
<file path=[Content_Types].xml><?xml version="1.0" encoding="utf-8"?>
<Types xmlns="http://schemas.openxmlformats.org/package/2006/content-types">
  <Default ContentType="image/x-emf" Extension="emf"/>
  <Default ContentType="image/jpeg" Extension="jpeg"/>
  <Default ContentType="image/jpeg" Extension="jpg"/>
  <Default ContentType="image/png" Extension="png"/>
  <Default ContentType="application/vnd.openxmlformats-package.relationships+xml" Extension="rels"/>
  <Default ContentType="image/svg+xml" Extension="svg"/>
  <Default ContentType="image/vnd.ms-photo" Extension="wdp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slide+xml" PartName="/ppt/slides/slide37.xml"/>
  <Override ContentType="application/vnd.openxmlformats-officedocument.presentationml.slide+xml" PartName="/ppt/slides/slide38.xml"/>
  <Override ContentType="application/vnd.openxmlformats-officedocument.presentationml.slide+xml" PartName="/ppt/slides/slide39.xml"/>
  <Override ContentType="application/vnd.openxmlformats-officedocument.presentationml.slide+xml" PartName="/ppt/slides/slide40.xml"/>
  <Override ContentType="application/vnd.openxmlformats-officedocument.presentationml.slide+xml" PartName="/ppt/slides/slide41.xml"/>
  <Override ContentType="application/vnd.openxmlformats-officedocument.presentationml.slide+xml" PartName="/ppt/slides/slide42.xml"/>
  <Override ContentType="application/vnd.openxmlformats-officedocument.presentationml.slide+xml" PartName="/ppt/slides/slide43.xml"/>
  <Override ContentType="application/vnd.openxmlformats-officedocument.presentationml.slide+xml" PartName="/ppt/slides/slide44.xml"/>
  <Override ContentType="application/vnd.openxmlformats-officedocument.presentationml.slide+xml" PartName="/ppt/slides/slide45.xml"/>
  <Override ContentType="application/vnd.openxmlformats-officedocument.presentationml.slide+xml" PartName="/ppt/slides/slide46.xml"/>
  <Override ContentType="application/vnd.openxmlformats-officedocument.presentationml.slide+xml" PartName="/ppt/slides/slide47.xml"/>
  <Override ContentType="application/vnd.openxmlformats-officedocument.presentationml.slide+xml" PartName="/ppt/slides/slide48.xml"/>
  <Override ContentType="application/vnd.openxmlformats-officedocument.presentationml.slide+xml" PartName="/ppt/slides/slide49.xml"/>
  <Override ContentType="application/vnd.openxmlformats-officedocument.presentationml.slide+xml" PartName="/ppt/slides/slide50.xml"/>
  <Override ContentType="application/vnd.openxmlformats-officedocument.presentationml.slide+xml" PartName="/ppt/slides/slide51.xml"/>
  <Override ContentType="application/vnd.openxmlformats-officedocument.presentationml.slide+xml" PartName="/ppt/slides/slide52.xml"/>
  <Override ContentType="application/vnd.openxmlformats-officedocument.presentationml.slide+xml" PartName="/ppt/slides/slide53.xml"/>
  <Override ContentType="application/vnd.openxmlformats-officedocument.presentationml.slide+xml" PartName="/ppt/slides/slide54.xml"/>
  <Override ContentType="application/vnd.openxmlformats-officedocument.presentationml.slide+xml" PartName="/ppt/slides/slide55.xml"/>
  <Override ContentType="application/vnd.openxmlformats-officedocument.presentationml.slide+xml" PartName="/ppt/slides/slide56.xml"/>
  <Override ContentType="application/vnd.openxmlformats-officedocument.presentationml.slide+xml" PartName="/ppt/slides/slide57.xml"/>
  <Override ContentType="application/vnd.openxmlformats-officedocument.presentationml.slide+xml" PartName="/ppt/slides/slide58.xml"/>
  <Override ContentType="application/vnd.openxmlformats-officedocument.presentationml.slide+xml" PartName="/ppt/slides/slide59.xml"/>
  <Override ContentType="application/vnd.openxmlformats-officedocument.presentationml.slide+xml" PartName="/ppt/slides/slide60.xml"/>
  <Override ContentType="application/vnd.openxmlformats-officedocument.presentationml.slide+xml" PartName="/ppt/slides/slide61.xml"/>
  <Override ContentType="application/vnd.openxmlformats-officedocument.presentationml.slide+xml" PartName="/ppt/slides/slide62.xml"/>
  <Override ContentType="application/vnd.openxmlformats-officedocument.presentationml.slide+xml" PartName="/ppt/slides/slide63.xml"/>
  <Override ContentType="application/vnd.openxmlformats-officedocument.presentationml.slide+xml" PartName="/ppt/slides/slide64.xml"/>
  <Override ContentType="application/vnd.openxmlformats-officedocument.presentationml.slide+xml" PartName="/ppt/slides/slide65.xml"/>
  <Override ContentType="application/vnd.openxmlformats-officedocument.presentationml.slide+xml" PartName="/ppt/slides/slide66.xml"/>
  <Override ContentType="application/vnd.openxmlformats-officedocument.presentationml.slide+xml" PartName="/ppt/slides/slide67.xml"/>
  <Override ContentType="application/vnd.openxmlformats-officedocument.presentationml.slide+xml" PartName="/ppt/slides/slide68.xml"/>
  <Override ContentType="application/vnd.openxmlformats-officedocument.presentationml.slide+xml" PartName="/ppt/slides/slide69.xml"/>
  <Override ContentType="application/vnd.openxmlformats-officedocument.presentationml.slide+xml" PartName="/ppt/slides/slide70.xml"/>
  <Override ContentType="application/vnd.openxmlformats-officedocument.presentationml.slide+xml" PartName="/ppt/slides/slide71.xml"/>
  <Override ContentType="application/vnd.openxmlformats-officedocument.presentationml.slide+xml" PartName="/ppt/slides/slide72.xml"/>
  <Override ContentType="application/vnd.openxmlformats-officedocument.presentationml.slide+xml" PartName="/ppt/slides/slide73.xml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8.xml"/>
  <Override ContentType="application/vnd.openxmlformats-officedocument.theme+xml" PartName="/ppt/theme/theme2.xml"/>
  <Override ContentType="application/vnd.openxmlformats-officedocument.presentationml.notesSlide+xml" PartName="/ppt/notesSlides/notesSlide1.xml"/>
  <Override ContentType="application/vnd.openxmlformats-officedocument.drawingml.chart+xml" PartName="/ppt/charts/chart1.xml"/>
  <Override ContentType="application/vnd.ms-office.chartstyle+xml" PartName="/ppt/charts/style1.xml"/>
  <Override ContentType="application/vnd.ms-office.chartcolorstyle+xml" PartName="/ppt/charts/colors1.xml"/>
  <Override ContentType="application/vnd.openxmlformats-officedocument.drawingml.chart+xml" PartName="/ppt/charts/chart2.xml"/>
  <Override ContentType="application/vnd.ms-office.chartstyle+xml" PartName="/ppt/charts/style2.xml"/>
  <Override ContentType="application/vnd.ms-office.chartcolorstyle+xml" PartName="/ppt/charts/colors2.xml"/>
  <Override ContentType="application/vnd.openxmlformats-officedocument.drawingml.chart+xml" PartName="/ppt/charts/chart3.xml"/>
  <Override ContentType="application/vnd.ms-office.chartstyle+xml" PartName="/ppt/charts/style3.xml"/>
  <Override ContentType="application/vnd.ms-office.chartcolorstyle+xml" PartName="/ppt/charts/colors3.xml"/>
  <Override ContentType="application/vnd.openxmlformats-officedocument.drawingml.chart+xml" PartName="/ppt/charts/chart4.xml"/>
  <Override ContentType="application/vnd.ms-office.chartstyle+xml" PartName="/ppt/charts/style4.xml"/>
  <Override ContentType="application/vnd.ms-office.chartcolorstyle+xml" PartName="/ppt/charts/colors4.xml"/>
  <Override ContentType="application/vnd.openxmlformats-officedocument.drawingml.chart+xml" PartName="/ppt/charts/chart5.xml"/>
  <Override ContentType="application/vnd.ms-office.chartstyle+xml" PartName="/ppt/charts/style5.xml"/>
  <Override ContentType="application/vnd.ms-office.chartcolorstyle+xml" PartName="/ppt/charts/colors5.xml"/>
  <Override ContentType="application/vnd.openxmlformats-officedocument.drawingml.chart+xml" PartName="/ppt/charts/chart6.xml"/>
  <Override ContentType="application/vnd.ms-office.chartstyle+xml" PartName="/ppt/charts/style6.xml"/>
  <Override ContentType="application/vnd.ms-office.chartcolorstyle+xml" PartName="/ppt/charts/colors6.xml"/>
  <Override ContentType="application/vnd.openxmlformats-officedocument.drawingml.chart+xml" PartName="/ppt/charts/chart7.xml"/>
  <Override ContentType="application/vnd.ms-office.chartstyle+xml" PartName="/ppt/charts/style7.xml"/>
  <Override ContentType="application/vnd.ms-office.chartcolorstyle+xml" PartName="/ppt/charts/colors7.xml"/>
  <Override ContentType="application/vnd.openxmlformats-officedocument.drawingml.chart+xml" PartName="/ppt/charts/chart8.xml"/>
  <Override ContentType="application/vnd.ms-office.chartstyle+xml" PartName="/ppt/charts/style8.xml"/>
  <Override ContentType="application/vnd.ms-office.chartcolorstyle+xml" PartName="/ppt/charts/colors8.xml"/>
  <Override ContentType="application/vnd.openxmlformats-officedocument.presentationml.notesSlide+xml" PartName="/ppt/notesSlides/notesSlide2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5"/>
  </p:notesMasterIdLst>
  <p:sldIdLst>
    <p:sldId id="256" r:id="rId2"/>
    <p:sldId id="260" r:id="rId3"/>
    <p:sldId id="818" r:id="rId4"/>
    <p:sldId id="430" r:id="rId5"/>
    <p:sldId id="431" r:id="rId6"/>
    <p:sldId id="482" r:id="rId7"/>
    <p:sldId id="467" r:id="rId8"/>
    <p:sldId id="466" r:id="rId9"/>
    <p:sldId id="484" r:id="rId10"/>
    <p:sldId id="465" r:id="rId11"/>
    <p:sldId id="475" r:id="rId12"/>
    <p:sldId id="476" r:id="rId13"/>
    <p:sldId id="477" r:id="rId14"/>
    <p:sldId id="437" r:id="rId15"/>
    <p:sldId id="438" r:id="rId16"/>
    <p:sldId id="439" r:id="rId17"/>
    <p:sldId id="442" r:id="rId18"/>
    <p:sldId id="453" r:id="rId19"/>
    <p:sldId id="775" r:id="rId20"/>
    <p:sldId id="776" r:id="rId21"/>
    <p:sldId id="349" r:id="rId22"/>
    <p:sldId id="386" r:id="rId23"/>
    <p:sldId id="387" r:id="rId24"/>
    <p:sldId id="388" r:id="rId25"/>
    <p:sldId id="389" r:id="rId26"/>
    <p:sldId id="390" r:id="rId27"/>
    <p:sldId id="391" r:id="rId28"/>
    <p:sldId id="393" r:id="rId29"/>
    <p:sldId id="394" r:id="rId30"/>
    <p:sldId id="395" r:id="rId31"/>
    <p:sldId id="780" r:id="rId32"/>
    <p:sldId id="397" r:id="rId33"/>
    <p:sldId id="398" r:id="rId34"/>
    <p:sldId id="402" r:id="rId35"/>
    <p:sldId id="403" r:id="rId36"/>
    <p:sldId id="825" r:id="rId37"/>
    <p:sldId id="413" r:id="rId38"/>
    <p:sldId id="751" r:id="rId39"/>
    <p:sldId id="755" r:id="rId40"/>
    <p:sldId id="426" r:id="rId41"/>
    <p:sldId id="427" r:id="rId42"/>
    <p:sldId id="428" r:id="rId43"/>
    <p:sldId id="429" r:id="rId44"/>
    <p:sldId id="758" r:id="rId45"/>
    <p:sldId id="759" r:id="rId46"/>
    <p:sldId id="433" r:id="rId47"/>
    <p:sldId id="434" r:id="rId48"/>
    <p:sldId id="436" r:id="rId49"/>
    <p:sldId id="823" r:id="rId50"/>
    <p:sldId id="773" r:id="rId51"/>
    <p:sldId id="816" r:id="rId52"/>
    <p:sldId id="641" r:id="rId53"/>
    <p:sldId id="642" r:id="rId54"/>
    <p:sldId id="643" r:id="rId55"/>
    <p:sldId id="644" r:id="rId56"/>
    <p:sldId id="645" r:id="rId57"/>
    <p:sldId id="647" r:id="rId58"/>
    <p:sldId id="648" r:id="rId59"/>
    <p:sldId id="649" r:id="rId60"/>
    <p:sldId id="650" r:id="rId61"/>
    <p:sldId id="824" r:id="rId62"/>
    <p:sldId id="819" r:id="rId63"/>
    <p:sldId id="821" r:id="rId64"/>
    <p:sldId id="820" r:id="rId65"/>
    <p:sldId id="822" r:id="rId66"/>
    <p:sldId id="470" r:id="rId67"/>
    <p:sldId id="742" r:id="rId68"/>
    <p:sldId id="743" r:id="rId69"/>
    <p:sldId id="744" r:id="rId70"/>
    <p:sldId id="745" r:id="rId71"/>
    <p:sldId id="404" r:id="rId72"/>
    <p:sldId id="750" r:id="rId73"/>
    <p:sldId id="639" r:id="rId7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ACA4"/>
    <a:srgbClr val="036E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c1484mv01\Groups\HACE-Europe\Product%20Management\RAC-Privat\05_Product%20Planning\01_Product%20Development\2018\Hi-End\Fiche_Benchmark_HE_MASTER_FILE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c1484mv01\Groups\HACE-Europe\Product%20Management\RAC-Privat\05_Product%20Planning\01_Product%20Development\2018\Hi-End\Fiche_Benchmark_HE_MASTER_FILE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c1484mv01\Groups\HACE-Europe\Product%20Management\RAC-Privat\05_Product%20Planning\01_Product%20Development\2018\Hi-End\Fiche_Benchmark_HE_MASTER_FILE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c1484mv01\Groups\HACE-Europe\Product%20Management\RAC-Privat\05_Product%20Planning\01_Product%20Development\2018\Hi-End\Fiche_Benchmark_HE_MASTER_FILE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\\c1484mv01\Groups\HACE-Europe\Product%20Management\RAC-Privat\05_Product%20Planning\01_Product%20Development\2018\Hi-End\Fiche_Benchmark_HE_MASTER_FILE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\\c1484mv01\Groups\HACE-Europe\Product%20Management\RAC-Privat\05_Product%20Planning\01_Product%20Development\2018\Hi-End\Fiche_Benchmark_HE_MASTER_FILE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\\c1484mv01\Groups\HACE-Europe\Product%20Management\RAC-Privat\05_Product%20Planning\01_Product%20Development\2018\Hi-End\Fiche_Benchmark_HE_MASTER_FILE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\\c1484mv01\Groups\HACE-Europe\Product%20Management\RAC-Privat\05_Product%20Planning\01_Product%20Development\2018\Hi-End\Fiche_Benchmark_HE_MASTER_FILE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5213583006895817E-2"/>
          <c:y val="2.9081057057878362E-2"/>
          <c:w val="0.95030610772603796"/>
          <c:h val="0.5544593347235992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'RXD-RXB'!$B$11</c:f>
              <c:strCache>
                <c:ptCount val="1"/>
                <c:pt idx="0">
                  <c:v>SEER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4ACA4"/>
              </a:solidFill>
              <a:ln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E21-43D6-B540-AFB301EA8BF7}"/>
              </c:ext>
            </c:extLst>
          </c:dPt>
          <c:dPt>
            <c:idx val="1"/>
            <c:invertIfNegative val="0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E21-43D6-B540-AFB301EA8BF7}"/>
              </c:ext>
            </c:extLst>
          </c:dPt>
          <c:dPt>
            <c:idx val="2"/>
            <c:invertIfNegative val="0"/>
            <c:bubble3D val="0"/>
            <c:spPr>
              <a:solidFill>
                <a:srgbClr val="04ACA4"/>
              </a:solidFill>
              <a:ln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E21-43D6-B540-AFB301EA8BF7}"/>
              </c:ext>
            </c:extLst>
          </c:dPt>
          <c:dPt>
            <c:idx val="3"/>
            <c:invertIfNegative val="0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E21-43D6-B540-AFB301EA8BF7}"/>
              </c:ext>
            </c:extLst>
          </c:dPt>
          <c:dPt>
            <c:idx val="4"/>
            <c:invertIfNegative val="0"/>
            <c:bubble3D val="0"/>
            <c:spPr>
              <a:solidFill>
                <a:srgbClr val="04ACA4"/>
              </a:solidFill>
              <a:ln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0E21-43D6-B540-AFB301EA8BF7}"/>
              </c:ext>
            </c:extLst>
          </c:dPt>
          <c:dPt>
            <c:idx val="5"/>
            <c:invertIfNegative val="0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0E21-43D6-B540-AFB301EA8BF7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uk-UA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0E21-43D6-B540-AFB301EA8BF7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uk-UA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0E21-43D6-B540-AFB301EA8BF7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uk-UA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0E21-43D6-B540-AFB301EA8BF7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0E21-43D6-B540-AFB301EA8BF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multiLvlStrRef>
              <c:f>'RXD-RXB'!$D$1:$I$2</c:f>
              <c:multiLvlStrCache>
                <c:ptCount val="6"/>
                <c:lvl>
                  <c:pt idx="0">
                    <c:v>NEW R32 HI-END</c:v>
                  </c:pt>
                  <c:pt idx="1">
                    <c:v>R410A HI-END</c:v>
                  </c:pt>
                  <c:pt idx="2">
                    <c:v>NEW R32 HI-END</c:v>
                  </c:pt>
                  <c:pt idx="3">
                    <c:v>R410A HI-END</c:v>
                  </c:pt>
                  <c:pt idx="4">
                    <c:v>NEW R32 HI-END</c:v>
                  </c:pt>
                  <c:pt idx="5">
                    <c:v>R410A HI-END</c:v>
                  </c:pt>
                </c:lvl>
                <c:lvl>
                  <c:pt idx="0">
                    <c:v>2.5kW</c:v>
                  </c:pt>
                  <c:pt idx="2">
                    <c:v>3.5kW</c:v>
                  </c:pt>
                  <c:pt idx="4">
                    <c:v>5.0kW</c:v>
                  </c:pt>
                </c:lvl>
              </c:multiLvlStrCache>
            </c:multiLvlStrRef>
          </c:cat>
          <c:val>
            <c:numRef>
              <c:f>'RXD-RXB'!$D$11:$I$11</c:f>
              <c:numCache>
                <c:formatCode>0.00</c:formatCode>
                <c:ptCount val="6"/>
                <c:pt idx="0">
                  <c:v>8.5</c:v>
                </c:pt>
                <c:pt idx="1">
                  <c:v>8.5</c:v>
                </c:pt>
                <c:pt idx="2">
                  <c:v>8.6999999999999993</c:v>
                </c:pt>
                <c:pt idx="3">
                  <c:v>8.5</c:v>
                </c:pt>
                <c:pt idx="4">
                  <c:v>7.5</c:v>
                </c:pt>
                <c:pt idx="5">
                  <c:v>7.2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0E21-43D6-B540-AFB301EA8BF7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10"/>
        <c:axId val="57472768"/>
        <c:axId val="57473552"/>
      </c:barChart>
      <c:catAx>
        <c:axId val="57472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57473552"/>
        <c:crosses val="autoZero"/>
        <c:auto val="1"/>
        <c:lblAlgn val="ctr"/>
        <c:lblOffset val="100"/>
        <c:noMultiLvlLbl val="0"/>
      </c:catAx>
      <c:valAx>
        <c:axId val="57473552"/>
        <c:scaling>
          <c:orientation val="minMax"/>
          <c:max val="10"/>
          <c:min val="5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57472768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4894092945182119E-2"/>
          <c:y val="2.0979335488511476E-2"/>
          <c:w val="0.95030610772603796"/>
          <c:h val="0.5544593347235992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'RXD-RXB'!$B$13</c:f>
              <c:strCache>
                <c:ptCount val="1"/>
                <c:pt idx="0">
                  <c:v>SCOP</c:v>
                </c:pt>
              </c:strCache>
            </c:strRef>
          </c:tx>
          <c:spPr>
            <a:solidFill>
              <a:srgbClr val="EEE6DB"/>
            </a:solidFill>
            <a:ln>
              <a:solidFill>
                <a:srgbClr val="EEE6DB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4ACA4"/>
              </a:solidFill>
              <a:ln>
                <a:solidFill>
                  <a:srgbClr val="04ACA4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F1E-4DE4-BAC4-C8D164674FE0}"/>
              </c:ext>
            </c:extLst>
          </c:dPt>
          <c:dPt>
            <c:idx val="1"/>
            <c:invertIfNegative val="0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rgbClr val="04ACA4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F1E-4DE4-BAC4-C8D164674FE0}"/>
              </c:ext>
            </c:extLst>
          </c:dPt>
          <c:dPt>
            <c:idx val="2"/>
            <c:invertIfNegative val="0"/>
            <c:bubble3D val="0"/>
            <c:spPr>
              <a:solidFill>
                <a:srgbClr val="04ACA4"/>
              </a:solidFill>
              <a:ln>
                <a:solidFill>
                  <a:srgbClr val="04ACA4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F1E-4DE4-BAC4-C8D164674FE0}"/>
              </c:ext>
            </c:extLst>
          </c:dPt>
          <c:dPt>
            <c:idx val="3"/>
            <c:invertIfNegative val="0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rgbClr val="04ACA4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9F1E-4DE4-BAC4-C8D164674FE0}"/>
              </c:ext>
            </c:extLst>
          </c:dPt>
          <c:dPt>
            <c:idx val="4"/>
            <c:invertIfNegative val="0"/>
            <c:bubble3D val="0"/>
            <c:spPr>
              <a:solidFill>
                <a:srgbClr val="04ACA4"/>
              </a:solidFill>
              <a:ln>
                <a:solidFill>
                  <a:srgbClr val="04ACA4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9F1E-4DE4-BAC4-C8D164674FE0}"/>
              </c:ext>
            </c:extLst>
          </c:dPt>
          <c:dPt>
            <c:idx val="5"/>
            <c:invertIfNegative val="0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rgbClr val="04ACA4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9F1E-4DE4-BAC4-C8D164674FE0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uk-UA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9F1E-4DE4-BAC4-C8D164674FE0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uk-UA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9F1E-4DE4-BAC4-C8D164674FE0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8B2841D3-98E8-4F42-8653-F5698C40292E}" type="VALUE">
                      <a:rPr lang="en-US">
                        <a:solidFill>
                          <a:schemeClr val="bg1"/>
                        </a:solidFill>
                      </a:rPr>
                      <a:pPr/>
                      <a:t>[ЗНАЧЕНИЕ]</a:t>
                    </a:fld>
                    <a:endParaRPr lang="uk-UA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9F1E-4DE4-BAC4-C8D164674FE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multiLvlStrRef>
              <c:f>'RXD-RXB'!$D$1:$I$2</c:f>
              <c:multiLvlStrCache>
                <c:ptCount val="6"/>
                <c:lvl>
                  <c:pt idx="0">
                    <c:v>NEW R32 HI-END</c:v>
                  </c:pt>
                  <c:pt idx="1">
                    <c:v>R410A HI-END</c:v>
                  </c:pt>
                  <c:pt idx="2">
                    <c:v>NEW R32 HI-END</c:v>
                  </c:pt>
                  <c:pt idx="3">
                    <c:v>R410A HI-END</c:v>
                  </c:pt>
                  <c:pt idx="4">
                    <c:v>NEW R32 HI-END</c:v>
                  </c:pt>
                  <c:pt idx="5">
                    <c:v>R410A HI-END</c:v>
                  </c:pt>
                </c:lvl>
                <c:lvl>
                  <c:pt idx="0">
                    <c:v>2.5kW</c:v>
                  </c:pt>
                  <c:pt idx="2">
                    <c:v>3.5kW</c:v>
                  </c:pt>
                  <c:pt idx="4">
                    <c:v>5.0kW</c:v>
                  </c:pt>
                </c:lvl>
              </c:multiLvlStrCache>
            </c:multiLvlStrRef>
          </c:cat>
          <c:val>
            <c:numRef>
              <c:f>'RXD-RXB'!$D$13:$I$13</c:f>
              <c:numCache>
                <c:formatCode>0.00</c:formatCode>
                <c:ptCount val="6"/>
                <c:pt idx="0">
                  <c:v>5.2</c:v>
                </c:pt>
                <c:pt idx="1">
                  <c:v>4.7</c:v>
                </c:pt>
                <c:pt idx="2">
                  <c:v>5.2</c:v>
                </c:pt>
                <c:pt idx="3">
                  <c:v>4.72</c:v>
                </c:pt>
                <c:pt idx="4">
                  <c:v>4.7</c:v>
                </c:pt>
                <c:pt idx="5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9F1E-4DE4-BAC4-C8D164674FE0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57473944"/>
        <c:axId val="731135912"/>
      </c:barChart>
      <c:catAx>
        <c:axId val="57473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731135912"/>
        <c:crosses val="autoZero"/>
        <c:auto val="1"/>
        <c:lblAlgn val="ctr"/>
        <c:lblOffset val="100"/>
        <c:noMultiLvlLbl val="0"/>
      </c:catAx>
      <c:valAx>
        <c:axId val="731135912"/>
        <c:scaling>
          <c:orientation val="minMax"/>
          <c:max val="6"/>
          <c:min val="3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57473944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4497877629845128E-2"/>
          <c:y val="2.9592180116328585E-2"/>
          <c:w val="0.95030610772603796"/>
          <c:h val="0.5544593347235992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'RXD-RXB'!$B$8</c:f>
              <c:strCache>
                <c:ptCount val="1"/>
                <c:pt idx="0">
                  <c:v>Heating Cap @-7°C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4ACA4"/>
              </a:solidFill>
              <a:ln>
                <a:solidFill>
                  <a:srgbClr val="04ACA4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E41A-42F2-B6D9-1F01E812B729}"/>
              </c:ext>
            </c:extLst>
          </c:dPt>
          <c:dPt>
            <c:idx val="1"/>
            <c:invertIfNegative val="0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rgbClr val="04ACA4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2E7-42CF-A37B-434E60266C27}"/>
              </c:ext>
            </c:extLst>
          </c:dPt>
          <c:dPt>
            <c:idx val="2"/>
            <c:invertIfNegative val="0"/>
            <c:bubble3D val="0"/>
            <c:spPr>
              <a:solidFill>
                <a:srgbClr val="04ACA4"/>
              </a:solidFill>
              <a:ln>
                <a:solidFill>
                  <a:srgbClr val="04ACA4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41A-42F2-B6D9-1F01E812B729}"/>
              </c:ext>
            </c:extLst>
          </c:dPt>
          <c:dPt>
            <c:idx val="3"/>
            <c:invertIfNegative val="0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rgbClr val="04ACA4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2E7-42CF-A37B-434E60266C27}"/>
              </c:ext>
            </c:extLst>
          </c:dPt>
          <c:dPt>
            <c:idx val="4"/>
            <c:invertIfNegative val="0"/>
            <c:bubble3D val="0"/>
            <c:spPr>
              <a:solidFill>
                <a:srgbClr val="04ACA4"/>
              </a:solidFill>
              <a:ln>
                <a:solidFill>
                  <a:srgbClr val="04ACA4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E41A-42F2-B6D9-1F01E812B729}"/>
              </c:ext>
            </c:extLst>
          </c:dPt>
          <c:dPt>
            <c:idx val="5"/>
            <c:invertIfNegative val="0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rgbClr val="04ACA4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2E7-42CF-A37B-434E60266C27}"/>
              </c:ext>
            </c:extLst>
          </c:dPt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uk-UA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62E7-42CF-A37B-434E60266C27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uk-UA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62E7-42CF-A37B-434E60266C27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uk-UA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62E7-42CF-A37B-434E60266C2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multiLvlStrRef>
              <c:f>'RXD-RXB'!$D$1:$I$2</c:f>
              <c:multiLvlStrCache>
                <c:ptCount val="6"/>
                <c:lvl>
                  <c:pt idx="0">
                    <c:v>NEW R32 HI-END</c:v>
                  </c:pt>
                  <c:pt idx="1">
                    <c:v>R410A HI-END</c:v>
                  </c:pt>
                  <c:pt idx="2">
                    <c:v>NEW R32 HI-END</c:v>
                  </c:pt>
                  <c:pt idx="3">
                    <c:v>R410A HI-END</c:v>
                  </c:pt>
                  <c:pt idx="4">
                    <c:v>NEW R32 HI-END</c:v>
                  </c:pt>
                  <c:pt idx="5">
                    <c:v>R410A HI-END</c:v>
                  </c:pt>
                </c:lvl>
                <c:lvl>
                  <c:pt idx="0">
                    <c:v>2.5kW</c:v>
                  </c:pt>
                  <c:pt idx="2">
                    <c:v>3.5kW</c:v>
                  </c:pt>
                  <c:pt idx="4">
                    <c:v>5.0kW</c:v>
                  </c:pt>
                </c:lvl>
              </c:multiLvlStrCache>
            </c:multiLvlStrRef>
          </c:cat>
          <c:val>
            <c:numRef>
              <c:f>'RXD-RXB'!$D$8:$I$8</c:f>
              <c:numCache>
                <c:formatCode>0.00</c:formatCode>
                <c:ptCount val="6"/>
                <c:pt idx="0">
                  <c:v>3.2</c:v>
                </c:pt>
                <c:pt idx="1">
                  <c:v>2.7</c:v>
                </c:pt>
                <c:pt idx="2">
                  <c:v>4</c:v>
                </c:pt>
                <c:pt idx="3">
                  <c:v>3.5</c:v>
                </c:pt>
                <c:pt idx="4">
                  <c:v>5.5</c:v>
                </c:pt>
                <c:pt idx="5">
                  <c:v>4.4000000000000004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2E7-42CF-A37B-434E60266C27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731137088"/>
        <c:axId val="796121912"/>
      </c:barChart>
      <c:catAx>
        <c:axId val="731137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796121912"/>
        <c:crosses val="autoZero"/>
        <c:auto val="1"/>
        <c:lblAlgn val="ctr"/>
        <c:lblOffset val="100"/>
        <c:noMultiLvlLbl val="0"/>
      </c:catAx>
      <c:valAx>
        <c:axId val="796121912"/>
        <c:scaling>
          <c:orientation val="minMax"/>
          <c:max val="6"/>
          <c:min val="0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731137088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3908235249942509E-2"/>
          <c:y val="4.252391494666978E-2"/>
          <c:w val="0.95030610772603796"/>
          <c:h val="0.5544593347235992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'RXD vs RXB'!$B$9</c:f>
              <c:strCache>
                <c:ptCount val="1"/>
                <c:pt idx="0">
                  <c:v>EER</c:v>
                </c:pt>
              </c:strCache>
            </c:strRef>
          </c:tx>
          <c:spPr>
            <a:solidFill>
              <a:srgbClr val="EEE6DB"/>
            </a:solidFill>
            <a:ln>
              <a:solidFill>
                <a:srgbClr val="04ACA4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4ACA4"/>
              </a:solidFill>
              <a:ln>
                <a:solidFill>
                  <a:srgbClr val="04ACA4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9A7-4404-8670-194F2C67BA46}"/>
              </c:ext>
            </c:extLst>
          </c:dPt>
          <c:dPt>
            <c:idx val="1"/>
            <c:invertIfNegative val="0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rgbClr val="04ACA4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29A7-4404-8670-194F2C67BA46}"/>
              </c:ext>
            </c:extLst>
          </c:dPt>
          <c:dPt>
            <c:idx val="2"/>
            <c:invertIfNegative val="0"/>
            <c:bubble3D val="0"/>
            <c:spPr>
              <a:solidFill>
                <a:srgbClr val="04ACA4"/>
              </a:solidFill>
              <a:ln>
                <a:solidFill>
                  <a:srgbClr val="04ACA4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29A7-4404-8670-194F2C67BA46}"/>
              </c:ext>
            </c:extLst>
          </c:dPt>
          <c:dPt>
            <c:idx val="3"/>
            <c:invertIfNegative val="0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rgbClr val="04ACA4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9A7-4404-8670-194F2C67BA46}"/>
              </c:ext>
            </c:extLst>
          </c:dPt>
          <c:dPt>
            <c:idx val="4"/>
            <c:invertIfNegative val="0"/>
            <c:bubble3D val="0"/>
            <c:spPr>
              <a:solidFill>
                <a:srgbClr val="04ACA4"/>
              </a:solidFill>
              <a:ln>
                <a:solidFill>
                  <a:srgbClr val="04ACA4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9A7-4404-8670-194F2C67BA46}"/>
              </c:ext>
            </c:extLst>
          </c:dPt>
          <c:dPt>
            <c:idx val="5"/>
            <c:invertIfNegative val="0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rgbClr val="04ACA4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29A7-4404-8670-194F2C67BA46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uk-UA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29A7-4404-8670-194F2C67BA46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uk-UA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29A7-4404-8670-194F2C67BA46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uk-UA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29A7-4404-8670-194F2C67BA4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multiLvlStrRef>
              <c:f>'RXD vs RXB'!$D$1:$I$2</c:f>
              <c:multiLvlStrCache>
                <c:ptCount val="6"/>
                <c:lvl>
                  <c:pt idx="0">
                    <c:v>NEW R32 HI-END</c:v>
                  </c:pt>
                  <c:pt idx="1">
                    <c:v>R410A HI-END</c:v>
                  </c:pt>
                  <c:pt idx="2">
                    <c:v>NEW R32 HI-END</c:v>
                  </c:pt>
                  <c:pt idx="3">
                    <c:v>R410A HI-END</c:v>
                  </c:pt>
                  <c:pt idx="4">
                    <c:v>NEW R32 HI-END</c:v>
                  </c:pt>
                  <c:pt idx="5">
                    <c:v>R410A HI-END</c:v>
                  </c:pt>
                </c:lvl>
                <c:lvl>
                  <c:pt idx="0">
                    <c:v>2.5kW</c:v>
                  </c:pt>
                  <c:pt idx="2">
                    <c:v>3.5kW</c:v>
                  </c:pt>
                  <c:pt idx="4">
                    <c:v>5.0kW</c:v>
                  </c:pt>
                </c:lvl>
              </c:multiLvlStrCache>
            </c:multiLvlStrRef>
          </c:cat>
          <c:val>
            <c:numRef>
              <c:f>'RXD vs RXB'!$D$9:$I$9</c:f>
              <c:numCache>
                <c:formatCode>0.00</c:formatCode>
                <c:ptCount val="6"/>
                <c:pt idx="0">
                  <c:v>5.2</c:v>
                </c:pt>
                <c:pt idx="1">
                  <c:v>4.59</c:v>
                </c:pt>
                <c:pt idx="2">
                  <c:v>4.3</c:v>
                </c:pt>
                <c:pt idx="3">
                  <c:v>3.85</c:v>
                </c:pt>
                <c:pt idx="4">
                  <c:v>3.58</c:v>
                </c:pt>
                <c:pt idx="5">
                  <c:v>3.21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29A7-4404-8670-194F2C67BA46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330701928"/>
        <c:axId val="330702712"/>
      </c:barChart>
      <c:catAx>
        <c:axId val="330701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330702712"/>
        <c:crosses val="autoZero"/>
        <c:auto val="1"/>
        <c:lblAlgn val="ctr"/>
        <c:lblOffset val="100"/>
        <c:noMultiLvlLbl val="0"/>
      </c:catAx>
      <c:valAx>
        <c:axId val="330702712"/>
        <c:scaling>
          <c:orientation val="minMax"/>
          <c:max val="6"/>
          <c:min val="0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330701928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5213583006895817E-2"/>
          <c:y val="2.9081057057878362E-2"/>
          <c:w val="0.95030610772603796"/>
          <c:h val="0.5544593347235992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'RXD vs RXB'!$B$10</c:f>
              <c:strCache>
                <c:ptCount val="1"/>
                <c:pt idx="0">
                  <c:v>COP</c:v>
                </c:pt>
              </c:strCache>
            </c:strRef>
          </c:tx>
          <c:spPr>
            <a:solidFill>
              <a:srgbClr val="EEE6DB"/>
            </a:solidFill>
            <a:ln>
              <a:solidFill>
                <a:srgbClr val="EEE6DB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4ACA4"/>
              </a:solidFill>
              <a:ln>
                <a:solidFill>
                  <a:srgbClr val="04ACA4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A5D-4411-8349-259FD60AA542}"/>
              </c:ext>
            </c:extLst>
          </c:dPt>
          <c:dPt>
            <c:idx val="1"/>
            <c:invertIfNegative val="0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rgbClr val="04ACA4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A5D-4411-8349-259FD60AA542}"/>
              </c:ext>
            </c:extLst>
          </c:dPt>
          <c:dPt>
            <c:idx val="2"/>
            <c:invertIfNegative val="0"/>
            <c:bubble3D val="0"/>
            <c:spPr>
              <a:solidFill>
                <a:srgbClr val="04ACA4"/>
              </a:solidFill>
              <a:ln>
                <a:solidFill>
                  <a:srgbClr val="04ACA4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A5D-4411-8349-259FD60AA542}"/>
              </c:ext>
            </c:extLst>
          </c:dPt>
          <c:dPt>
            <c:idx val="3"/>
            <c:invertIfNegative val="0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rgbClr val="04ACA4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CA5D-4411-8349-259FD60AA542}"/>
              </c:ext>
            </c:extLst>
          </c:dPt>
          <c:dPt>
            <c:idx val="4"/>
            <c:invertIfNegative val="0"/>
            <c:bubble3D val="0"/>
            <c:spPr>
              <a:solidFill>
                <a:srgbClr val="04ACA4"/>
              </a:solidFill>
              <a:ln>
                <a:solidFill>
                  <a:srgbClr val="04ACA4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CA5D-4411-8349-259FD60AA542}"/>
              </c:ext>
            </c:extLst>
          </c:dPt>
          <c:dPt>
            <c:idx val="5"/>
            <c:invertIfNegative val="0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rgbClr val="04ACA4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CA5D-4411-8349-259FD60AA542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uk-UA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CA5D-4411-8349-259FD60AA542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uk-UA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CA5D-4411-8349-259FD60AA542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uk-UA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CA5D-4411-8349-259FD60AA54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multiLvlStrRef>
              <c:f>'RXD vs RXB'!$D$1:$I$2</c:f>
              <c:multiLvlStrCache>
                <c:ptCount val="6"/>
                <c:lvl>
                  <c:pt idx="0">
                    <c:v>NEW R32 HI-END</c:v>
                  </c:pt>
                  <c:pt idx="1">
                    <c:v>R410A HI-END</c:v>
                  </c:pt>
                  <c:pt idx="2">
                    <c:v>NEW R32 HI-END</c:v>
                  </c:pt>
                  <c:pt idx="3">
                    <c:v>R410A HI-END</c:v>
                  </c:pt>
                  <c:pt idx="4">
                    <c:v>NEW R32 HI-END</c:v>
                  </c:pt>
                  <c:pt idx="5">
                    <c:v>R410A HI-END</c:v>
                  </c:pt>
                </c:lvl>
                <c:lvl>
                  <c:pt idx="0">
                    <c:v>2.5kW</c:v>
                  </c:pt>
                  <c:pt idx="2">
                    <c:v>3.5kW</c:v>
                  </c:pt>
                  <c:pt idx="4">
                    <c:v>5.0kW</c:v>
                  </c:pt>
                </c:lvl>
              </c:multiLvlStrCache>
            </c:multiLvlStrRef>
          </c:cat>
          <c:val>
            <c:numRef>
              <c:f>'RXD vs RXB'!$D$10:$I$10</c:f>
              <c:numCache>
                <c:formatCode>0.00</c:formatCode>
                <c:ptCount val="6"/>
                <c:pt idx="0">
                  <c:v>5.4</c:v>
                </c:pt>
                <c:pt idx="1">
                  <c:v>4.57</c:v>
                </c:pt>
                <c:pt idx="2">
                  <c:v>5</c:v>
                </c:pt>
                <c:pt idx="3">
                  <c:v>4.1900000000000004</c:v>
                </c:pt>
                <c:pt idx="4">
                  <c:v>4.0999999999999996</c:v>
                </c:pt>
                <c:pt idx="5">
                  <c:v>3.72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CA5D-4411-8349-259FD60AA542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31080560"/>
        <c:axId val="720421560"/>
      </c:barChart>
      <c:catAx>
        <c:axId val="131080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720421560"/>
        <c:crosses val="autoZero"/>
        <c:auto val="1"/>
        <c:lblAlgn val="ctr"/>
        <c:lblOffset val="100"/>
        <c:noMultiLvlLbl val="0"/>
      </c:catAx>
      <c:valAx>
        <c:axId val="720421560"/>
        <c:scaling>
          <c:orientation val="minMax"/>
          <c:max val="6"/>
          <c:min val="0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131080560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'RXD vs RPD'!$B$11</c:f>
              <c:strCache>
                <c:ptCount val="1"/>
                <c:pt idx="0">
                  <c:v>SEER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solidFill>
                <a:schemeClr val="bg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4ACA4"/>
              </a:solidFill>
              <a:ln>
                <a:solidFill>
                  <a:srgbClr val="04ACA4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822C-48E2-B007-BFCB354DB150}"/>
              </c:ext>
            </c:extLst>
          </c:dPt>
          <c:dPt>
            <c:idx val="1"/>
            <c:invertIfNegative val="0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rgbClr val="04ACA4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22C-48E2-B007-BFCB354DB150}"/>
              </c:ext>
            </c:extLst>
          </c:dPt>
          <c:dPt>
            <c:idx val="2"/>
            <c:invertIfNegative val="0"/>
            <c:bubble3D val="0"/>
            <c:spPr>
              <a:solidFill>
                <a:srgbClr val="04ACA4"/>
              </a:solidFill>
              <a:ln>
                <a:solidFill>
                  <a:srgbClr val="04ACA4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822C-48E2-B007-BFCB354DB150}"/>
              </c:ext>
            </c:extLst>
          </c:dPt>
          <c:dPt>
            <c:idx val="3"/>
            <c:invertIfNegative val="0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rgbClr val="04ACA4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22C-48E2-B007-BFCB354DB150}"/>
              </c:ext>
            </c:extLst>
          </c:dPt>
          <c:dPt>
            <c:idx val="4"/>
            <c:invertIfNegative val="0"/>
            <c:bubble3D val="0"/>
            <c:spPr>
              <a:solidFill>
                <a:srgbClr val="04ACA4"/>
              </a:solidFill>
              <a:ln>
                <a:solidFill>
                  <a:srgbClr val="04ACA4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822C-48E2-B007-BFCB354DB150}"/>
              </c:ext>
            </c:extLst>
          </c:dPt>
          <c:dPt>
            <c:idx val="5"/>
            <c:invertIfNegative val="0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rgbClr val="04ACA4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22C-48E2-B007-BFCB354DB150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uk-UA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6-822C-48E2-B007-BFCB354DB150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uk-UA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822C-48E2-B007-BFCB354DB150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uk-UA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8-822C-48E2-B007-BFCB354DB15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'RXD vs RPD'!$D$1:$I$2</c:f>
              <c:multiLvlStrCache>
                <c:ptCount val="6"/>
                <c:lvl>
                  <c:pt idx="0">
                    <c:v>NEW R32 HI-END</c:v>
                  </c:pt>
                  <c:pt idx="1">
                    <c:v>R32 STANDARD</c:v>
                  </c:pt>
                  <c:pt idx="2">
                    <c:v>NEW R32 HI-END</c:v>
                  </c:pt>
                  <c:pt idx="3">
                    <c:v>R32 STANDARD</c:v>
                  </c:pt>
                  <c:pt idx="4">
                    <c:v>NEW R32 HI-END</c:v>
                  </c:pt>
                  <c:pt idx="5">
                    <c:v>R32 STANDARD</c:v>
                  </c:pt>
                </c:lvl>
                <c:lvl>
                  <c:pt idx="0">
                    <c:v>2.5kW</c:v>
                  </c:pt>
                  <c:pt idx="2">
                    <c:v>3.5kW</c:v>
                  </c:pt>
                  <c:pt idx="4">
                    <c:v>5.0kW</c:v>
                  </c:pt>
                </c:lvl>
              </c:multiLvlStrCache>
            </c:multiLvlStrRef>
          </c:cat>
          <c:val>
            <c:numRef>
              <c:f>'RXD vs RPD'!$D$11:$I$11</c:f>
              <c:numCache>
                <c:formatCode>0.00</c:formatCode>
                <c:ptCount val="6"/>
                <c:pt idx="0">
                  <c:v>8.5</c:v>
                </c:pt>
                <c:pt idx="1">
                  <c:v>8.5</c:v>
                </c:pt>
                <c:pt idx="2">
                  <c:v>8.6999999999999993</c:v>
                </c:pt>
                <c:pt idx="3">
                  <c:v>7.8</c:v>
                </c:pt>
                <c:pt idx="4">
                  <c:v>7.5</c:v>
                </c:pt>
                <c:pt idx="5">
                  <c:v>7.35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822C-48E2-B007-BFCB354DB150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720422736"/>
        <c:axId val="720423128"/>
      </c:barChart>
      <c:catAx>
        <c:axId val="720422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720423128"/>
        <c:crosses val="autoZero"/>
        <c:auto val="1"/>
        <c:lblAlgn val="ctr"/>
        <c:lblOffset val="100"/>
        <c:noMultiLvlLbl val="0"/>
      </c:catAx>
      <c:valAx>
        <c:axId val="720423128"/>
        <c:scaling>
          <c:orientation val="minMax"/>
          <c:min val="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720422736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1225726240797124E-2"/>
          <c:y val="0.14669869283306736"/>
          <c:w val="0.93102963849465536"/>
          <c:h val="0.4677582034463724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'RXD vs RPD'!$B$13</c:f>
              <c:strCache>
                <c:ptCount val="1"/>
                <c:pt idx="0">
                  <c:v>SCOP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4ACA4"/>
              </a:solidFill>
              <a:ln>
                <a:solidFill>
                  <a:srgbClr val="04ACA4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3934-434E-B2D9-781A003739DD}"/>
              </c:ext>
            </c:extLst>
          </c:dPt>
          <c:dPt>
            <c:idx val="1"/>
            <c:invertIfNegative val="0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rgbClr val="04ACA4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934-434E-B2D9-781A003739DD}"/>
              </c:ext>
            </c:extLst>
          </c:dPt>
          <c:dPt>
            <c:idx val="2"/>
            <c:invertIfNegative val="0"/>
            <c:bubble3D val="0"/>
            <c:spPr>
              <a:solidFill>
                <a:srgbClr val="04ACA4"/>
              </a:solidFill>
              <a:ln>
                <a:solidFill>
                  <a:srgbClr val="04ACA4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934-434E-B2D9-781A003739DD}"/>
              </c:ext>
            </c:extLst>
          </c:dPt>
          <c:dPt>
            <c:idx val="3"/>
            <c:invertIfNegative val="0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rgbClr val="04ACA4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934-434E-B2D9-781A003739DD}"/>
              </c:ext>
            </c:extLst>
          </c:dPt>
          <c:dPt>
            <c:idx val="4"/>
            <c:invertIfNegative val="0"/>
            <c:bubble3D val="0"/>
            <c:spPr>
              <a:solidFill>
                <a:srgbClr val="04ACA4"/>
              </a:solidFill>
              <a:ln>
                <a:solidFill>
                  <a:srgbClr val="04ACA4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3934-434E-B2D9-781A003739DD}"/>
              </c:ext>
            </c:extLst>
          </c:dPt>
          <c:dPt>
            <c:idx val="5"/>
            <c:invertIfNegative val="0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rgbClr val="04ACA4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934-434E-B2D9-781A003739DD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uk-UA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6-3934-434E-B2D9-781A003739DD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uk-UA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3934-434E-B2D9-781A003739DD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uk-UA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3934-434E-B2D9-781A003739DD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uk-UA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3934-434E-B2D9-781A003739DD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uk-UA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8-3934-434E-B2D9-781A003739DD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uk-UA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3934-434E-B2D9-781A003739D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multiLvlStrRef>
              <c:f>'RXD vs RPD'!$D$1:$I$2</c:f>
              <c:multiLvlStrCache>
                <c:ptCount val="6"/>
                <c:lvl>
                  <c:pt idx="0">
                    <c:v>NEW R32 HI-END</c:v>
                  </c:pt>
                  <c:pt idx="1">
                    <c:v>R32 STANDARD</c:v>
                  </c:pt>
                  <c:pt idx="2">
                    <c:v>NEW R32 HI-END</c:v>
                  </c:pt>
                  <c:pt idx="3">
                    <c:v>R32 STANDARD</c:v>
                  </c:pt>
                  <c:pt idx="4">
                    <c:v>NEW R32 HI-END</c:v>
                  </c:pt>
                  <c:pt idx="5">
                    <c:v>R32 STANDARD</c:v>
                  </c:pt>
                </c:lvl>
                <c:lvl>
                  <c:pt idx="0">
                    <c:v>2.5kW</c:v>
                  </c:pt>
                  <c:pt idx="2">
                    <c:v>3.5kW</c:v>
                  </c:pt>
                  <c:pt idx="4">
                    <c:v>5.0kW</c:v>
                  </c:pt>
                </c:lvl>
              </c:multiLvlStrCache>
            </c:multiLvlStrRef>
          </c:cat>
          <c:val>
            <c:numRef>
              <c:f>'RXD vs RPD'!$D$13:$I$13</c:f>
              <c:numCache>
                <c:formatCode>0.00</c:formatCode>
                <c:ptCount val="6"/>
                <c:pt idx="0">
                  <c:v>5.2</c:v>
                </c:pt>
                <c:pt idx="1">
                  <c:v>4.9000000000000004</c:v>
                </c:pt>
                <c:pt idx="2">
                  <c:v>5.2</c:v>
                </c:pt>
                <c:pt idx="3">
                  <c:v>4.9000000000000004</c:v>
                </c:pt>
                <c:pt idx="4">
                  <c:v>4.7</c:v>
                </c:pt>
                <c:pt idx="5">
                  <c:v>4.5999999999999996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3934-434E-B2D9-781A003739DD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945602864"/>
        <c:axId val="945603256"/>
      </c:barChart>
      <c:catAx>
        <c:axId val="945602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945603256"/>
        <c:crosses val="autoZero"/>
        <c:auto val="1"/>
        <c:lblAlgn val="ctr"/>
        <c:lblOffset val="100"/>
        <c:noMultiLvlLbl val="0"/>
      </c:catAx>
      <c:valAx>
        <c:axId val="945603256"/>
        <c:scaling>
          <c:orientation val="minMax"/>
          <c:min val="3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945602864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'RXD vs RPD'!$B$8</c:f>
              <c:strCache>
                <c:ptCount val="1"/>
                <c:pt idx="0">
                  <c:v>Heating Cap @-7°C</c:v>
                </c:pt>
              </c:strCache>
            </c:strRef>
          </c:tx>
          <c:spPr>
            <a:solidFill>
              <a:srgbClr val="EEE6DB"/>
            </a:solidFill>
            <a:ln>
              <a:solidFill>
                <a:srgbClr val="EEE6DB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4ACA4"/>
              </a:solidFill>
              <a:ln>
                <a:solidFill>
                  <a:srgbClr val="04ACA4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761-44A6-BEA5-10DA5F213B14}"/>
              </c:ext>
            </c:extLst>
          </c:dPt>
          <c:dPt>
            <c:idx val="1"/>
            <c:invertIfNegative val="0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rgbClr val="04ACA4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761-44A6-BEA5-10DA5F213B14}"/>
              </c:ext>
            </c:extLst>
          </c:dPt>
          <c:dPt>
            <c:idx val="2"/>
            <c:invertIfNegative val="0"/>
            <c:bubble3D val="0"/>
            <c:spPr>
              <a:solidFill>
                <a:srgbClr val="04ACA4"/>
              </a:solidFill>
              <a:ln>
                <a:solidFill>
                  <a:srgbClr val="04ACA4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761-44A6-BEA5-10DA5F213B14}"/>
              </c:ext>
            </c:extLst>
          </c:dPt>
          <c:dPt>
            <c:idx val="3"/>
            <c:invertIfNegative val="0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rgbClr val="04ACA4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761-44A6-BEA5-10DA5F213B14}"/>
              </c:ext>
            </c:extLst>
          </c:dPt>
          <c:dPt>
            <c:idx val="4"/>
            <c:invertIfNegative val="0"/>
            <c:bubble3D val="0"/>
            <c:spPr>
              <a:solidFill>
                <a:srgbClr val="04ACA4"/>
              </a:solidFill>
              <a:ln>
                <a:solidFill>
                  <a:srgbClr val="04ACA4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6761-44A6-BEA5-10DA5F213B14}"/>
              </c:ext>
            </c:extLst>
          </c:dPt>
          <c:dPt>
            <c:idx val="5"/>
            <c:invertIfNegative val="0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rgbClr val="04ACA4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6761-44A6-BEA5-10DA5F213B14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uk-UA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6761-44A6-BEA5-10DA5F213B14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uk-UA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6761-44A6-BEA5-10DA5F213B14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uk-UA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6761-44A6-BEA5-10DA5F213B1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multiLvlStrRef>
              <c:f>'RXD vs RPD'!$D$1:$I$2</c:f>
              <c:multiLvlStrCache>
                <c:ptCount val="6"/>
                <c:lvl>
                  <c:pt idx="0">
                    <c:v>NEW R32 HI-END</c:v>
                  </c:pt>
                  <c:pt idx="1">
                    <c:v>R32 STANDARD</c:v>
                  </c:pt>
                  <c:pt idx="2">
                    <c:v>NEW R32 HI-END</c:v>
                  </c:pt>
                  <c:pt idx="3">
                    <c:v>R32 STANDARD</c:v>
                  </c:pt>
                  <c:pt idx="4">
                    <c:v>NEW R32 HI-END</c:v>
                  </c:pt>
                  <c:pt idx="5">
                    <c:v>R32 STANDARD</c:v>
                  </c:pt>
                </c:lvl>
                <c:lvl>
                  <c:pt idx="0">
                    <c:v>2.5kW</c:v>
                  </c:pt>
                  <c:pt idx="2">
                    <c:v>3.5kW</c:v>
                  </c:pt>
                  <c:pt idx="4">
                    <c:v>5.0kW</c:v>
                  </c:pt>
                </c:lvl>
              </c:multiLvlStrCache>
            </c:multiLvlStrRef>
          </c:cat>
          <c:val>
            <c:numRef>
              <c:f>'RXD vs RPD'!$D$8:$I$8</c:f>
              <c:numCache>
                <c:formatCode>0.00</c:formatCode>
                <c:ptCount val="6"/>
                <c:pt idx="0">
                  <c:v>3.2</c:v>
                </c:pt>
                <c:pt idx="1">
                  <c:v>3</c:v>
                </c:pt>
                <c:pt idx="2">
                  <c:v>4</c:v>
                </c:pt>
                <c:pt idx="3">
                  <c:v>3.4</c:v>
                </c:pt>
                <c:pt idx="4">
                  <c:v>5.5</c:v>
                </c:pt>
                <c:pt idx="5">
                  <c:v>4.0999999999999996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6761-44A6-BEA5-10DA5F213B14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945604040"/>
        <c:axId val="1000709616"/>
      </c:barChart>
      <c:catAx>
        <c:axId val="945604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1000709616"/>
        <c:crosses val="autoZero"/>
        <c:auto val="1"/>
        <c:lblAlgn val="ctr"/>
        <c:lblOffset val="100"/>
        <c:noMultiLvlLbl val="0"/>
      </c:catAx>
      <c:valAx>
        <c:axId val="1000709616"/>
        <c:scaling>
          <c:orientation val="minMax"/>
          <c:max val="6"/>
          <c:min val="0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945604040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BBCD50-3020-43ED-AEB1-0DC60BC90C20}" type="datetimeFigureOut">
              <a:rPr lang="ru-RU" smtClean="0"/>
              <a:t>21.12.2020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BC599E-0519-4FCB-9876-DB0D3BD74B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78414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BC599E-0519-4FCB-9876-DB0D3BD74B16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14139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BD00F8-A9DC-45AE-9232-4E865BD1FB08}" type="slidenum">
              <a:rPr lang="es-ES" smtClean="0"/>
              <a:t>57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530407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78A36F-816A-4037-A7F1-1CA9C37F35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E05256F-CC67-4DAC-A62C-FBDA38C36B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B6E5A37-4523-4AA0-9B00-DD7740FC2B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5E6D2-EBF0-42EA-9C50-BBDD3C712336}" type="datetimeFigureOut">
              <a:rPr lang="ru-RU" smtClean="0"/>
              <a:t>21.12.2020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F85ECAC-9418-4323-9A18-0ECD70ED0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CB1F829-69E1-4002-B811-F9838A330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855F-B309-4696-9CED-127EA04426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30297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6F1497-678C-477B-AE6B-0544D5232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B387A8E-6EAB-4E0C-92A4-2429396785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6B177B0-2037-415D-80FC-0AC1E0AFF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5E6D2-EBF0-42EA-9C50-BBDD3C712336}" type="datetimeFigureOut">
              <a:rPr lang="ru-RU" smtClean="0"/>
              <a:t>21.12.2020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9BB02EB-19A3-4EEB-96FA-292C8D04DE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2285719-D1C8-49D7-AC43-16820F729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855F-B309-4696-9CED-127EA04426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6407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FA46D6-D646-44CF-A24F-10708FFF72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6F7C68D-735A-4C4A-9487-86CA4545A7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AF742C2-91D1-4A40-8DD0-88DCBCC782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5E6D2-EBF0-42EA-9C50-BBDD3C712336}" type="datetimeFigureOut">
              <a:rPr lang="ru-RU" smtClean="0"/>
              <a:t>21.12.2020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E5C8FD6-9798-4890-A345-0AF4CF666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9EA54B8-4A51-446F-A52A-A8CDBDFD5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855F-B309-4696-9CED-127EA04426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9084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09E2C5-C88A-4A98-8577-6C1AC61D5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C3B9BBF-A914-4397-957E-66D8781B0B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C2A9E47-6FD3-46E6-A512-B00E953300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0631DF7-C948-47F2-A305-4FE98F0BDE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5E6D2-EBF0-42EA-9C50-BBDD3C712336}" type="datetimeFigureOut">
              <a:rPr lang="ru-RU" smtClean="0"/>
              <a:t>21.12.2020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A00882B-7478-4F8C-B3E2-994C0DFFF5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69A2D31-4FF4-4C38-9626-9964004873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855F-B309-4696-9CED-127EA04426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30845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6CFFA8-2272-4941-B29D-ED509DE1B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147CB3B-FE9E-4C74-BAF5-C1C9ED2D85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2494E86-4B6E-4DCE-802F-4FF4EE34B4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95993F9-33F5-48B0-A709-E4A62D8F64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51EF0F4-6C2E-41D8-90D1-BCE379AAE8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072BD4D-D9EF-46C8-8D3C-C46B27A298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5E6D2-EBF0-42EA-9C50-BBDD3C712336}" type="datetimeFigureOut">
              <a:rPr lang="ru-RU" smtClean="0"/>
              <a:t>21.12.2020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31CA2A1-A8C0-4422-B0DA-1D60E6838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DA71C59-CCE3-40CD-A7CD-4D83266BF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855F-B309-4696-9CED-127EA04426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69898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AA53F1-E688-4118-8794-9540CAEA9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1FBD62C-F57B-4292-9894-E6EFFCED2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5E6D2-EBF0-42EA-9C50-BBDD3C712336}" type="datetimeFigureOut">
              <a:rPr lang="ru-RU" smtClean="0"/>
              <a:t>21.12.2020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F49B28E-0E9F-4163-B8A3-ABAF4F6F3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930D631-AE9F-44FC-B56B-37CDD364B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855F-B309-4696-9CED-127EA04426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53415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C33A5C7-8E5F-47F9-8A75-EFA36933EF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5E6D2-EBF0-42EA-9C50-BBDD3C712336}" type="datetimeFigureOut">
              <a:rPr lang="ru-RU" smtClean="0"/>
              <a:t>21.12.2020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0BFC975-2C04-479C-9B28-983720F7BA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6BC9EFF-F0F8-443E-9B93-48199EF8B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855F-B309-4696-9CED-127EA04426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76378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FCB8C4-D980-4337-A68A-C4C70DA028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D4C9FD1-5E4B-4DD5-8E45-2C6058D4B0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3867DC0-9B48-4285-B089-BE88679489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F14931D-6A9D-410C-BD79-3C9C137750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5E6D2-EBF0-42EA-9C50-BBDD3C712336}" type="datetimeFigureOut">
              <a:rPr lang="ru-RU" smtClean="0"/>
              <a:t>21.12.2020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65F5970-A6A9-42FB-8412-2CF3D5904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212EA41-15BA-4E11-A480-91F037879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855F-B309-4696-9CED-127EA04426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6874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DB7327-DE33-4579-B4D1-BA977C29F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B0A7808-6C0E-467B-A45E-6132514413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34DF0EA-6E38-47B4-93E5-C85AE2D3C1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8501C2D-A508-4589-887F-2783B136D0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5E6D2-EBF0-42EA-9C50-BBDD3C712336}" type="datetimeFigureOut">
              <a:rPr lang="ru-RU" smtClean="0"/>
              <a:t>21.12.2020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652F80A-9673-40BE-AE4C-2A24FA7FD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CEB319C-ECC1-4E5C-9334-3BFED928E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855F-B309-4696-9CED-127EA04426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8310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F0FFB7-E64F-478F-8ABE-52441E195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F952D4F-6B63-4367-8B78-82B2A7A623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3C4861B-4375-498E-A4CF-50C0B985D3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5E6D2-EBF0-42EA-9C50-BBDD3C712336}" type="datetimeFigureOut">
              <a:rPr lang="ru-RU" smtClean="0"/>
              <a:t>21.12.2020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91E3FED-2111-43C2-A1A8-559231A1E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9D33840-C698-43A8-B06F-9911C6032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855F-B309-4696-9CED-127EA04426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4334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EB58814-6A46-4C5A-A6C1-60CDF7614A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F6A9C83-B4B4-458B-8E0A-0BF141C84C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71230FE-E9C3-42FD-954E-788A0478B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5E6D2-EBF0-42EA-9C50-BBDD3C712336}" type="datetimeFigureOut">
              <a:rPr lang="ru-RU" smtClean="0"/>
              <a:t>21.12.2020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5CA6207-CDC0-4C85-A21C-C830CF980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2A44379-8BCF-4F9F-98C4-BD18EF29D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855F-B309-4696-9CED-127EA04426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69891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Re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ángulo 41">
            <a:extLst>
              <a:ext uri="{FF2B5EF4-FFF2-40B4-BE49-F238E27FC236}">
                <a16:creationId xmlns:a16="http://schemas.microsoft.com/office/drawing/2014/main" id="{E1641FC6-1B20-4717-83E0-630A6CE8C3F8}"/>
              </a:ext>
            </a:extLst>
          </p:cNvPr>
          <p:cNvSpPr/>
          <p:nvPr userDrawn="1"/>
        </p:nvSpPr>
        <p:spPr>
          <a:xfrm>
            <a:off x="-7069" y="-3586"/>
            <a:ext cx="12227263" cy="691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800" dirty="0"/>
              <a:t>      </a:t>
            </a:r>
          </a:p>
        </p:txBody>
      </p:sp>
      <p:pic>
        <p:nvPicPr>
          <p:cNvPr id="83" name="Picture 82" descr="Air_Icon_Cover_wht_ppt.pdf"/>
          <p:cNvPicPr>
            <a:picLocks noChangeAspect="1"/>
          </p:cNvPicPr>
          <p:nvPr userDrawn="1"/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7454" y="3386443"/>
            <a:ext cx="6072741" cy="304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108703AE-D834-4105-AE56-4D52835C1D2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62967" y="4919323"/>
            <a:ext cx="5614522" cy="260241"/>
          </a:xfrm>
        </p:spPr>
        <p:txBody>
          <a:bodyPr anchor="t">
            <a:noAutofit/>
          </a:bodyPr>
          <a:lstStyle>
            <a:lvl1pPr marL="0" indent="0">
              <a:buFontTx/>
              <a:buNone/>
              <a:defRPr sz="1500" spc="0" baseline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 sz="1600" spc="-150"/>
            </a:lvl2pPr>
            <a:lvl3pPr marL="914400" indent="0">
              <a:buFontTx/>
              <a:buNone/>
              <a:defRPr sz="1400" spc="-150"/>
            </a:lvl3pPr>
            <a:lvl4pPr marL="1371600" indent="0">
              <a:buFontTx/>
              <a:buNone/>
              <a:defRPr sz="1200" spc="-150"/>
            </a:lvl4pPr>
            <a:lvl5pPr marL="1828800" indent="0">
              <a:buFontTx/>
              <a:buNone/>
              <a:defRPr sz="1200" spc="-150"/>
            </a:lvl5pPr>
          </a:lstStyle>
          <a:p>
            <a:pPr lvl="0"/>
            <a:r>
              <a:rPr lang="en-US" dirty="0"/>
              <a:t>Master subtitle 18pt</a:t>
            </a:r>
            <a:endParaRPr lang="es-ES" dirty="0"/>
          </a:p>
        </p:txBody>
      </p:sp>
      <p:sp>
        <p:nvSpPr>
          <p:cNvPr id="71" name="Freeform 6">
            <a:extLst>
              <a:ext uri="{FF2B5EF4-FFF2-40B4-BE49-F238E27FC236}">
                <a16:creationId xmlns:a16="http://schemas.microsoft.com/office/drawing/2014/main" id="{0DB08EF0-2827-4DC7-ABB7-337A9E7B062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10793863" y="-329006"/>
            <a:ext cx="203200" cy="1680998"/>
          </a:xfrm>
          <a:custGeom>
            <a:avLst/>
            <a:gdLst>
              <a:gd name="T0" fmla="*/ 11 w 384"/>
              <a:gd name="T1" fmla="*/ 98 h 2385"/>
              <a:gd name="T2" fmla="*/ 11 w 384"/>
              <a:gd name="T3" fmla="*/ 469 h 2385"/>
              <a:gd name="T4" fmla="*/ 217 w 384"/>
              <a:gd name="T5" fmla="*/ 469 h 2385"/>
              <a:gd name="T6" fmla="*/ 11 w 384"/>
              <a:gd name="T7" fmla="*/ 175 h 2385"/>
              <a:gd name="T8" fmla="*/ 281 w 384"/>
              <a:gd name="T9" fmla="*/ 725 h 2385"/>
              <a:gd name="T10" fmla="*/ 305 w 384"/>
              <a:gd name="T11" fmla="*/ 741 h 2385"/>
              <a:gd name="T12" fmla="*/ 319 w 384"/>
              <a:gd name="T13" fmla="*/ 768 h 2385"/>
              <a:gd name="T14" fmla="*/ 327 w 384"/>
              <a:gd name="T15" fmla="*/ 801 h 2385"/>
              <a:gd name="T16" fmla="*/ 324 w 384"/>
              <a:gd name="T17" fmla="*/ 840 h 2385"/>
              <a:gd name="T18" fmla="*/ 308 w 384"/>
              <a:gd name="T19" fmla="*/ 882 h 2385"/>
              <a:gd name="T20" fmla="*/ 278 w 384"/>
              <a:gd name="T21" fmla="*/ 909 h 2385"/>
              <a:gd name="T22" fmla="*/ 244 w 384"/>
              <a:gd name="T23" fmla="*/ 921 h 2385"/>
              <a:gd name="T24" fmla="*/ 196 w 384"/>
              <a:gd name="T25" fmla="*/ 926 h 2385"/>
              <a:gd name="T26" fmla="*/ 119 w 384"/>
              <a:gd name="T27" fmla="*/ 914 h 2385"/>
              <a:gd name="T28" fmla="*/ 93 w 384"/>
              <a:gd name="T29" fmla="*/ 900 h 2385"/>
              <a:gd name="T30" fmla="*/ 69 w 384"/>
              <a:gd name="T31" fmla="*/ 870 h 2385"/>
              <a:gd name="T32" fmla="*/ 59 w 384"/>
              <a:gd name="T33" fmla="*/ 837 h 2385"/>
              <a:gd name="T34" fmla="*/ 57 w 384"/>
              <a:gd name="T35" fmla="*/ 801 h 2385"/>
              <a:gd name="T36" fmla="*/ 66 w 384"/>
              <a:gd name="T37" fmla="*/ 762 h 2385"/>
              <a:gd name="T38" fmla="*/ 85 w 384"/>
              <a:gd name="T39" fmla="*/ 736 h 2385"/>
              <a:gd name="T40" fmla="*/ 106 w 384"/>
              <a:gd name="T41" fmla="*/ 724 h 2385"/>
              <a:gd name="T42" fmla="*/ 132 w 384"/>
              <a:gd name="T43" fmla="*/ 616 h 2385"/>
              <a:gd name="T44" fmla="*/ 95 w 384"/>
              <a:gd name="T45" fmla="*/ 624 h 2385"/>
              <a:gd name="T46" fmla="*/ 49 w 384"/>
              <a:gd name="T47" fmla="*/ 654 h 2385"/>
              <a:gd name="T48" fmla="*/ 26 w 384"/>
              <a:gd name="T49" fmla="*/ 690 h 2385"/>
              <a:gd name="T50" fmla="*/ 7 w 384"/>
              <a:gd name="T51" fmla="*/ 748 h 2385"/>
              <a:gd name="T52" fmla="*/ 0 w 384"/>
              <a:gd name="T53" fmla="*/ 813 h 2385"/>
              <a:gd name="T54" fmla="*/ 3 w 384"/>
              <a:gd name="T55" fmla="*/ 854 h 2385"/>
              <a:gd name="T56" fmla="*/ 21 w 384"/>
              <a:gd name="T57" fmla="*/ 920 h 2385"/>
              <a:gd name="T58" fmla="*/ 48 w 384"/>
              <a:gd name="T59" fmla="*/ 968 h 2385"/>
              <a:gd name="T60" fmla="*/ 89 w 384"/>
              <a:gd name="T61" fmla="*/ 1003 h 2385"/>
              <a:gd name="T62" fmla="*/ 127 w 384"/>
              <a:gd name="T63" fmla="*/ 1020 h 2385"/>
              <a:gd name="T64" fmla="*/ 182 w 384"/>
              <a:gd name="T65" fmla="*/ 1029 h 2385"/>
              <a:gd name="T66" fmla="*/ 236 w 384"/>
              <a:gd name="T67" fmla="*/ 1026 h 2385"/>
              <a:gd name="T68" fmla="*/ 282 w 384"/>
              <a:gd name="T69" fmla="*/ 1012 h 2385"/>
              <a:gd name="T70" fmla="*/ 333 w 384"/>
              <a:gd name="T71" fmla="*/ 975 h 2385"/>
              <a:gd name="T72" fmla="*/ 369 w 384"/>
              <a:gd name="T73" fmla="*/ 911 h 2385"/>
              <a:gd name="T74" fmla="*/ 383 w 384"/>
              <a:gd name="T75" fmla="*/ 837 h 2385"/>
              <a:gd name="T76" fmla="*/ 382 w 384"/>
              <a:gd name="T77" fmla="*/ 779 h 2385"/>
              <a:gd name="T78" fmla="*/ 369 w 384"/>
              <a:gd name="T79" fmla="*/ 715 h 2385"/>
              <a:gd name="T80" fmla="*/ 351 w 384"/>
              <a:gd name="T81" fmla="*/ 674 h 2385"/>
              <a:gd name="T82" fmla="*/ 315 w 384"/>
              <a:gd name="T83" fmla="*/ 636 h 2385"/>
              <a:gd name="T84" fmla="*/ 278 w 384"/>
              <a:gd name="T85" fmla="*/ 619 h 2385"/>
              <a:gd name="T86" fmla="*/ 243 w 384"/>
              <a:gd name="T87" fmla="*/ 717 h 2385"/>
              <a:gd name="T88" fmla="*/ 281 w 384"/>
              <a:gd name="T89" fmla="*/ 725 h 2385"/>
              <a:gd name="T90" fmla="*/ 11 w 384"/>
              <a:gd name="T91" fmla="*/ 1918 h 2385"/>
              <a:gd name="T92" fmla="*/ 11 w 384"/>
              <a:gd name="T93" fmla="*/ 2289 h 2385"/>
              <a:gd name="T94" fmla="*/ 217 w 384"/>
              <a:gd name="T95" fmla="*/ 2289 h 2385"/>
              <a:gd name="T96" fmla="*/ 11 w 384"/>
              <a:gd name="T97" fmla="*/ 1994 h 2385"/>
              <a:gd name="T98" fmla="*/ 73 w 384"/>
              <a:gd name="T99" fmla="*/ 1243 h 2385"/>
              <a:gd name="T100" fmla="*/ 376 w 384"/>
              <a:gd name="T101" fmla="*/ 1474 h 2385"/>
              <a:gd name="T102" fmla="*/ 375 w 384"/>
              <a:gd name="T103" fmla="*/ 1120 h 2385"/>
              <a:gd name="T104" fmla="*/ 11 w 384"/>
              <a:gd name="T105" fmla="*/ 1391 h 2385"/>
              <a:gd name="T106" fmla="*/ 376 w 384"/>
              <a:gd name="T107" fmla="*/ 1637 h 2385"/>
              <a:gd name="T108" fmla="*/ 11 w 384"/>
              <a:gd name="T109" fmla="*/ 1391 h 23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84" h="2385">
                <a:moveTo>
                  <a:pt x="376" y="98"/>
                </a:moveTo>
                <a:lnTo>
                  <a:pt x="376" y="0"/>
                </a:lnTo>
                <a:lnTo>
                  <a:pt x="11" y="0"/>
                </a:lnTo>
                <a:lnTo>
                  <a:pt x="11" y="98"/>
                </a:lnTo>
                <a:lnTo>
                  <a:pt x="376" y="98"/>
                </a:lnTo>
                <a:close/>
                <a:moveTo>
                  <a:pt x="158" y="271"/>
                </a:moveTo>
                <a:lnTo>
                  <a:pt x="158" y="469"/>
                </a:lnTo>
                <a:lnTo>
                  <a:pt x="11" y="469"/>
                </a:lnTo>
                <a:lnTo>
                  <a:pt x="11" y="565"/>
                </a:lnTo>
                <a:lnTo>
                  <a:pt x="376" y="565"/>
                </a:lnTo>
                <a:lnTo>
                  <a:pt x="376" y="469"/>
                </a:lnTo>
                <a:lnTo>
                  <a:pt x="217" y="469"/>
                </a:lnTo>
                <a:lnTo>
                  <a:pt x="217" y="271"/>
                </a:lnTo>
                <a:lnTo>
                  <a:pt x="376" y="271"/>
                </a:lnTo>
                <a:lnTo>
                  <a:pt x="376" y="175"/>
                </a:lnTo>
                <a:lnTo>
                  <a:pt x="11" y="175"/>
                </a:lnTo>
                <a:lnTo>
                  <a:pt x="11" y="271"/>
                </a:lnTo>
                <a:lnTo>
                  <a:pt x="158" y="271"/>
                </a:lnTo>
                <a:close/>
                <a:moveTo>
                  <a:pt x="281" y="725"/>
                </a:moveTo>
                <a:lnTo>
                  <a:pt x="281" y="725"/>
                </a:lnTo>
                <a:lnTo>
                  <a:pt x="287" y="728"/>
                </a:lnTo>
                <a:lnTo>
                  <a:pt x="294" y="732"/>
                </a:lnTo>
                <a:lnTo>
                  <a:pt x="300" y="736"/>
                </a:lnTo>
                <a:lnTo>
                  <a:pt x="305" y="741"/>
                </a:lnTo>
                <a:lnTo>
                  <a:pt x="309" y="747"/>
                </a:lnTo>
                <a:lnTo>
                  <a:pt x="313" y="754"/>
                </a:lnTo>
                <a:lnTo>
                  <a:pt x="317" y="761"/>
                </a:lnTo>
                <a:lnTo>
                  <a:pt x="319" y="768"/>
                </a:lnTo>
                <a:lnTo>
                  <a:pt x="319" y="768"/>
                </a:lnTo>
                <a:lnTo>
                  <a:pt x="322" y="778"/>
                </a:lnTo>
                <a:lnTo>
                  <a:pt x="325" y="790"/>
                </a:lnTo>
                <a:lnTo>
                  <a:pt x="327" y="801"/>
                </a:lnTo>
                <a:lnTo>
                  <a:pt x="328" y="813"/>
                </a:lnTo>
                <a:lnTo>
                  <a:pt x="328" y="813"/>
                </a:lnTo>
                <a:lnTo>
                  <a:pt x="327" y="826"/>
                </a:lnTo>
                <a:lnTo>
                  <a:pt x="324" y="840"/>
                </a:lnTo>
                <a:lnTo>
                  <a:pt x="318" y="864"/>
                </a:lnTo>
                <a:lnTo>
                  <a:pt x="318" y="864"/>
                </a:lnTo>
                <a:lnTo>
                  <a:pt x="314" y="874"/>
                </a:lnTo>
                <a:lnTo>
                  <a:pt x="308" y="882"/>
                </a:lnTo>
                <a:lnTo>
                  <a:pt x="302" y="890"/>
                </a:lnTo>
                <a:lnTo>
                  <a:pt x="295" y="897"/>
                </a:lnTo>
                <a:lnTo>
                  <a:pt x="287" y="904"/>
                </a:lnTo>
                <a:lnTo>
                  <a:pt x="278" y="909"/>
                </a:lnTo>
                <a:lnTo>
                  <a:pt x="270" y="914"/>
                </a:lnTo>
                <a:lnTo>
                  <a:pt x="260" y="917"/>
                </a:lnTo>
                <a:lnTo>
                  <a:pt x="260" y="917"/>
                </a:lnTo>
                <a:lnTo>
                  <a:pt x="244" y="921"/>
                </a:lnTo>
                <a:lnTo>
                  <a:pt x="228" y="923"/>
                </a:lnTo>
                <a:lnTo>
                  <a:pt x="212" y="925"/>
                </a:lnTo>
                <a:lnTo>
                  <a:pt x="196" y="926"/>
                </a:lnTo>
                <a:lnTo>
                  <a:pt x="196" y="926"/>
                </a:lnTo>
                <a:lnTo>
                  <a:pt x="176" y="925"/>
                </a:lnTo>
                <a:lnTo>
                  <a:pt x="156" y="923"/>
                </a:lnTo>
                <a:lnTo>
                  <a:pt x="138" y="919"/>
                </a:lnTo>
                <a:lnTo>
                  <a:pt x="119" y="914"/>
                </a:lnTo>
                <a:lnTo>
                  <a:pt x="119" y="914"/>
                </a:lnTo>
                <a:lnTo>
                  <a:pt x="110" y="910"/>
                </a:lnTo>
                <a:lnTo>
                  <a:pt x="102" y="906"/>
                </a:lnTo>
                <a:lnTo>
                  <a:pt x="93" y="900"/>
                </a:lnTo>
                <a:lnTo>
                  <a:pt x="86" y="893"/>
                </a:lnTo>
                <a:lnTo>
                  <a:pt x="79" y="886"/>
                </a:lnTo>
                <a:lnTo>
                  <a:pt x="74" y="878"/>
                </a:lnTo>
                <a:lnTo>
                  <a:pt x="69" y="870"/>
                </a:lnTo>
                <a:lnTo>
                  <a:pt x="66" y="860"/>
                </a:lnTo>
                <a:lnTo>
                  <a:pt x="66" y="860"/>
                </a:lnTo>
                <a:lnTo>
                  <a:pt x="62" y="849"/>
                </a:lnTo>
                <a:lnTo>
                  <a:pt x="59" y="837"/>
                </a:lnTo>
                <a:lnTo>
                  <a:pt x="57" y="825"/>
                </a:lnTo>
                <a:lnTo>
                  <a:pt x="56" y="813"/>
                </a:lnTo>
                <a:lnTo>
                  <a:pt x="56" y="813"/>
                </a:lnTo>
                <a:lnTo>
                  <a:pt x="57" y="801"/>
                </a:lnTo>
                <a:lnTo>
                  <a:pt x="59" y="791"/>
                </a:lnTo>
                <a:lnTo>
                  <a:pt x="63" y="770"/>
                </a:lnTo>
                <a:lnTo>
                  <a:pt x="63" y="770"/>
                </a:lnTo>
                <a:lnTo>
                  <a:pt x="66" y="762"/>
                </a:lnTo>
                <a:lnTo>
                  <a:pt x="70" y="755"/>
                </a:lnTo>
                <a:lnTo>
                  <a:pt x="74" y="747"/>
                </a:lnTo>
                <a:lnTo>
                  <a:pt x="79" y="741"/>
                </a:lnTo>
                <a:lnTo>
                  <a:pt x="85" y="736"/>
                </a:lnTo>
                <a:lnTo>
                  <a:pt x="91" y="731"/>
                </a:lnTo>
                <a:lnTo>
                  <a:pt x="99" y="727"/>
                </a:lnTo>
                <a:lnTo>
                  <a:pt x="106" y="724"/>
                </a:lnTo>
                <a:lnTo>
                  <a:pt x="106" y="724"/>
                </a:lnTo>
                <a:lnTo>
                  <a:pt x="112" y="722"/>
                </a:lnTo>
                <a:lnTo>
                  <a:pt x="119" y="720"/>
                </a:lnTo>
                <a:lnTo>
                  <a:pt x="132" y="719"/>
                </a:lnTo>
                <a:lnTo>
                  <a:pt x="132" y="616"/>
                </a:lnTo>
                <a:lnTo>
                  <a:pt x="132" y="616"/>
                </a:lnTo>
                <a:lnTo>
                  <a:pt x="110" y="621"/>
                </a:lnTo>
                <a:lnTo>
                  <a:pt x="110" y="621"/>
                </a:lnTo>
                <a:lnTo>
                  <a:pt x="95" y="624"/>
                </a:lnTo>
                <a:lnTo>
                  <a:pt x="82" y="629"/>
                </a:lnTo>
                <a:lnTo>
                  <a:pt x="71" y="637"/>
                </a:lnTo>
                <a:lnTo>
                  <a:pt x="60" y="645"/>
                </a:lnTo>
                <a:lnTo>
                  <a:pt x="49" y="654"/>
                </a:lnTo>
                <a:lnTo>
                  <a:pt x="40" y="666"/>
                </a:lnTo>
                <a:lnTo>
                  <a:pt x="32" y="677"/>
                </a:lnTo>
                <a:lnTo>
                  <a:pt x="26" y="690"/>
                </a:lnTo>
                <a:lnTo>
                  <a:pt x="26" y="690"/>
                </a:lnTo>
                <a:lnTo>
                  <a:pt x="21" y="704"/>
                </a:lnTo>
                <a:lnTo>
                  <a:pt x="15" y="718"/>
                </a:lnTo>
                <a:lnTo>
                  <a:pt x="11" y="733"/>
                </a:lnTo>
                <a:lnTo>
                  <a:pt x="7" y="748"/>
                </a:lnTo>
                <a:lnTo>
                  <a:pt x="4" y="764"/>
                </a:lnTo>
                <a:lnTo>
                  <a:pt x="2" y="781"/>
                </a:lnTo>
                <a:lnTo>
                  <a:pt x="0" y="796"/>
                </a:lnTo>
                <a:lnTo>
                  <a:pt x="0" y="813"/>
                </a:lnTo>
                <a:lnTo>
                  <a:pt x="0" y="813"/>
                </a:lnTo>
                <a:lnTo>
                  <a:pt x="0" y="827"/>
                </a:lnTo>
                <a:lnTo>
                  <a:pt x="1" y="841"/>
                </a:lnTo>
                <a:lnTo>
                  <a:pt x="3" y="854"/>
                </a:lnTo>
                <a:lnTo>
                  <a:pt x="5" y="867"/>
                </a:lnTo>
                <a:lnTo>
                  <a:pt x="11" y="894"/>
                </a:lnTo>
                <a:lnTo>
                  <a:pt x="21" y="920"/>
                </a:lnTo>
                <a:lnTo>
                  <a:pt x="21" y="920"/>
                </a:lnTo>
                <a:lnTo>
                  <a:pt x="26" y="934"/>
                </a:lnTo>
                <a:lnTo>
                  <a:pt x="33" y="946"/>
                </a:lnTo>
                <a:lnTo>
                  <a:pt x="40" y="958"/>
                </a:lnTo>
                <a:lnTo>
                  <a:pt x="48" y="968"/>
                </a:lnTo>
                <a:lnTo>
                  <a:pt x="57" y="978"/>
                </a:lnTo>
                <a:lnTo>
                  <a:pt x="67" y="988"/>
                </a:lnTo>
                <a:lnTo>
                  <a:pt x="78" y="996"/>
                </a:lnTo>
                <a:lnTo>
                  <a:pt x="89" y="1003"/>
                </a:lnTo>
                <a:lnTo>
                  <a:pt x="89" y="1003"/>
                </a:lnTo>
                <a:lnTo>
                  <a:pt x="102" y="1009"/>
                </a:lnTo>
                <a:lnTo>
                  <a:pt x="114" y="1015"/>
                </a:lnTo>
                <a:lnTo>
                  <a:pt x="127" y="1020"/>
                </a:lnTo>
                <a:lnTo>
                  <a:pt x="141" y="1023"/>
                </a:lnTo>
                <a:lnTo>
                  <a:pt x="154" y="1026"/>
                </a:lnTo>
                <a:lnTo>
                  <a:pt x="167" y="1028"/>
                </a:lnTo>
                <a:lnTo>
                  <a:pt x="182" y="1029"/>
                </a:lnTo>
                <a:lnTo>
                  <a:pt x="196" y="1029"/>
                </a:lnTo>
                <a:lnTo>
                  <a:pt x="196" y="1029"/>
                </a:lnTo>
                <a:lnTo>
                  <a:pt x="217" y="1028"/>
                </a:lnTo>
                <a:lnTo>
                  <a:pt x="236" y="1026"/>
                </a:lnTo>
                <a:lnTo>
                  <a:pt x="256" y="1022"/>
                </a:lnTo>
                <a:lnTo>
                  <a:pt x="274" y="1015"/>
                </a:lnTo>
                <a:lnTo>
                  <a:pt x="274" y="1015"/>
                </a:lnTo>
                <a:lnTo>
                  <a:pt x="282" y="1012"/>
                </a:lnTo>
                <a:lnTo>
                  <a:pt x="291" y="1008"/>
                </a:lnTo>
                <a:lnTo>
                  <a:pt x="306" y="999"/>
                </a:lnTo>
                <a:lnTo>
                  <a:pt x="320" y="988"/>
                </a:lnTo>
                <a:lnTo>
                  <a:pt x="333" y="975"/>
                </a:lnTo>
                <a:lnTo>
                  <a:pt x="344" y="961"/>
                </a:lnTo>
                <a:lnTo>
                  <a:pt x="354" y="945"/>
                </a:lnTo>
                <a:lnTo>
                  <a:pt x="362" y="929"/>
                </a:lnTo>
                <a:lnTo>
                  <a:pt x="369" y="911"/>
                </a:lnTo>
                <a:lnTo>
                  <a:pt x="369" y="911"/>
                </a:lnTo>
                <a:lnTo>
                  <a:pt x="375" y="887"/>
                </a:lnTo>
                <a:lnTo>
                  <a:pt x="380" y="862"/>
                </a:lnTo>
                <a:lnTo>
                  <a:pt x="383" y="837"/>
                </a:lnTo>
                <a:lnTo>
                  <a:pt x="384" y="813"/>
                </a:lnTo>
                <a:lnTo>
                  <a:pt x="384" y="813"/>
                </a:lnTo>
                <a:lnTo>
                  <a:pt x="383" y="796"/>
                </a:lnTo>
                <a:lnTo>
                  <a:pt x="382" y="779"/>
                </a:lnTo>
                <a:lnTo>
                  <a:pt x="380" y="763"/>
                </a:lnTo>
                <a:lnTo>
                  <a:pt x="377" y="747"/>
                </a:lnTo>
                <a:lnTo>
                  <a:pt x="374" y="731"/>
                </a:lnTo>
                <a:lnTo>
                  <a:pt x="369" y="715"/>
                </a:lnTo>
                <a:lnTo>
                  <a:pt x="363" y="701"/>
                </a:lnTo>
                <a:lnTo>
                  <a:pt x="357" y="686"/>
                </a:lnTo>
                <a:lnTo>
                  <a:pt x="357" y="686"/>
                </a:lnTo>
                <a:lnTo>
                  <a:pt x="351" y="674"/>
                </a:lnTo>
                <a:lnTo>
                  <a:pt x="344" y="663"/>
                </a:lnTo>
                <a:lnTo>
                  <a:pt x="336" y="652"/>
                </a:lnTo>
                <a:lnTo>
                  <a:pt x="325" y="643"/>
                </a:lnTo>
                <a:lnTo>
                  <a:pt x="315" y="636"/>
                </a:lnTo>
                <a:lnTo>
                  <a:pt x="303" y="628"/>
                </a:lnTo>
                <a:lnTo>
                  <a:pt x="291" y="623"/>
                </a:lnTo>
                <a:lnTo>
                  <a:pt x="278" y="619"/>
                </a:lnTo>
                <a:lnTo>
                  <a:pt x="278" y="619"/>
                </a:lnTo>
                <a:lnTo>
                  <a:pt x="261" y="615"/>
                </a:lnTo>
                <a:lnTo>
                  <a:pt x="242" y="614"/>
                </a:lnTo>
                <a:lnTo>
                  <a:pt x="243" y="717"/>
                </a:lnTo>
                <a:lnTo>
                  <a:pt x="243" y="717"/>
                </a:lnTo>
                <a:lnTo>
                  <a:pt x="254" y="717"/>
                </a:lnTo>
                <a:lnTo>
                  <a:pt x="263" y="718"/>
                </a:lnTo>
                <a:lnTo>
                  <a:pt x="272" y="722"/>
                </a:lnTo>
                <a:lnTo>
                  <a:pt x="281" y="725"/>
                </a:lnTo>
                <a:close/>
                <a:moveTo>
                  <a:pt x="376" y="1918"/>
                </a:moveTo>
                <a:lnTo>
                  <a:pt x="376" y="1820"/>
                </a:lnTo>
                <a:lnTo>
                  <a:pt x="11" y="1820"/>
                </a:lnTo>
                <a:lnTo>
                  <a:pt x="11" y="1918"/>
                </a:lnTo>
                <a:lnTo>
                  <a:pt x="376" y="1918"/>
                </a:lnTo>
                <a:close/>
                <a:moveTo>
                  <a:pt x="158" y="2091"/>
                </a:moveTo>
                <a:lnTo>
                  <a:pt x="158" y="2289"/>
                </a:lnTo>
                <a:lnTo>
                  <a:pt x="11" y="2289"/>
                </a:lnTo>
                <a:lnTo>
                  <a:pt x="11" y="2385"/>
                </a:lnTo>
                <a:lnTo>
                  <a:pt x="376" y="2385"/>
                </a:lnTo>
                <a:lnTo>
                  <a:pt x="376" y="2289"/>
                </a:lnTo>
                <a:lnTo>
                  <a:pt x="217" y="2289"/>
                </a:lnTo>
                <a:lnTo>
                  <a:pt x="217" y="2091"/>
                </a:lnTo>
                <a:lnTo>
                  <a:pt x="376" y="2091"/>
                </a:lnTo>
                <a:lnTo>
                  <a:pt x="376" y="1994"/>
                </a:lnTo>
                <a:lnTo>
                  <a:pt x="11" y="1994"/>
                </a:lnTo>
                <a:lnTo>
                  <a:pt x="11" y="2091"/>
                </a:lnTo>
                <a:lnTo>
                  <a:pt x="158" y="2091"/>
                </a:lnTo>
                <a:close/>
                <a:moveTo>
                  <a:pt x="238" y="1311"/>
                </a:moveTo>
                <a:lnTo>
                  <a:pt x="73" y="1243"/>
                </a:lnTo>
                <a:lnTo>
                  <a:pt x="238" y="1175"/>
                </a:lnTo>
                <a:lnTo>
                  <a:pt x="238" y="1311"/>
                </a:lnTo>
                <a:close/>
                <a:moveTo>
                  <a:pt x="11" y="1303"/>
                </a:moveTo>
                <a:lnTo>
                  <a:pt x="376" y="1474"/>
                </a:lnTo>
                <a:lnTo>
                  <a:pt x="376" y="1365"/>
                </a:lnTo>
                <a:lnTo>
                  <a:pt x="298" y="1335"/>
                </a:lnTo>
                <a:lnTo>
                  <a:pt x="298" y="1152"/>
                </a:lnTo>
                <a:lnTo>
                  <a:pt x="375" y="1120"/>
                </a:lnTo>
                <a:lnTo>
                  <a:pt x="375" y="1012"/>
                </a:lnTo>
                <a:lnTo>
                  <a:pt x="11" y="1185"/>
                </a:lnTo>
                <a:lnTo>
                  <a:pt x="11" y="1303"/>
                </a:lnTo>
                <a:close/>
                <a:moveTo>
                  <a:pt x="11" y="1391"/>
                </a:moveTo>
                <a:lnTo>
                  <a:pt x="11" y="1786"/>
                </a:lnTo>
                <a:lnTo>
                  <a:pt x="73" y="1786"/>
                </a:lnTo>
                <a:lnTo>
                  <a:pt x="73" y="1637"/>
                </a:lnTo>
                <a:lnTo>
                  <a:pt x="376" y="1637"/>
                </a:lnTo>
                <a:lnTo>
                  <a:pt x="376" y="1539"/>
                </a:lnTo>
                <a:lnTo>
                  <a:pt x="73" y="1539"/>
                </a:lnTo>
                <a:lnTo>
                  <a:pt x="73" y="1390"/>
                </a:lnTo>
                <a:lnTo>
                  <a:pt x="11" y="139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sz="1800" dirty="0"/>
          </a:p>
        </p:txBody>
      </p:sp>
      <p:pic>
        <p:nvPicPr>
          <p:cNvPr id="73" name="Picture 72" descr="Cooling_Heating_Logo_ppt.pdf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783" y="6236760"/>
            <a:ext cx="1843813" cy="190500"/>
          </a:xfrm>
          <a:prstGeom prst="rect">
            <a:avLst/>
          </a:prstGeom>
        </p:spPr>
      </p:pic>
      <p:sp>
        <p:nvSpPr>
          <p:cNvPr id="12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748113" y="343221"/>
            <a:ext cx="3079066" cy="37979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AU" dirty="0"/>
              <a:t>DATE</a:t>
            </a:r>
            <a:endParaRPr lang="en-US" dirty="0"/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13B1C1E1-5D85-4415-B732-D6657B6C88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80371" y="2181459"/>
            <a:ext cx="7192508" cy="2341121"/>
          </a:xfrm>
        </p:spPr>
        <p:txBody>
          <a:bodyPr anchor="t">
            <a:noAutofit/>
          </a:bodyPr>
          <a:lstStyle>
            <a:lvl1pPr>
              <a:lnSpc>
                <a:spcPts val="5000"/>
              </a:lnSpc>
              <a:defRPr sz="5000" b="1" i="0">
                <a:solidFill>
                  <a:schemeClr val="bg1"/>
                </a:solidFill>
                <a:latin typeface="Calibri"/>
                <a:ea typeface="Source Sans Pro ExtraLight" panose="020B0303030403020204" pitchFamily="34" charset="0"/>
                <a:cs typeface="Calibri"/>
              </a:defRPr>
            </a:lvl1pPr>
          </a:lstStyle>
          <a:p>
            <a:r>
              <a:rPr lang="en-US" dirty="0"/>
              <a:t>–</a:t>
            </a:r>
            <a:br>
              <a:rPr lang="en-US" dirty="0"/>
            </a:br>
            <a:r>
              <a:rPr lang="en-US" dirty="0"/>
              <a:t>Master title 50pt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098006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570">
          <p15:clr>
            <a:srgbClr val="5ACBF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erior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Marcador de texto 17">
            <a:extLst>
              <a:ext uri="{FF2B5EF4-FFF2-40B4-BE49-F238E27FC236}">
                <a16:creationId xmlns:a16="http://schemas.microsoft.com/office/drawing/2014/main" id="{9C8F3D53-8778-4DBF-A9B2-4D7CFCE0CD8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204" y="1663067"/>
            <a:ext cx="3793272" cy="600073"/>
          </a:xfrm>
        </p:spPr>
        <p:txBody>
          <a:bodyPr>
            <a:noAutofit/>
          </a:bodyPr>
          <a:lstStyle>
            <a:lvl1pPr marL="0" indent="0">
              <a:lnSpc>
                <a:spcPct val="80000"/>
              </a:lnSpc>
              <a:buFontTx/>
              <a:buNone/>
              <a:defRPr lang="es-ES" sz="1800" b="1" kern="1200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Master text</a:t>
            </a:r>
            <a:endParaRPr lang="es-ES" dirty="0"/>
          </a:p>
        </p:txBody>
      </p:sp>
      <p:sp>
        <p:nvSpPr>
          <p:cNvPr id="13" name="Marcador de texto 17">
            <a:extLst>
              <a:ext uri="{FF2B5EF4-FFF2-40B4-BE49-F238E27FC236}">
                <a16:creationId xmlns:a16="http://schemas.microsoft.com/office/drawing/2014/main" id="{0423FCFC-2BBA-43F4-A03B-46C400A8BD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8204" y="2332100"/>
            <a:ext cx="3793271" cy="2814665"/>
          </a:xfr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80000"/>
              </a:lnSpc>
              <a:spcBef>
                <a:spcPct val="0"/>
              </a:spcBef>
              <a:spcAft>
                <a:spcPts val="1400"/>
              </a:spcAft>
              <a:buFontTx/>
              <a:buNone/>
              <a:defRPr lang="es-ES" sz="1700" b="0" kern="1200" dirty="0" smtClean="0">
                <a:solidFill>
                  <a:schemeClr val="accent2"/>
                </a:solidFill>
                <a:latin typeface="+mn-lt"/>
                <a:ea typeface="Source Sans Pro ExtraLight" panose="020B0303030403020204" pitchFamily="34" charset="0"/>
                <a:cs typeface="+mj-cs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1" name="Marcador de número de diapositiva 6">
            <a:extLst>
              <a:ext uri="{FF2B5EF4-FFF2-40B4-BE49-F238E27FC236}">
                <a16:creationId xmlns:a16="http://schemas.microsoft.com/office/drawing/2014/main" id="{6182A576-BA7B-49D9-9AB6-6F0B00098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186347"/>
            <a:ext cx="576672" cy="365125"/>
          </a:xfrm>
          <a:prstGeom prst="rect">
            <a:avLst/>
          </a:prstGeom>
        </p:spPr>
        <p:txBody>
          <a:bodyPr/>
          <a:lstStyle>
            <a:lvl1pPr>
              <a:defRPr lang="es-ES" sz="1200" b="1" i="0" kern="1200" smtClean="0">
                <a:solidFill>
                  <a:schemeClr val="accent2"/>
                </a:solidFill>
                <a:latin typeface="+mj-lt"/>
                <a:ea typeface="Source Sans Pro Black" panose="020B0803030403020204" pitchFamily="34" charset="0"/>
                <a:cs typeface="+mj-cs"/>
              </a:defRPr>
            </a:lvl1pPr>
          </a:lstStyle>
          <a:p>
            <a:fld id="{B77A96B3-B612-434A-9850-40BF39980A76}" type="slidenum">
              <a:rPr lang="es-ES" smtClean="0"/>
              <a:pPr/>
              <a:t>‹#›</a:t>
            </a:fld>
            <a:endParaRPr lang="es-ES" dirty="0"/>
          </a:p>
        </p:txBody>
      </p:sp>
      <p:sp>
        <p:nvSpPr>
          <p:cNvPr id="14" name="Marcador de posición de imagen 3">
            <a:extLst>
              <a:ext uri="{FF2B5EF4-FFF2-40B4-BE49-F238E27FC236}">
                <a16:creationId xmlns:a16="http://schemas.microsoft.com/office/drawing/2014/main" id="{C26DD5CC-FFB6-4269-86F2-6EB8E5A6086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63916" y="1707648"/>
            <a:ext cx="4910976" cy="3439027"/>
          </a:xfrm>
        </p:spPr>
        <p:txBody>
          <a:bodyPr/>
          <a:lstStyle/>
          <a:p>
            <a:endParaRPr lang="es-ES"/>
          </a:p>
        </p:txBody>
      </p:sp>
      <p:sp>
        <p:nvSpPr>
          <p:cNvPr id="10" name="Gráfico 1">
            <a:extLst>
              <a:ext uri="{FF2B5EF4-FFF2-40B4-BE49-F238E27FC236}">
                <a16:creationId xmlns:a16="http://schemas.microsoft.com/office/drawing/2014/main" id="{0E580CF6-7220-46F0-AF0F-8E1D18580124}"/>
              </a:ext>
            </a:extLst>
          </p:cNvPr>
          <p:cNvSpPr>
            <a:spLocks noChangeAspect="1"/>
          </p:cNvSpPr>
          <p:nvPr userDrawn="1"/>
        </p:nvSpPr>
        <p:spPr>
          <a:xfrm rot="5400000">
            <a:off x="11301612" y="117540"/>
            <a:ext cx="130572" cy="783431"/>
          </a:xfrm>
          <a:custGeom>
            <a:avLst/>
            <a:gdLst>
              <a:gd name="connsiteX0" fmla="*/ 313849 w 323850"/>
              <a:gd name="connsiteY0" fmla="*/ 86201 h 1943100"/>
              <a:gd name="connsiteX1" fmla="*/ 313849 w 323850"/>
              <a:gd name="connsiteY1" fmla="*/ 7144 h 1943100"/>
              <a:gd name="connsiteX2" fmla="*/ 15716 w 323850"/>
              <a:gd name="connsiteY2" fmla="*/ 7144 h 1943100"/>
              <a:gd name="connsiteX3" fmla="*/ 15716 w 323850"/>
              <a:gd name="connsiteY3" fmla="*/ 86201 h 1943100"/>
              <a:gd name="connsiteX4" fmla="*/ 313849 w 323850"/>
              <a:gd name="connsiteY4" fmla="*/ 86201 h 1943100"/>
              <a:gd name="connsiteX5" fmla="*/ 136684 w 323850"/>
              <a:gd name="connsiteY5" fmla="*/ 227171 h 1943100"/>
              <a:gd name="connsiteX6" fmla="*/ 136684 w 323850"/>
              <a:gd name="connsiteY6" fmla="*/ 386239 h 1943100"/>
              <a:gd name="connsiteX7" fmla="*/ 15716 w 323850"/>
              <a:gd name="connsiteY7" fmla="*/ 386239 h 1943100"/>
              <a:gd name="connsiteX8" fmla="*/ 15716 w 323850"/>
              <a:gd name="connsiteY8" fmla="*/ 464344 h 1943100"/>
              <a:gd name="connsiteX9" fmla="*/ 312896 w 323850"/>
              <a:gd name="connsiteY9" fmla="*/ 464344 h 1943100"/>
              <a:gd name="connsiteX10" fmla="*/ 312896 w 323850"/>
              <a:gd name="connsiteY10" fmla="*/ 386239 h 1943100"/>
              <a:gd name="connsiteX11" fmla="*/ 184309 w 323850"/>
              <a:gd name="connsiteY11" fmla="*/ 386239 h 1943100"/>
              <a:gd name="connsiteX12" fmla="*/ 184309 w 323850"/>
              <a:gd name="connsiteY12" fmla="*/ 227171 h 1943100"/>
              <a:gd name="connsiteX13" fmla="*/ 313849 w 323850"/>
              <a:gd name="connsiteY13" fmla="*/ 227171 h 1943100"/>
              <a:gd name="connsiteX14" fmla="*/ 313849 w 323850"/>
              <a:gd name="connsiteY14" fmla="*/ 149066 h 1943100"/>
              <a:gd name="connsiteX15" fmla="*/ 15716 w 323850"/>
              <a:gd name="connsiteY15" fmla="*/ 149066 h 1943100"/>
              <a:gd name="connsiteX16" fmla="*/ 15716 w 323850"/>
              <a:gd name="connsiteY16" fmla="*/ 228124 h 1943100"/>
              <a:gd name="connsiteX17" fmla="*/ 136684 w 323850"/>
              <a:gd name="connsiteY17" fmla="*/ 228124 h 1943100"/>
              <a:gd name="connsiteX18" fmla="*/ 236696 w 323850"/>
              <a:gd name="connsiteY18" fmla="*/ 592931 h 1943100"/>
              <a:gd name="connsiteX19" fmla="*/ 268129 w 323850"/>
              <a:gd name="connsiteY19" fmla="*/ 627221 h 1943100"/>
              <a:gd name="connsiteX20" fmla="*/ 274796 w 323850"/>
              <a:gd name="connsiteY20" fmla="*/ 663416 h 1943100"/>
              <a:gd name="connsiteX21" fmla="*/ 267176 w 323850"/>
              <a:gd name="connsiteY21" fmla="*/ 705326 h 1943100"/>
              <a:gd name="connsiteX22" fmla="*/ 219551 w 323850"/>
              <a:gd name="connsiteY22" fmla="*/ 747236 h 1943100"/>
              <a:gd name="connsiteX23" fmla="*/ 167164 w 323850"/>
              <a:gd name="connsiteY23" fmla="*/ 754856 h 1943100"/>
              <a:gd name="connsiteX24" fmla="*/ 105251 w 323850"/>
              <a:gd name="connsiteY24" fmla="*/ 745331 h 1943100"/>
              <a:gd name="connsiteX25" fmla="*/ 61436 w 323850"/>
              <a:gd name="connsiteY25" fmla="*/ 701516 h 1943100"/>
              <a:gd name="connsiteX26" fmla="*/ 53816 w 323850"/>
              <a:gd name="connsiteY26" fmla="*/ 663416 h 1943100"/>
              <a:gd name="connsiteX27" fmla="*/ 58579 w 323850"/>
              <a:gd name="connsiteY27" fmla="*/ 628174 h 1943100"/>
              <a:gd name="connsiteX28" fmla="*/ 93821 w 323850"/>
              <a:gd name="connsiteY28" fmla="*/ 591026 h 1943100"/>
              <a:gd name="connsiteX29" fmla="*/ 115729 w 323850"/>
              <a:gd name="connsiteY29" fmla="*/ 587216 h 1943100"/>
              <a:gd name="connsiteX30" fmla="*/ 115729 w 323850"/>
              <a:gd name="connsiteY30" fmla="*/ 503396 h 1943100"/>
              <a:gd name="connsiteX31" fmla="*/ 96679 w 323850"/>
              <a:gd name="connsiteY31" fmla="*/ 507206 h 1943100"/>
              <a:gd name="connsiteX32" fmla="*/ 28099 w 323850"/>
              <a:gd name="connsiteY32" fmla="*/ 563404 h 1943100"/>
              <a:gd name="connsiteX33" fmla="*/ 7144 w 323850"/>
              <a:gd name="connsiteY33" fmla="*/ 664369 h 1943100"/>
              <a:gd name="connsiteX34" fmla="*/ 23336 w 323850"/>
              <a:gd name="connsiteY34" fmla="*/ 751046 h 1943100"/>
              <a:gd name="connsiteX35" fmla="*/ 79534 w 323850"/>
              <a:gd name="connsiteY35" fmla="*/ 817721 h 1943100"/>
              <a:gd name="connsiteX36" fmla="*/ 167164 w 323850"/>
              <a:gd name="connsiteY36" fmla="*/ 838676 h 1943100"/>
              <a:gd name="connsiteX37" fmla="*/ 230981 w 323850"/>
              <a:gd name="connsiteY37" fmla="*/ 827246 h 1943100"/>
              <a:gd name="connsiteX38" fmla="*/ 308134 w 323850"/>
              <a:gd name="connsiteY38" fmla="*/ 742474 h 1943100"/>
              <a:gd name="connsiteX39" fmla="*/ 320516 w 323850"/>
              <a:gd name="connsiteY39" fmla="*/ 663416 h 1943100"/>
              <a:gd name="connsiteX40" fmla="*/ 299561 w 323850"/>
              <a:gd name="connsiteY40" fmla="*/ 561499 h 1943100"/>
              <a:gd name="connsiteX41" fmla="*/ 234791 w 323850"/>
              <a:gd name="connsiteY41" fmla="*/ 507206 h 1943100"/>
              <a:gd name="connsiteX42" fmla="*/ 206216 w 323850"/>
              <a:gd name="connsiteY42" fmla="*/ 503396 h 1943100"/>
              <a:gd name="connsiteX43" fmla="*/ 206216 w 323850"/>
              <a:gd name="connsiteY43" fmla="*/ 586264 h 1943100"/>
              <a:gd name="connsiteX44" fmla="*/ 236696 w 323850"/>
              <a:gd name="connsiteY44" fmla="*/ 592931 h 1943100"/>
              <a:gd name="connsiteX45" fmla="*/ 313849 w 323850"/>
              <a:gd name="connsiteY45" fmla="*/ 1557814 h 1943100"/>
              <a:gd name="connsiteX46" fmla="*/ 313849 w 323850"/>
              <a:gd name="connsiteY46" fmla="*/ 1478756 h 1943100"/>
              <a:gd name="connsiteX47" fmla="*/ 15716 w 323850"/>
              <a:gd name="connsiteY47" fmla="*/ 1478756 h 1943100"/>
              <a:gd name="connsiteX48" fmla="*/ 15716 w 323850"/>
              <a:gd name="connsiteY48" fmla="*/ 1557814 h 1943100"/>
              <a:gd name="connsiteX49" fmla="*/ 313849 w 323850"/>
              <a:gd name="connsiteY49" fmla="*/ 1557814 h 1943100"/>
              <a:gd name="connsiteX50" fmla="*/ 136684 w 323850"/>
              <a:gd name="connsiteY50" fmla="*/ 1698784 h 1943100"/>
              <a:gd name="connsiteX51" fmla="*/ 136684 w 323850"/>
              <a:gd name="connsiteY51" fmla="*/ 1857851 h 1943100"/>
              <a:gd name="connsiteX52" fmla="*/ 15716 w 323850"/>
              <a:gd name="connsiteY52" fmla="*/ 1857851 h 1943100"/>
              <a:gd name="connsiteX53" fmla="*/ 15716 w 323850"/>
              <a:gd name="connsiteY53" fmla="*/ 1935956 h 1943100"/>
              <a:gd name="connsiteX54" fmla="*/ 312896 w 323850"/>
              <a:gd name="connsiteY54" fmla="*/ 1935956 h 1943100"/>
              <a:gd name="connsiteX55" fmla="*/ 312896 w 323850"/>
              <a:gd name="connsiteY55" fmla="*/ 1857851 h 1943100"/>
              <a:gd name="connsiteX56" fmla="*/ 184309 w 323850"/>
              <a:gd name="connsiteY56" fmla="*/ 1857851 h 1943100"/>
              <a:gd name="connsiteX57" fmla="*/ 184309 w 323850"/>
              <a:gd name="connsiteY57" fmla="*/ 1698784 h 1943100"/>
              <a:gd name="connsiteX58" fmla="*/ 313849 w 323850"/>
              <a:gd name="connsiteY58" fmla="*/ 1698784 h 1943100"/>
              <a:gd name="connsiteX59" fmla="*/ 313849 w 323850"/>
              <a:gd name="connsiteY59" fmla="*/ 1620679 h 1943100"/>
              <a:gd name="connsiteX60" fmla="*/ 15716 w 323850"/>
              <a:gd name="connsiteY60" fmla="*/ 1620679 h 1943100"/>
              <a:gd name="connsiteX61" fmla="*/ 15716 w 323850"/>
              <a:gd name="connsiteY61" fmla="*/ 1699736 h 1943100"/>
              <a:gd name="connsiteX62" fmla="*/ 136684 w 323850"/>
              <a:gd name="connsiteY62" fmla="*/ 1699736 h 1943100"/>
              <a:gd name="connsiteX63" fmla="*/ 201454 w 323850"/>
              <a:gd name="connsiteY63" fmla="*/ 1067276 h 1943100"/>
              <a:gd name="connsiteX64" fmla="*/ 67151 w 323850"/>
              <a:gd name="connsiteY64" fmla="*/ 1012984 h 1943100"/>
              <a:gd name="connsiteX65" fmla="*/ 201454 w 323850"/>
              <a:gd name="connsiteY65" fmla="*/ 957739 h 1943100"/>
              <a:gd name="connsiteX66" fmla="*/ 201454 w 323850"/>
              <a:gd name="connsiteY66" fmla="*/ 1067276 h 1943100"/>
              <a:gd name="connsiteX67" fmla="*/ 15716 w 323850"/>
              <a:gd name="connsiteY67" fmla="*/ 1060609 h 1943100"/>
              <a:gd name="connsiteX68" fmla="*/ 312896 w 323850"/>
              <a:gd name="connsiteY68" fmla="*/ 1198721 h 1943100"/>
              <a:gd name="connsiteX69" fmla="*/ 312896 w 323850"/>
              <a:gd name="connsiteY69" fmla="*/ 1110139 h 1943100"/>
              <a:gd name="connsiteX70" fmla="*/ 249079 w 323850"/>
              <a:gd name="connsiteY70" fmla="*/ 1085374 h 1943100"/>
              <a:gd name="connsiteX71" fmla="*/ 249079 w 323850"/>
              <a:gd name="connsiteY71" fmla="*/ 938689 h 1943100"/>
              <a:gd name="connsiteX72" fmla="*/ 312896 w 323850"/>
              <a:gd name="connsiteY72" fmla="*/ 912019 h 1943100"/>
              <a:gd name="connsiteX73" fmla="*/ 312896 w 323850"/>
              <a:gd name="connsiteY73" fmla="*/ 825341 h 1943100"/>
              <a:gd name="connsiteX74" fmla="*/ 15716 w 323850"/>
              <a:gd name="connsiteY74" fmla="*/ 965359 h 1943100"/>
              <a:gd name="connsiteX75" fmla="*/ 15716 w 323850"/>
              <a:gd name="connsiteY75" fmla="*/ 1060609 h 1943100"/>
              <a:gd name="connsiteX76" fmla="*/ 15716 w 323850"/>
              <a:gd name="connsiteY76" fmla="*/ 1132046 h 1943100"/>
              <a:gd name="connsiteX77" fmla="*/ 15716 w 323850"/>
              <a:gd name="connsiteY77" fmla="*/ 1451134 h 1943100"/>
              <a:gd name="connsiteX78" fmla="*/ 66199 w 323850"/>
              <a:gd name="connsiteY78" fmla="*/ 1451134 h 1943100"/>
              <a:gd name="connsiteX79" fmla="*/ 66199 w 323850"/>
              <a:gd name="connsiteY79" fmla="*/ 1331119 h 1943100"/>
              <a:gd name="connsiteX80" fmla="*/ 312896 w 323850"/>
              <a:gd name="connsiteY80" fmla="*/ 1331119 h 1943100"/>
              <a:gd name="connsiteX81" fmla="*/ 312896 w 323850"/>
              <a:gd name="connsiteY81" fmla="*/ 1253014 h 1943100"/>
              <a:gd name="connsiteX82" fmla="*/ 66199 w 323850"/>
              <a:gd name="connsiteY82" fmla="*/ 1253014 h 1943100"/>
              <a:gd name="connsiteX83" fmla="*/ 66199 w 323850"/>
              <a:gd name="connsiteY83" fmla="*/ 1132046 h 1943100"/>
              <a:gd name="connsiteX84" fmla="*/ 15716 w 323850"/>
              <a:gd name="connsiteY84" fmla="*/ 1132046 h 194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323850" h="1943100">
                <a:moveTo>
                  <a:pt x="313849" y="86201"/>
                </a:moveTo>
                <a:lnTo>
                  <a:pt x="313849" y="7144"/>
                </a:lnTo>
                <a:lnTo>
                  <a:pt x="15716" y="7144"/>
                </a:lnTo>
                <a:lnTo>
                  <a:pt x="15716" y="86201"/>
                </a:lnTo>
                <a:lnTo>
                  <a:pt x="313849" y="86201"/>
                </a:lnTo>
                <a:close/>
                <a:moveTo>
                  <a:pt x="136684" y="227171"/>
                </a:moveTo>
                <a:lnTo>
                  <a:pt x="136684" y="386239"/>
                </a:lnTo>
                <a:lnTo>
                  <a:pt x="15716" y="386239"/>
                </a:lnTo>
                <a:lnTo>
                  <a:pt x="15716" y="464344"/>
                </a:lnTo>
                <a:lnTo>
                  <a:pt x="312896" y="464344"/>
                </a:lnTo>
                <a:lnTo>
                  <a:pt x="312896" y="386239"/>
                </a:lnTo>
                <a:lnTo>
                  <a:pt x="184309" y="386239"/>
                </a:lnTo>
                <a:lnTo>
                  <a:pt x="184309" y="227171"/>
                </a:lnTo>
                <a:lnTo>
                  <a:pt x="313849" y="227171"/>
                </a:lnTo>
                <a:lnTo>
                  <a:pt x="313849" y="149066"/>
                </a:lnTo>
                <a:lnTo>
                  <a:pt x="15716" y="149066"/>
                </a:lnTo>
                <a:lnTo>
                  <a:pt x="15716" y="228124"/>
                </a:lnTo>
                <a:lnTo>
                  <a:pt x="136684" y="228124"/>
                </a:lnTo>
                <a:close/>
                <a:moveTo>
                  <a:pt x="236696" y="592931"/>
                </a:moveTo>
                <a:cubicBezTo>
                  <a:pt x="251936" y="598646"/>
                  <a:pt x="262414" y="611981"/>
                  <a:pt x="268129" y="627221"/>
                </a:cubicBezTo>
                <a:cubicBezTo>
                  <a:pt x="271939" y="638651"/>
                  <a:pt x="274796" y="651034"/>
                  <a:pt x="274796" y="663416"/>
                </a:cubicBezTo>
                <a:cubicBezTo>
                  <a:pt x="274796" y="678656"/>
                  <a:pt x="270986" y="691991"/>
                  <a:pt x="267176" y="705326"/>
                </a:cubicBezTo>
                <a:cubicBezTo>
                  <a:pt x="258604" y="725329"/>
                  <a:pt x="241459" y="741521"/>
                  <a:pt x="219551" y="747236"/>
                </a:cubicBezTo>
                <a:cubicBezTo>
                  <a:pt x="202406" y="751999"/>
                  <a:pt x="184309" y="754856"/>
                  <a:pt x="167164" y="754856"/>
                </a:cubicBezTo>
                <a:cubicBezTo>
                  <a:pt x="144304" y="754856"/>
                  <a:pt x="123349" y="751046"/>
                  <a:pt x="105251" y="745331"/>
                </a:cubicBezTo>
                <a:cubicBezTo>
                  <a:pt x="84296" y="737711"/>
                  <a:pt x="68104" y="721519"/>
                  <a:pt x="61436" y="701516"/>
                </a:cubicBezTo>
                <a:cubicBezTo>
                  <a:pt x="56674" y="689134"/>
                  <a:pt x="53816" y="676751"/>
                  <a:pt x="53816" y="663416"/>
                </a:cubicBezTo>
                <a:cubicBezTo>
                  <a:pt x="53816" y="651034"/>
                  <a:pt x="56674" y="639604"/>
                  <a:pt x="58579" y="628174"/>
                </a:cubicBezTo>
                <a:cubicBezTo>
                  <a:pt x="64294" y="611029"/>
                  <a:pt x="77629" y="596741"/>
                  <a:pt x="93821" y="591026"/>
                </a:cubicBezTo>
                <a:cubicBezTo>
                  <a:pt x="101441" y="588169"/>
                  <a:pt x="109061" y="587216"/>
                  <a:pt x="115729" y="587216"/>
                </a:cubicBezTo>
                <a:lnTo>
                  <a:pt x="115729" y="503396"/>
                </a:lnTo>
                <a:cubicBezTo>
                  <a:pt x="110014" y="504349"/>
                  <a:pt x="103346" y="506254"/>
                  <a:pt x="96679" y="507206"/>
                </a:cubicBezTo>
                <a:cubicBezTo>
                  <a:pt x="65246" y="513874"/>
                  <a:pt x="40481" y="534829"/>
                  <a:pt x="28099" y="563404"/>
                </a:cubicBezTo>
                <a:cubicBezTo>
                  <a:pt x="15716" y="594836"/>
                  <a:pt x="7144" y="628174"/>
                  <a:pt x="7144" y="664369"/>
                </a:cubicBezTo>
                <a:cubicBezTo>
                  <a:pt x="7144" y="693896"/>
                  <a:pt x="13811" y="724376"/>
                  <a:pt x="23336" y="751046"/>
                </a:cubicBezTo>
                <a:cubicBezTo>
                  <a:pt x="34766" y="779621"/>
                  <a:pt x="54769" y="803434"/>
                  <a:pt x="79534" y="817721"/>
                </a:cubicBezTo>
                <a:cubicBezTo>
                  <a:pt x="106204" y="832009"/>
                  <a:pt x="135731" y="838676"/>
                  <a:pt x="167164" y="838676"/>
                </a:cubicBezTo>
                <a:cubicBezTo>
                  <a:pt x="190024" y="838676"/>
                  <a:pt x="210979" y="834866"/>
                  <a:pt x="230981" y="827246"/>
                </a:cubicBezTo>
                <a:cubicBezTo>
                  <a:pt x="268129" y="814864"/>
                  <a:pt x="295751" y="781526"/>
                  <a:pt x="308134" y="742474"/>
                </a:cubicBezTo>
                <a:cubicBezTo>
                  <a:pt x="315754" y="717709"/>
                  <a:pt x="320516" y="690086"/>
                  <a:pt x="320516" y="663416"/>
                </a:cubicBezTo>
                <a:cubicBezTo>
                  <a:pt x="320516" y="627221"/>
                  <a:pt x="312896" y="591979"/>
                  <a:pt x="299561" y="561499"/>
                </a:cubicBezTo>
                <a:cubicBezTo>
                  <a:pt x="288131" y="533876"/>
                  <a:pt x="263366" y="514826"/>
                  <a:pt x="234791" y="507206"/>
                </a:cubicBezTo>
                <a:cubicBezTo>
                  <a:pt x="224314" y="504349"/>
                  <a:pt x="215741" y="503396"/>
                  <a:pt x="206216" y="503396"/>
                </a:cubicBezTo>
                <a:lnTo>
                  <a:pt x="206216" y="586264"/>
                </a:lnTo>
                <a:cubicBezTo>
                  <a:pt x="216694" y="587216"/>
                  <a:pt x="227171" y="588169"/>
                  <a:pt x="236696" y="592931"/>
                </a:cubicBezTo>
                <a:moveTo>
                  <a:pt x="313849" y="1557814"/>
                </a:moveTo>
                <a:lnTo>
                  <a:pt x="313849" y="1478756"/>
                </a:lnTo>
                <a:lnTo>
                  <a:pt x="15716" y="1478756"/>
                </a:lnTo>
                <a:lnTo>
                  <a:pt x="15716" y="1557814"/>
                </a:lnTo>
                <a:lnTo>
                  <a:pt x="313849" y="1557814"/>
                </a:lnTo>
                <a:close/>
                <a:moveTo>
                  <a:pt x="136684" y="1698784"/>
                </a:moveTo>
                <a:lnTo>
                  <a:pt x="136684" y="1857851"/>
                </a:lnTo>
                <a:lnTo>
                  <a:pt x="15716" y="1857851"/>
                </a:lnTo>
                <a:lnTo>
                  <a:pt x="15716" y="1935956"/>
                </a:lnTo>
                <a:lnTo>
                  <a:pt x="312896" y="1935956"/>
                </a:lnTo>
                <a:lnTo>
                  <a:pt x="312896" y="1857851"/>
                </a:lnTo>
                <a:lnTo>
                  <a:pt x="184309" y="1857851"/>
                </a:lnTo>
                <a:lnTo>
                  <a:pt x="184309" y="1698784"/>
                </a:lnTo>
                <a:lnTo>
                  <a:pt x="313849" y="1698784"/>
                </a:lnTo>
                <a:lnTo>
                  <a:pt x="313849" y="1620679"/>
                </a:lnTo>
                <a:lnTo>
                  <a:pt x="15716" y="1620679"/>
                </a:lnTo>
                <a:lnTo>
                  <a:pt x="15716" y="1699736"/>
                </a:lnTo>
                <a:lnTo>
                  <a:pt x="136684" y="1699736"/>
                </a:lnTo>
                <a:close/>
                <a:moveTo>
                  <a:pt x="201454" y="1067276"/>
                </a:moveTo>
                <a:lnTo>
                  <a:pt x="67151" y="1012984"/>
                </a:lnTo>
                <a:lnTo>
                  <a:pt x="201454" y="957739"/>
                </a:lnTo>
                <a:lnTo>
                  <a:pt x="201454" y="1067276"/>
                </a:lnTo>
                <a:close/>
                <a:moveTo>
                  <a:pt x="15716" y="1060609"/>
                </a:moveTo>
                <a:lnTo>
                  <a:pt x="312896" y="1198721"/>
                </a:lnTo>
                <a:lnTo>
                  <a:pt x="312896" y="1110139"/>
                </a:lnTo>
                <a:lnTo>
                  <a:pt x="249079" y="1085374"/>
                </a:lnTo>
                <a:lnTo>
                  <a:pt x="249079" y="938689"/>
                </a:lnTo>
                <a:lnTo>
                  <a:pt x="312896" y="912019"/>
                </a:lnTo>
                <a:lnTo>
                  <a:pt x="312896" y="825341"/>
                </a:lnTo>
                <a:lnTo>
                  <a:pt x="15716" y="965359"/>
                </a:lnTo>
                <a:lnTo>
                  <a:pt x="15716" y="1060609"/>
                </a:lnTo>
                <a:close/>
                <a:moveTo>
                  <a:pt x="15716" y="1132046"/>
                </a:moveTo>
                <a:lnTo>
                  <a:pt x="15716" y="1451134"/>
                </a:lnTo>
                <a:lnTo>
                  <a:pt x="66199" y="1451134"/>
                </a:lnTo>
                <a:lnTo>
                  <a:pt x="66199" y="1331119"/>
                </a:lnTo>
                <a:lnTo>
                  <a:pt x="312896" y="1331119"/>
                </a:lnTo>
                <a:lnTo>
                  <a:pt x="312896" y="1253014"/>
                </a:lnTo>
                <a:lnTo>
                  <a:pt x="66199" y="1253014"/>
                </a:lnTo>
                <a:lnTo>
                  <a:pt x="66199" y="1132046"/>
                </a:lnTo>
                <a:lnTo>
                  <a:pt x="15716" y="1132046"/>
                </a:lnTo>
                <a:close/>
              </a:path>
            </a:pathLst>
          </a:custGeom>
          <a:solidFill>
            <a:srgbClr val="33333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ES"/>
          </a:p>
        </p:txBody>
      </p:sp>
      <p:sp>
        <p:nvSpPr>
          <p:cNvPr id="16" name="Título 1">
            <a:extLst>
              <a:ext uri="{FF2B5EF4-FFF2-40B4-BE49-F238E27FC236}">
                <a16:creationId xmlns:a16="http://schemas.microsoft.com/office/drawing/2014/main" id="{7410F352-91D8-44F9-BAD0-06E6E17DD08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5275" y="544331"/>
            <a:ext cx="9535327" cy="431557"/>
          </a:xfrm>
        </p:spPr>
        <p:txBody>
          <a:bodyPr anchor="t">
            <a:noAutofit/>
          </a:bodyPr>
          <a:lstStyle>
            <a:lvl1pPr>
              <a:defRPr sz="2400">
                <a:solidFill>
                  <a:schemeClr val="accent2"/>
                </a:solidFill>
              </a:defRPr>
            </a:lvl1pPr>
          </a:lstStyle>
          <a:p>
            <a:r>
              <a:rPr lang="en-US" sz="2400" dirty="0"/>
              <a:t>Click to edit Master title style</a:t>
            </a:r>
            <a:endParaRPr lang="es-ES" sz="2400" dirty="0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0FFC37FB-0216-3D4B-9270-1C4D2A6313FE}"/>
              </a:ext>
            </a:extLst>
          </p:cNvPr>
          <p:cNvSpPr/>
          <p:nvPr userDrawn="1"/>
        </p:nvSpPr>
        <p:spPr bwMode="auto">
          <a:xfrm>
            <a:off x="759706" y="455612"/>
            <a:ext cx="154695" cy="36000"/>
          </a:xfrm>
          <a:prstGeom prst="rect">
            <a:avLst/>
          </a:prstGeom>
          <a:solidFill>
            <a:schemeClr val="accent1">
              <a:alpha val="79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000729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35">
          <p15:clr>
            <a:srgbClr val="FBAE40"/>
          </p15:clr>
        </p15:guide>
        <p15:guide id="2" pos="6902">
          <p15:clr>
            <a:srgbClr val="FBAE40"/>
          </p15:clr>
        </p15:guide>
        <p15:guide id="3" orient="horz" pos="1073">
          <p15:clr>
            <a:srgbClr val="FBAE40"/>
          </p15:clr>
        </p15:guide>
        <p15:guide id="4" orient="horz" pos="325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Interior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9A0C6B-F474-4DDF-8344-0D1FDEAE62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0054" y="434448"/>
            <a:ext cx="9715213" cy="539649"/>
          </a:xfrm>
        </p:spPr>
        <p:txBody>
          <a:bodyPr anchor="t">
            <a:noAutofit/>
          </a:bodyPr>
          <a:lstStyle>
            <a:lvl1pPr>
              <a:defRPr sz="1800" b="1">
                <a:solidFill>
                  <a:schemeClr val="accent2"/>
                </a:solidFill>
              </a:defRPr>
            </a:lvl1pPr>
          </a:lstStyle>
          <a:p>
            <a:r>
              <a:rPr lang="en-US" dirty="0">
                <a:solidFill>
                  <a:srgbClr val="C41631"/>
                </a:solidFill>
              </a:rPr>
              <a:t>–</a:t>
            </a:r>
            <a:br>
              <a:rPr lang="es-ES" dirty="0"/>
            </a:br>
            <a:r>
              <a:rPr lang="es-ES" dirty="0"/>
              <a:t>Haga clic para modificar el estilo de título del patrón</a:t>
            </a:r>
          </a:p>
        </p:txBody>
      </p:sp>
      <p:sp>
        <p:nvSpPr>
          <p:cNvPr id="12" name="Marcador de texto 17">
            <a:extLst>
              <a:ext uri="{FF2B5EF4-FFF2-40B4-BE49-F238E27FC236}">
                <a16:creationId xmlns:a16="http://schemas.microsoft.com/office/drawing/2014/main" id="{4ED39808-CB9B-46BA-BCC3-461DD0D4E4A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8496" y="4749172"/>
            <a:ext cx="4648382" cy="288725"/>
          </a:xfrm>
        </p:spPr>
        <p:txBody>
          <a:bodyPr>
            <a:noAutofit/>
          </a:bodyPr>
          <a:lstStyle>
            <a:lvl1pPr marL="0" indent="0">
              <a:lnSpc>
                <a:spcPct val="80000"/>
              </a:lnSpc>
              <a:buFontTx/>
              <a:buNone/>
              <a:defRPr lang="es-ES" sz="1350" b="1" kern="1200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Master text</a:t>
            </a:r>
            <a:endParaRPr lang="es-ES" dirty="0"/>
          </a:p>
        </p:txBody>
      </p:sp>
      <p:sp>
        <p:nvSpPr>
          <p:cNvPr id="13" name="Marcador de texto 17">
            <a:extLst>
              <a:ext uri="{FF2B5EF4-FFF2-40B4-BE49-F238E27FC236}">
                <a16:creationId xmlns:a16="http://schemas.microsoft.com/office/drawing/2014/main" id="{D24DB6FF-D0CA-449B-9F35-67358388DC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38498" y="5201035"/>
            <a:ext cx="4648379" cy="943393"/>
          </a:xfrm>
        </p:spPr>
        <p:txBody>
          <a:bodyPr>
            <a:noAutofit/>
          </a:bodyPr>
          <a:lstStyle>
            <a:lvl1pPr marL="0" indent="0" algn="l" defTabSz="685800" rtl="0" eaLnBrk="1" latinLnBrk="0" hangingPunct="1">
              <a:lnSpc>
                <a:spcPct val="80000"/>
              </a:lnSpc>
              <a:spcBef>
                <a:spcPct val="0"/>
              </a:spcBef>
              <a:spcAft>
                <a:spcPts val="1050"/>
              </a:spcAft>
              <a:buFontTx/>
              <a:buNone/>
              <a:defRPr lang="es-ES" sz="1275" b="0" kern="1200" dirty="0" smtClean="0">
                <a:solidFill>
                  <a:schemeClr val="accent2"/>
                </a:solidFill>
                <a:latin typeface="+mn-lt"/>
                <a:ea typeface="Source Sans Pro ExtraLight" panose="020B0303030403020204" pitchFamily="34" charset="0"/>
                <a:cs typeface="+mj-cs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7" name="Marcador de texto 17">
            <a:extLst>
              <a:ext uri="{FF2B5EF4-FFF2-40B4-BE49-F238E27FC236}">
                <a16:creationId xmlns:a16="http://schemas.microsoft.com/office/drawing/2014/main" id="{F8B60592-E9C6-413E-AA0B-4DD94D4D5BC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856456" y="4749172"/>
            <a:ext cx="4660070" cy="288725"/>
          </a:xfrm>
        </p:spPr>
        <p:txBody>
          <a:bodyPr>
            <a:noAutofit/>
          </a:bodyPr>
          <a:lstStyle>
            <a:lvl1pPr marL="0" indent="0">
              <a:lnSpc>
                <a:spcPct val="80000"/>
              </a:lnSpc>
              <a:buFontTx/>
              <a:buNone/>
              <a:defRPr lang="es-ES" sz="1350" b="1" kern="1200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Master text</a:t>
            </a:r>
            <a:endParaRPr lang="es-ES" dirty="0"/>
          </a:p>
        </p:txBody>
      </p:sp>
      <p:sp>
        <p:nvSpPr>
          <p:cNvPr id="18" name="Marcador de texto 17">
            <a:extLst>
              <a:ext uri="{FF2B5EF4-FFF2-40B4-BE49-F238E27FC236}">
                <a16:creationId xmlns:a16="http://schemas.microsoft.com/office/drawing/2014/main" id="{29321D73-E8A7-4B87-85CD-AE1A56F5CBF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56458" y="5201035"/>
            <a:ext cx="4660067" cy="943393"/>
          </a:xfrm>
        </p:spPr>
        <p:txBody>
          <a:bodyPr>
            <a:noAutofit/>
          </a:bodyPr>
          <a:lstStyle>
            <a:lvl1pPr marL="0" indent="0" algn="l" defTabSz="685800" rtl="0" eaLnBrk="1" latinLnBrk="0" hangingPunct="1">
              <a:lnSpc>
                <a:spcPct val="80000"/>
              </a:lnSpc>
              <a:spcBef>
                <a:spcPct val="0"/>
              </a:spcBef>
              <a:spcAft>
                <a:spcPts val="1050"/>
              </a:spcAft>
              <a:buFontTx/>
              <a:buNone/>
              <a:defRPr lang="es-ES" sz="1275" b="0" kern="1200" dirty="0" smtClean="0">
                <a:solidFill>
                  <a:schemeClr val="accent2"/>
                </a:solidFill>
                <a:latin typeface="+mn-lt"/>
                <a:ea typeface="Source Sans Pro ExtraLight" panose="020B0303030403020204" pitchFamily="34" charset="0"/>
                <a:cs typeface="+mj-cs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6" name="Marcador de posición de imagen 3">
            <a:extLst>
              <a:ext uri="{FF2B5EF4-FFF2-40B4-BE49-F238E27FC236}">
                <a16:creationId xmlns:a16="http://schemas.microsoft.com/office/drawing/2014/main" id="{532F60E6-58B3-41CC-B3FC-0ADDBACB8A6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40318" y="1708155"/>
            <a:ext cx="4546519" cy="2576513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fr-FR"/>
              <a:t>Cliquez sur l'icône pour ajouter une image</a:t>
            </a:r>
            <a:endParaRPr lang="es-ES"/>
          </a:p>
        </p:txBody>
      </p:sp>
      <p:sp>
        <p:nvSpPr>
          <p:cNvPr id="20" name="Marcador de posición de imagen 3">
            <a:extLst>
              <a:ext uri="{FF2B5EF4-FFF2-40B4-BE49-F238E27FC236}">
                <a16:creationId xmlns:a16="http://schemas.microsoft.com/office/drawing/2014/main" id="{3ACF93D9-75E3-4195-BA0C-0D28C7549AB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934213" y="1708155"/>
            <a:ext cx="4582313" cy="2576513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fr-FR"/>
              <a:t>Cliquez sur l'icône pour ajouter une image</a:t>
            </a:r>
            <a:endParaRPr lang="es-ES"/>
          </a:p>
        </p:txBody>
      </p:sp>
      <p:sp>
        <p:nvSpPr>
          <p:cNvPr id="25" name="Marcador de número de diapositiva 6">
            <a:extLst>
              <a:ext uri="{FF2B5EF4-FFF2-40B4-BE49-F238E27FC236}">
                <a16:creationId xmlns:a16="http://schemas.microsoft.com/office/drawing/2014/main" id="{16252C32-8808-470F-91B8-89E47706E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73852" y="6303081"/>
            <a:ext cx="632004" cy="263091"/>
          </a:xfrm>
          <a:prstGeom prst="rect">
            <a:avLst/>
          </a:prstGeom>
        </p:spPr>
        <p:txBody>
          <a:bodyPr/>
          <a:lstStyle>
            <a:lvl1pPr>
              <a:defRPr lang="es-ES" sz="1050" b="1" i="0" kern="1200" smtClean="0">
                <a:solidFill>
                  <a:schemeClr val="accent2"/>
                </a:solidFill>
                <a:latin typeface="+mj-lt"/>
                <a:ea typeface="Source Sans Pro Black" panose="020B0803030403020204" pitchFamily="34" charset="0"/>
                <a:cs typeface="+mj-cs"/>
              </a:defRPr>
            </a:lvl1pPr>
          </a:lstStyle>
          <a:p>
            <a:fld id="{B77A96B3-B612-434A-9850-40BF39980A76}" type="slidenum">
              <a:rPr lang="es-ES" smtClean="0"/>
              <a:pPr/>
              <a:t>‹#›</a:t>
            </a:fld>
            <a:endParaRPr lang="es-ES" dirty="0"/>
          </a:p>
        </p:txBody>
      </p:sp>
      <p:pic>
        <p:nvPicPr>
          <p:cNvPr id="24" name="Imagen 2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92177" y="434446"/>
            <a:ext cx="1041683" cy="1291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5253970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ext_Image_Su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Marcador de texto 17">
            <a:extLst>
              <a:ext uri="{FF2B5EF4-FFF2-40B4-BE49-F238E27FC236}">
                <a16:creationId xmlns:a16="http://schemas.microsoft.com/office/drawing/2014/main" id="{239B1CD9-DD16-4FDB-8630-40F7F125CB7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5313" y="2436445"/>
            <a:ext cx="4459355" cy="397417"/>
          </a:xfrm>
        </p:spPr>
        <p:txBody>
          <a:bodyPr>
            <a:no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buFontTx/>
              <a:buNone/>
              <a:defRPr lang="es-ES" sz="1800" b="1" kern="1200" dirty="0" smtClean="0">
                <a:solidFill>
                  <a:schemeClr val="accent1"/>
                </a:solidFill>
                <a:latin typeface="Calibri"/>
                <a:ea typeface="+mj-ea"/>
                <a:cs typeface="Calibri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Edit master subhead 18pt</a:t>
            </a:r>
          </a:p>
        </p:txBody>
      </p:sp>
      <p:sp>
        <p:nvSpPr>
          <p:cNvPr id="20" name="Marcador de texto 17">
            <a:extLst>
              <a:ext uri="{FF2B5EF4-FFF2-40B4-BE49-F238E27FC236}">
                <a16:creationId xmlns:a16="http://schemas.microsoft.com/office/drawing/2014/main" id="{565B4425-D6CC-40FC-AD53-2F6F19CE5E6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69702" y="2969878"/>
            <a:ext cx="4459355" cy="3233411"/>
          </a:xfrm>
        </p:spPr>
        <p:txBody>
          <a:bodyPr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/>
              <a:buChar char="•"/>
              <a:tabLst/>
              <a:defRPr lang="es-ES" sz="1700" b="0" kern="1200">
                <a:solidFill>
                  <a:schemeClr val="accent2"/>
                </a:solidFill>
                <a:latin typeface="Calibri"/>
                <a:ea typeface="Source Sans Pro ExtraLight" panose="020B0303030403020204" pitchFamily="34" charset="0"/>
                <a:cs typeface="Calibri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Edit master bullets text 17pt</a:t>
            </a:r>
          </a:p>
        </p:txBody>
      </p:sp>
      <p:sp>
        <p:nvSpPr>
          <p:cNvPr id="11" name="Marcador de número de diapositiva 6">
            <a:extLst>
              <a:ext uri="{FF2B5EF4-FFF2-40B4-BE49-F238E27FC236}">
                <a16:creationId xmlns:a16="http://schemas.microsoft.com/office/drawing/2014/main" id="{4B697627-6026-4B63-BB1D-38BC58E31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0045" y="6203289"/>
            <a:ext cx="576673" cy="365125"/>
          </a:xfrm>
          <a:prstGeom prst="rect">
            <a:avLst/>
          </a:prstGeom>
        </p:spPr>
        <p:txBody>
          <a:bodyPr/>
          <a:lstStyle>
            <a:lvl1pPr>
              <a:defRPr lang="es-ES" sz="1200" b="1" i="0" kern="1200" smtClean="0">
                <a:solidFill>
                  <a:schemeClr val="accent2"/>
                </a:solidFill>
                <a:latin typeface="+mj-lt"/>
                <a:ea typeface="Source Sans Pro Black" panose="020B0803030403020204" pitchFamily="34" charset="0"/>
                <a:cs typeface="+mj-cs"/>
              </a:defRPr>
            </a:lvl1pPr>
          </a:lstStyle>
          <a:p>
            <a:fld id="{B77A96B3-B612-434A-9850-40BF39980A76}" type="slidenum">
              <a:rPr lang="es-ES" smtClean="0"/>
              <a:pPr/>
              <a:t>‹#›</a:t>
            </a:fld>
            <a:endParaRPr lang="es-ES" dirty="0"/>
          </a:p>
        </p:txBody>
      </p:sp>
      <p:sp>
        <p:nvSpPr>
          <p:cNvPr id="12" name="Freeform 6">
            <a:extLst>
              <a:ext uri="{FF2B5EF4-FFF2-40B4-BE49-F238E27FC236}">
                <a16:creationId xmlns:a16="http://schemas.microsoft.com/office/drawing/2014/main" id="{F8A9F861-CB1A-4ED9-B133-2A7199ADD116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11130103" y="-54186"/>
            <a:ext cx="128704" cy="1064726"/>
          </a:xfrm>
          <a:custGeom>
            <a:avLst/>
            <a:gdLst>
              <a:gd name="T0" fmla="*/ 11 w 384"/>
              <a:gd name="T1" fmla="*/ 98 h 2385"/>
              <a:gd name="T2" fmla="*/ 11 w 384"/>
              <a:gd name="T3" fmla="*/ 469 h 2385"/>
              <a:gd name="T4" fmla="*/ 217 w 384"/>
              <a:gd name="T5" fmla="*/ 469 h 2385"/>
              <a:gd name="T6" fmla="*/ 11 w 384"/>
              <a:gd name="T7" fmla="*/ 175 h 2385"/>
              <a:gd name="T8" fmla="*/ 281 w 384"/>
              <a:gd name="T9" fmla="*/ 725 h 2385"/>
              <a:gd name="T10" fmla="*/ 305 w 384"/>
              <a:gd name="T11" fmla="*/ 741 h 2385"/>
              <a:gd name="T12" fmla="*/ 319 w 384"/>
              <a:gd name="T13" fmla="*/ 768 h 2385"/>
              <a:gd name="T14" fmla="*/ 327 w 384"/>
              <a:gd name="T15" fmla="*/ 801 h 2385"/>
              <a:gd name="T16" fmla="*/ 324 w 384"/>
              <a:gd name="T17" fmla="*/ 840 h 2385"/>
              <a:gd name="T18" fmla="*/ 308 w 384"/>
              <a:gd name="T19" fmla="*/ 882 h 2385"/>
              <a:gd name="T20" fmla="*/ 278 w 384"/>
              <a:gd name="T21" fmla="*/ 909 h 2385"/>
              <a:gd name="T22" fmla="*/ 244 w 384"/>
              <a:gd name="T23" fmla="*/ 921 h 2385"/>
              <a:gd name="T24" fmla="*/ 196 w 384"/>
              <a:gd name="T25" fmla="*/ 926 h 2385"/>
              <a:gd name="T26" fmla="*/ 119 w 384"/>
              <a:gd name="T27" fmla="*/ 914 h 2385"/>
              <a:gd name="T28" fmla="*/ 93 w 384"/>
              <a:gd name="T29" fmla="*/ 900 h 2385"/>
              <a:gd name="T30" fmla="*/ 69 w 384"/>
              <a:gd name="T31" fmla="*/ 870 h 2385"/>
              <a:gd name="T32" fmla="*/ 59 w 384"/>
              <a:gd name="T33" fmla="*/ 837 h 2385"/>
              <a:gd name="T34" fmla="*/ 57 w 384"/>
              <a:gd name="T35" fmla="*/ 801 h 2385"/>
              <a:gd name="T36" fmla="*/ 66 w 384"/>
              <a:gd name="T37" fmla="*/ 762 h 2385"/>
              <a:gd name="T38" fmla="*/ 85 w 384"/>
              <a:gd name="T39" fmla="*/ 736 h 2385"/>
              <a:gd name="T40" fmla="*/ 106 w 384"/>
              <a:gd name="T41" fmla="*/ 724 h 2385"/>
              <a:gd name="T42" fmla="*/ 132 w 384"/>
              <a:gd name="T43" fmla="*/ 616 h 2385"/>
              <a:gd name="T44" fmla="*/ 95 w 384"/>
              <a:gd name="T45" fmla="*/ 624 h 2385"/>
              <a:gd name="T46" fmla="*/ 49 w 384"/>
              <a:gd name="T47" fmla="*/ 654 h 2385"/>
              <a:gd name="T48" fmla="*/ 26 w 384"/>
              <a:gd name="T49" fmla="*/ 690 h 2385"/>
              <a:gd name="T50" fmla="*/ 7 w 384"/>
              <a:gd name="T51" fmla="*/ 748 h 2385"/>
              <a:gd name="T52" fmla="*/ 0 w 384"/>
              <a:gd name="T53" fmla="*/ 813 h 2385"/>
              <a:gd name="T54" fmla="*/ 3 w 384"/>
              <a:gd name="T55" fmla="*/ 854 h 2385"/>
              <a:gd name="T56" fmla="*/ 21 w 384"/>
              <a:gd name="T57" fmla="*/ 920 h 2385"/>
              <a:gd name="T58" fmla="*/ 48 w 384"/>
              <a:gd name="T59" fmla="*/ 968 h 2385"/>
              <a:gd name="T60" fmla="*/ 89 w 384"/>
              <a:gd name="T61" fmla="*/ 1003 h 2385"/>
              <a:gd name="T62" fmla="*/ 127 w 384"/>
              <a:gd name="T63" fmla="*/ 1020 h 2385"/>
              <a:gd name="T64" fmla="*/ 182 w 384"/>
              <a:gd name="T65" fmla="*/ 1029 h 2385"/>
              <a:gd name="T66" fmla="*/ 236 w 384"/>
              <a:gd name="T67" fmla="*/ 1026 h 2385"/>
              <a:gd name="T68" fmla="*/ 282 w 384"/>
              <a:gd name="T69" fmla="*/ 1012 h 2385"/>
              <a:gd name="T70" fmla="*/ 333 w 384"/>
              <a:gd name="T71" fmla="*/ 975 h 2385"/>
              <a:gd name="T72" fmla="*/ 369 w 384"/>
              <a:gd name="T73" fmla="*/ 911 h 2385"/>
              <a:gd name="T74" fmla="*/ 383 w 384"/>
              <a:gd name="T75" fmla="*/ 837 h 2385"/>
              <a:gd name="T76" fmla="*/ 382 w 384"/>
              <a:gd name="T77" fmla="*/ 779 h 2385"/>
              <a:gd name="T78" fmla="*/ 369 w 384"/>
              <a:gd name="T79" fmla="*/ 715 h 2385"/>
              <a:gd name="T80" fmla="*/ 351 w 384"/>
              <a:gd name="T81" fmla="*/ 674 h 2385"/>
              <a:gd name="T82" fmla="*/ 315 w 384"/>
              <a:gd name="T83" fmla="*/ 636 h 2385"/>
              <a:gd name="T84" fmla="*/ 278 w 384"/>
              <a:gd name="T85" fmla="*/ 619 h 2385"/>
              <a:gd name="T86" fmla="*/ 243 w 384"/>
              <a:gd name="T87" fmla="*/ 717 h 2385"/>
              <a:gd name="T88" fmla="*/ 281 w 384"/>
              <a:gd name="T89" fmla="*/ 725 h 2385"/>
              <a:gd name="T90" fmla="*/ 11 w 384"/>
              <a:gd name="T91" fmla="*/ 1918 h 2385"/>
              <a:gd name="T92" fmla="*/ 11 w 384"/>
              <a:gd name="T93" fmla="*/ 2289 h 2385"/>
              <a:gd name="T94" fmla="*/ 217 w 384"/>
              <a:gd name="T95" fmla="*/ 2289 h 2385"/>
              <a:gd name="T96" fmla="*/ 11 w 384"/>
              <a:gd name="T97" fmla="*/ 1994 h 2385"/>
              <a:gd name="T98" fmla="*/ 73 w 384"/>
              <a:gd name="T99" fmla="*/ 1243 h 2385"/>
              <a:gd name="T100" fmla="*/ 376 w 384"/>
              <a:gd name="T101" fmla="*/ 1474 h 2385"/>
              <a:gd name="T102" fmla="*/ 375 w 384"/>
              <a:gd name="T103" fmla="*/ 1120 h 2385"/>
              <a:gd name="T104" fmla="*/ 11 w 384"/>
              <a:gd name="T105" fmla="*/ 1391 h 2385"/>
              <a:gd name="T106" fmla="*/ 376 w 384"/>
              <a:gd name="T107" fmla="*/ 1637 h 2385"/>
              <a:gd name="T108" fmla="*/ 11 w 384"/>
              <a:gd name="T109" fmla="*/ 1391 h 23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84" h="2385">
                <a:moveTo>
                  <a:pt x="376" y="98"/>
                </a:moveTo>
                <a:lnTo>
                  <a:pt x="376" y="0"/>
                </a:lnTo>
                <a:lnTo>
                  <a:pt x="11" y="0"/>
                </a:lnTo>
                <a:lnTo>
                  <a:pt x="11" y="98"/>
                </a:lnTo>
                <a:lnTo>
                  <a:pt x="376" y="98"/>
                </a:lnTo>
                <a:close/>
                <a:moveTo>
                  <a:pt x="158" y="271"/>
                </a:moveTo>
                <a:lnTo>
                  <a:pt x="158" y="469"/>
                </a:lnTo>
                <a:lnTo>
                  <a:pt x="11" y="469"/>
                </a:lnTo>
                <a:lnTo>
                  <a:pt x="11" y="565"/>
                </a:lnTo>
                <a:lnTo>
                  <a:pt x="376" y="565"/>
                </a:lnTo>
                <a:lnTo>
                  <a:pt x="376" y="469"/>
                </a:lnTo>
                <a:lnTo>
                  <a:pt x="217" y="469"/>
                </a:lnTo>
                <a:lnTo>
                  <a:pt x="217" y="271"/>
                </a:lnTo>
                <a:lnTo>
                  <a:pt x="376" y="271"/>
                </a:lnTo>
                <a:lnTo>
                  <a:pt x="376" y="175"/>
                </a:lnTo>
                <a:lnTo>
                  <a:pt x="11" y="175"/>
                </a:lnTo>
                <a:lnTo>
                  <a:pt x="11" y="271"/>
                </a:lnTo>
                <a:lnTo>
                  <a:pt x="158" y="271"/>
                </a:lnTo>
                <a:close/>
                <a:moveTo>
                  <a:pt x="281" y="725"/>
                </a:moveTo>
                <a:lnTo>
                  <a:pt x="281" y="725"/>
                </a:lnTo>
                <a:lnTo>
                  <a:pt x="287" y="728"/>
                </a:lnTo>
                <a:lnTo>
                  <a:pt x="294" y="732"/>
                </a:lnTo>
                <a:lnTo>
                  <a:pt x="300" y="736"/>
                </a:lnTo>
                <a:lnTo>
                  <a:pt x="305" y="741"/>
                </a:lnTo>
                <a:lnTo>
                  <a:pt x="309" y="747"/>
                </a:lnTo>
                <a:lnTo>
                  <a:pt x="313" y="754"/>
                </a:lnTo>
                <a:lnTo>
                  <a:pt x="317" y="761"/>
                </a:lnTo>
                <a:lnTo>
                  <a:pt x="319" y="768"/>
                </a:lnTo>
                <a:lnTo>
                  <a:pt x="319" y="768"/>
                </a:lnTo>
                <a:lnTo>
                  <a:pt x="322" y="778"/>
                </a:lnTo>
                <a:lnTo>
                  <a:pt x="325" y="790"/>
                </a:lnTo>
                <a:lnTo>
                  <a:pt x="327" y="801"/>
                </a:lnTo>
                <a:lnTo>
                  <a:pt x="328" y="813"/>
                </a:lnTo>
                <a:lnTo>
                  <a:pt x="328" y="813"/>
                </a:lnTo>
                <a:lnTo>
                  <a:pt x="327" y="826"/>
                </a:lnTo>
                <a:lnTo>
                  <a:pt x="324" y="840"/>
                </a:lnTo>
                <a:lnTo>
                  <a:pt x="318" y="864"/>
                </a:lnTo>
                <a:lnTo>
                  <a:pt x="318" y="864"/>
                </a:lnTo>
                <a:lnTo>
                  <a:pt x="314" y="874"/>
                </a:lnTo>
                <a:lnTo>
                  <a:pt x="308" y="882"/>
                </a:lnTo>
                <a:lnTo>
                  <a:pt x="302" y="890"/>
                </a:lnTo>
                <a:lnTo>
                  <a:pt x="295" y="897"/>
                </a:lnTo>
                <a:lnTo>
                  <a:pt x="287" y="904"/>
                </a:lnTo>
                <a:lnTo>
                  <a:pt x="278" y="909"/>
                </a:lnTo>
                <a:lnTo>
                  <a:pt x="270" y="914"/>
                </a:lnTo>
                <a:lnTo>
                  <a:pt x="260" y="917"/>
                </a:lnTo>
                <a:lnTo>
                  <a:pt x="260" y="917"/>
                </a:lnTo>
                <a:lnTo>
                  <a:pt x="244" y="921"/>
                </a:lnTo>
                <a:lnTo>
                  <a:pt x="228" y="923"/>
                </a:lnTo>
                <a:lnTo>
                  <a:pt x="212" y="925"/>
                </a:lnTo>
                <a:lnTo>
                  <a:pt x="196" y="926"/>
                </a:lnTo>
                <a:lnTo>
                  <a:pt x="196" y="926"/>
                </a:lnTo>
                <a:lnTo>
                  <a:pt x="176" y="925"/>
                </a:lnTo>
                <a:lnTo>
                  <a:pt x="156" y="923"/>
                </a:lnTo>
                <a:lnTo>
                  <a:pt x="138" y="919"/>
                </a:lnTo>
                <a:lnTo>
                  <a:pt x="119" y="914"/>
                </a:lnTo>
                <a:lnTo>
                  <a:pt x="119" y="914"/>
                </a:lnTo>
                <a:lnTo>
                  <a:pt x="110" y="910"/>
                </a:lnTo>
                <a:lnTo>
                  <a:pt x="102" y="906"/>
                </a:lnTo>
                <a:lnTo>
                  <a:pt x="93" y="900"/>
                </a:lnTo>
                <a:lnTo>
                  <a:pt x="86" y="893"/>
                </a:lnTo>
                <a:lnTo>
                  <a:pt x="79" y="886"/>
                </a:lnTo>
                <a:lnTo>
                  <a:pt x="74" y="878"/>
                </a:lnTo>
                <a:lnTo>
                  <a:pt x="69" y="870"/>
                </a:lnTo>
                <a:lnTo>
                  <a:pt x="66" y="860"/>
                </a:lnTo>
                <a:lnTo>
                  <a:pt x="66" y="860"/>
                </a:lnTo>
                <a:lnTo>
                  <a:pt x="62" y="849"/>
                </a:lnTo>
                <a:lnTo>
                  <a:pt x="59" y="837"/>
                </a:lnTo>
                <a:lnTo>
                  <a:pt x="57" y="825"/>
                </a:lnTo>
                <a:lnTo>
                  <a:pt x="56" y="813"/>
                </a:lnTo>
                <a:lnTo>
                  <a:pt x="56" y="813"/>
                </a:lnTo>
                <a:lnTo>
                  <a:pt x="57" y="801"/>
                </a:lnTo>
                <a:lnTo>
                  <a:pt x="59" y="791"/>
                </a:lnTo>
                <a:lnTo>
                  <a:pt x="63" y="770"/>
                </a:lnTo>
                <a:lnTo>
                  <a:pt x="63" y="770"/>
                </a:lnTo>
                <a:lnTo>
                  <a:pt x="66" y="762"/>
                </a:lnTo>
                <a:lnTo>
                  <a:pt x="70" y="755"/>
                </a:lnTo>
                <a:lnTo>
                  <a:pt x="74" y="747"/>
                </a:lnTo>
                <a:lnTo>
                  <a:pt x="79" y="741"/>
                </a:lnTo>
                <a:lnTo>
                  <a:pt x="85" y="736"/>
                </a:lnTo>
                <a:lnTo>
                  <a:pt x="91" y="731"/>
                </a:lnTo>
                <a:lnTo>
                  <a:pt x="99" y="727"/>
                </a:lnTo>
                <a:lnTo>
                  <a:pt x="106" y="724"/>
                </a:lnTo>
                <a:lnTo>
                  <a:pt x="106" y="724"/>
                </a:lnTo>
                <a:lnTo>
                  <a:pt x="112" y="722"/>
                </a:lnTo>
                <a:lnTo>
                  <a:pt x="119" y="720"/>
                </a:lnTo>
                <a:lnTo>
                  <a:pt x="132" y="719"/>
                </a:lnTo>
                <a:lnTo>
                  <a:pt x="132" y="616"/>
                </a:lnTo>
                <a:lnTo>
                  <a:pt x="132" y="616"/>
                </a:lnTo>
                <a:lnTo>
                  <a:pt x="110" y="621"/>
                </a:lnTo>
                <a:lnTo>
                  <a:pt x="110" y="621"/>
                </a:lnTo>
                <a:lnTo>
                  <a:pt x="95" y="624"/>
                </a:lnTo>
                <a:lnTo>
                  <a:pt x="82" y="629"/>
                </a:lnTo>
                <a:lnTo>
                  <a:pt x="71" y="637"/>
                </a:lnTo>
                <a:lnTo>
                  <a:pt x="60" y="645"/>
                </a:lnTo>
                <a:lnTo>
                  <a:pt x="49" y="654"/>
                </a:lnTo>
                <a:lnTo>
                  <a:pt x="40" y="666"/>
                </a:lnTo>
                <a:lnTo>
                  <a:pt x="32" y="677"/>
                </a:lnTo>
                <a:lnTo>
                  <a:pt x="26" y="690"/>
                </a:lnTo>
                <a:lnTo>
                  <a:pt x="26" y="690"/>
                </a:lnTo>
                <a:lnTo>
                  <a:pt x="21" y="704"/>
                </a:lnTo>
                <a:lnTo>
                  <a:pt x="15" y="718"/>
                </a:lnTo>
                <a:lnTo>
                  <a:pt x="11" y="733"/>
                </a:lnTo>
                <a:lnTo>
                  <a:pt x="7" y="748"/>
                </a:lnTo>
                <a:lnTo>
                  <a:pt x="4" y="764"/>
                </a:lnTo>
                <a:lnTo>
                  <a:pt x="2" y="781"/>
                </a:lnTo>
                <a:lnTo>
                  <a:pt x="0" y="796"/>
                </a:lnTo>
                <a:lnTo>
                  <a:pt x="0" y="813"/>
                </a:lnTo>
                <a:lnTo>
                  <a:pt x="0" y="813"/>
                </a:lnTo>
                <a:lnTo>
                  <a:pt x="0" y="827"/>
                </a:lnTo>
                <a:lnTo>
                  <a:pt x="1" y="841"/>
                </a:lnTo>
                <a:lnTo>
                  <a:pt x="3" y="854"/>
                </a:lnTo>
                <a:lnTo>
                  <a:pt x="5" y="867"/>
                </a:lnTo>
                <a:lnTo>
                  <a:pt x="11" y="894"/>
                </a:lnTo>
                <a:lnTo>
                  <a:pt x="21" y="920"/>
                </a:lnTo>
                <a:lnTo>
                  <a:pt x="21" y="920"/>
                </a:lnTo>
                <a:lnTo>
                  <a:pt x="26" y="934"/>
                </a:lnTo>
                <a:lnTo>
                  <a:pt x="33" y="946"/>
                </a:lnTo>
                <a:lnTo>
                  <a:pt x="40" y="958"/>
                </a:lnTo>
                <a:lnTo>
                  <a:pt x="48" y="968"/>
                </a:lnTo>
                <a:lnTo>
                  <a:pt x="57" y="978"/>
                </a:lnTo>
                <a:lnTo>
                  <a:pt x="67" y="988"/>
                </a:lnTo>
                <a:lnTo>
                  <a:pt x="78" y="996"/>
                </a:lnTo>
                <a:lnTo>
                  <a:pt x="89" y="1003"/>
                </a:lnTo>
                <a:lnTo>
                  <a:pt x="89" y="1003"/>
                </a:lnTo>
                <a:lnTo>
                  <a:pt x="102" y="1009"/>
                </a:lnTo>
                <a:lnTo>
                  <a:pt x="114" y="1015"/>
                </a:lnTo>
                <a:lnTo>
                  <a:pt x="127" y="1020"/>
                </a:lnTo>
                <a:lnTo>
                  <a:pt x="141" y="1023"/>
                </a:lnTo>
                <a:lnTo>
                  <a:pt x="154" y="1026"/>
                </a:lnTo>
                <a:lnTo>
                  <a:pt x="167" y="1028"/>
                </a:lnTo>
                <a:lnTo>
                  <a:pt x="182" y="1029"/>
                </a:lnTo>
                <a:lnTo>
                  <a:pt x="196" y="1029"/>
                </a:lnTo>
                <a:lnTo>
                  <a:pt x="196" y="1029"/>
                </a:lnTo>
                <a:lnTo>
                  <a:pt x="217" y="1028"/>
                </a:lnTo>
                <a:lnTo>
                  <a:pt x="236" y="1026"/>
                </a:lnTo>
                <a:lnTo>
                  <a:pt x="256" y="1022"/>
                </a:lnTo>
                <a:lnTo>
                  <a:pt x="274" y="1015"/>
                </a:lnTo>
                <a:lnTo>
                  <a:pt x="274" y="1015"/>
                </a:lnTo>
                <a:lnTo>
                  <a:pt x="282" y="1012"/>
                </a:lnTo>
                <a:lnTo>
                  <a:pt x="291" y="1008"/>
                </a:lnTo>
                <a:lnTo>
                  <a:pt x="306" y="999"/>
                </a:lnTo>
                <a:lnTo>
                  <a:pt x="320" y="988"/>
                </a:lnTo>
                <a:lnTo>
                  <a:pt x="333" y="975"/>
                </a:lnTo>
                <a:lnTo>
                  <a:pt x="344" y="961"/>
                </a:lnTo>
                <a:lnTo>
                  <a:pt x="354" y="945"/>
                </a:lnTo>
                <a:lnTo>
                  <a:pt x="362" y="929"/>
                </a:lnTo>
                <a:lnTo>
                  <a:pt x="369" y="911"/>
                </a:lnTo>
                <a:lnTo>
                  <a:pt x="369" y="911"/>
                </a:lnTo>
                <a:lnTo>
                  <a:pt x="375" y="887"/>
                </a:lnTo>
                <a:lnTo>
                  <a:pt x="380" y="862"/>
                </a:lnTo>
                <a:lnTo>
                  <a:pt x="383" y="837"/>
                </a:lnTo>
                <a:lnTo>
                  <a:pt x="384" y="813"/>
                </a:lnTo>
                <a:lnTo>
                  <a:pt x="384" y="813"/>
                </a:lnTo>
                <a:lnTo>
                  <a:pt x="383" y="796"/>
                </a:lnTo>
                <a:lnTo>
                  <a:pt x="382" y="779"/>
                </a:lnTo>
                <a:lnTo>
                  <a:pt x="380" y="763"/>
                </a:lnTo>
                <a:lnTo>
                  <a:pt x="377" y="747"/>
                </a:lnTo>
                <a:lnTo>
                  <a:pt x="374" y="731"/>
                </a:lnTo>
                <a:lnTo>
                  <a:pt x="369" y="715"/>
                </a:lnTo>
                <a:lnTo>
                  <a:pt x="363" y="701"/>
                </a:lnTo>
                <a:lnTo>
                  <a:pt x="357" y="686"/>
                </a:lnTo>
                <a:lnTo>
                  <a:pt x="357" y="686"/>
                </a:lnTo>
                <a:lnTo>
                  <a:pt x="351" y="674"/>
                </a:lnTo>
                <a:lnTo>
                  <a:pt x="344" y="663"/>
                </a:lnTo>
                <a:lnTo>
                  <a:pt x="336" y="652"/>
                </a:lnTo>
                <a:lnTo>
                  <a:pt x="325" y="643"/>
                </a:lnTo>
                <a:lnTo>
                  <a:pt x="315" y="636"/>
                </a:lnTo>
                <a:lnTo>
                  <a:pt x="303" y="628"/>
                </a:lnTo>
                <a:lnTo>
                  <a:pt x="291" y="623"/>
                </a:lnTo>
                <a:lnTo>
                  <a:pt x="278" y="619"/>
                </a:lnTo>
                <a:lnTo>
                  <a:pt x="278" y="619"/>
                </a:lnTo>
                <a:lnTo>
                  <a:pt x="261" y="615"/>
                </a:lnTo>
                <a:lnTo>
                  <a:pt x="242" y="614"/>
                </a:lnTo>
                <a:lnTo>
                  <a:pt x="243" y="717"/>
                </a:lnTo>
                <a:lnTo>
                  <a:pt x="243" y="717"/>
                </a:lnTo>
                <a:lnTo>
                  <a:pt x="254" y="717"/>
                </a:lnTo>
                <a:lnTo>
                  <a:pt x="263" y="718"/>
                </a:lnTo>
                <a:lnTo>
                  <a:pt x="272" y="722"/>
                </a:lnTo>
                <a:lnTo>
                  <a:pt x="281" y="725"/>
                </a:lnTo>
                <a:close/>
                <a:moveTo>
                  <a:pt x="376" y="1918"/>
                </a:moveTo>
                <a:lnTo>
                  <a:pt x="376" y="1820"/>
                </a:lnTo>
                <a:lnTo>
                  <a:pt x="11" y="1820"/>
                </a:lnTo>
                <a:lnTo>
                  <a:pt x="11" y="1918"/>
                </a:lnTo>
                <a:lnTo>
                  <a:pt x="376" y="1918"/>
                </a:lnTo>
                <a:close/>
                <a:moveTo>
                  <a:pt x="158" y="2091"/>
                </a:moveTo>
                <a:lnTo>
                  <a:pt x="158" y="2289"/>
                </a:lnTo>
                <a:lnTo>
                  <a:pt x="11" y="2289"/>
                </a:lnTo>
                <a:lnTo>
                  <a:pt x="11" y="2385"/>
                </a:lnTo>
                <a:lnTo>
                  <a:pt x="376" y="2385"/>
                </a:lnTo>
                <a:lnTo>
                  <a:pt x="376" y="2289"/>
                </a:lnTo>
                <a:lnTo>
                  <a:pt x="217" y="2289"/>
                </a:lnTo>
                <a:lnTo>
                  <a:pt x="217" y="2091"/>
                </a:lnTo>
                <a:lnTo>
                  <a:pt x="376" y="2091"/>
                </a:lnTo>
                <a:lnTo>
                  <a:pt x="376" y="1994"/>
                </a:lnTo>
                <a:lnTo>
                  <a:pt x="11" y="1994"/>
                </a:lnTo>
                <a:lnTo>
                  <a:pt x="11" y="2091"/>
                </a:lnTo>
                <a:lnTo>
                  <a:pt x="158" y="2091"/>
                </a:lnTo>
                <a:close/>
                <a:moveTo>
                  <a:pt x="238" y="1311"/>
                </a:moveTo>
                <a:lnTo>
                  <a:pt x="73" y="1243"/>
                </a:lnTo>
                <a:lnTo>
                  <a:pt x="238" y="1175"/>
                </a:lnTo>
                <a:lnTo>
                  <a:pt x="238" y="1311"/>
                </a:lnTo>
                <a:close/>
                <a:moveTo>
                  <a:pt x="11" y="1303"/>
                </a:moveTo>
                <a:lnTo>
                  <a:pt x="376" y="1474"/>
                </a:lnTo>
                <a:lnTo>
                  <a:pt x="376" y="1365"/>
                </a:lnTo>
                <a:lnTo>
                  <a:pt x="298" y="1335"/>
                </a:lnTo>
                <a:lnTo>
                  <a:pt x="298" y="1152"/>
                </a:lnTo>
                <a:lnTo>
                  <a:pt x="375" y="1120"/>
                </a:lnTo>
                <a:lnTo>
                  <a:pt x="375" y="1012"/>
                </a:lnTo>
                <a:lnTo>
                  <a:pt x="11" y="1185"/>
                </a:lnTo>
                <a:lnTo>
                  <a:pt x="11" y="1303"/>
                </a:lnTo>
                <a:close/>
                <a:moveTo>
                  <a:pt x="11" y="1391"/>
                </a:moveTo>
                <a:lnTo>
                  <a:pt x="11" y="1786"/>
                </a:lnTo>
                <a:lnTo>
                  <a:pt x="73" y="1786"/>
                </a:lnTo>
                <a:lnTo>
                  <a:pt x="73" y="1637"/>
                </a:lnTo>
                <a:lnTo>
                  <a:pt x="376" y="1637"/>
                </a:lnTo>
                <a:lnTo>
                  <a:pt x="376" y="1539"/>
                </a:lnTo>
                <a:lnTo>
                  <a:pt x="73" y="1539"/>
                </a:lnTo>
                <a:lnTo>
                  <a:pt x="73" y="1390"/>
                </a:lnTo>
                <a:lnTo>
                  <a:pt x="11" y="139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s-ES" sz="1800" dirty="0"/>
              <a:t>  </a:t>
            </a:r>
          </a:p>
        </p:txBody>
      </p:sp>
      <p:sp>
        <p:nvSpPr>
          <p:cNvPr id="21" name="Marcador de contenido 5">
            <a:extLst>
              <a:ext uri="{FF2B5EF4-FFF2-40B4-BE49-F238E27FC236}">
                <a16:creationId xmlns:a16="http://schemas.microsoft.com/office/drawing/2014/main" id="{4FAD9831-F91C-4C42-BFA9-D04D9C91B98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793631" y="955676"/>
            <a:ext cx="5489150" cy="5427663"/>
          </a:xfrm>
          <a:noFill/>
        </p:spPr>
        <p:txBody>
          <a:bodyPr/>
          <a:lstStyle>
            <a:lvl1pPr marL="0" indent="0">
              <a:buNone/>
              <a:defRPr>
                <a:solidFill>
                  <a:srgbClr val="18C0C7"/>
                </a:solidFill>
              </a:defRPr>
            </a:lvl1pPr>
          </a:lstStyle>
          <a:p>
            <a:pPr lvl="0"/>
            <a:r>
              <a:rPr lang="es-ES" dirty="0" err="1"/>
              <a:t>Insert</a:t>
            </a:r>
            <a:r>
              <a:rPr lang="es-ES" dirty="0"/>
              <a:t> </a:t>
            </a:r>
            <a:r>
              <a:rPr lang="es-ES" dirty="0" err="1"/>
              <a:t>object</a:t>
            </a:r>
            <a:r>
              <a:rPr lang="es-ES" dirty="0"/>
              <a:t>/</a:t>
            </a:r>
            <a:r>
              <a:rPr lang="es-ES" dirty="0" err="1"/>
              <a:t>image</a:t>
            </a:r>
            <a:endParaRPr lang="es-E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774431" y="361155"/>
            <a:ext cx="4459355" cy="288000"/>
          </a:xfrm>
        </p:spPr>
        <p:txBody>
          <a:bodyPr>
            <a:noAutofit/>
          </a:bodyPr>
          <a:lstStyle>
            <a:lvl1pPr marL="0" indent="0">
              <a:lnSpc>
                <a:spcPts val="1300"/>
              </a:lnSpc>
              <a:spcBef>
                <a:spcPts val="0"/>
              </a:spcBef>
              <a:buFontTx/>
              <a:buNone/>
              <a:defRPr sz="1300" b="1" spc="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AU" dirty="0"/>
              <a:t>EDIT SECTION TITLE OR SUBHEAD</a:t>
            </a: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219A0C6B-F474-4DDF-8344-0D1FDEAE62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5292" y="527531"/>
            <a:ext cx="4454138" cy="1680969"/>
          </a:xfrm>
        </p:spPr>
        <p:txBody>
          <a:bodyPr anchor="t">
            <a:noAutofit/>
          </a:bodyPr>
          <a:lstStyle>
            <a:lvl1pPr>
              <a:lnSpc>
                <a:spcPts val="2400"/>
              </a:lnSpc>
              <a:defRPr sz="24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–</a:t>
            </a:r>
            <a:br>
              <a:rPr lang="en-US" dirty="0"/>
            </a:br>
            <a:r>
              <a:rPr lang="en-US" dirty="0"/>
              <a:t>Edit master headline 24pt</a:t>
            </a:r>
            <a:endParaRPr lang="es-ES" dirty="0"/>
          </a:p>
        </p:txBody>
      </p:sp>
      <p:sp>
        <p:nvSpPr>
          <p:cNvPr id="9" name="Marcador de texto 17">
            <a:extLst>
              <a:ext uri="{FF2B5EF4-FFF2-40B4-BE49-F238E27FC236}">
                <a16:creationId xmlns:a16="http://schemas.microsoft.com/office/drawing/2014/main" id="{D450AECA-7F51-0C4A-963A-019D307DC7C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51016" y="6208786"/>
            <a:ext cx="3837372" cy="248722"/>
          </a:xfr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ts val="1320"/>
              </a:lnSpc>
              <a:spcBef>
                <a:spcPct val="0"/>
              </a:spcBef>
              <a:spcAft>
                <a:spcPts val="0"/>
              </a:spcAft>
              <a:buFontTx/>
              <a:buNone/>
              <a:defRPr lang="es-ES" sz="1200" b="0" kern="1200" dirty="0" smtClean="0">
                <a:solidFill>
                  <a:schemeClr val="accent2"/>
                </a:solidFill>
                <a:latin typeface="Calibri"/>
                <a:ea typeface="Source Sans Pro ExtraLight" panose="020B0303030403020204" pitchFamily="34" charset="0"/>
                <a:cs typeface="Calibri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*Edit master notes 12pt</a:t>
            </a:r>
          </a:p>
        </p:txBody>
      </p:sp>
    </p:spTree>
    <p:extLst>
      <p:ext uri="{BB962C8B-B14F-4D97-AF65-F5344CB8AC3E}">
        <p14:creationId xmlns:p14="http://schemas.microsoft.com/office/powerpoint/2010/main" val="25213144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911">
          <p15:clr>
            <a:srgbClr val="5ACBF0"/>
          </p15:clr>
        </p15:guide>
        <p15:guide id="2" orient="horz" pos="1570">
          <p15:clr>
            <a:srgbClr val="5ACBF0"/>
          </p15:clr>
        </p15:guide>
        <p15:guide id="3" pos="2737">
          <p15:clr>
            <a:srgbClr val="5ACBF0"/>
          </p15:clr>
        </p15:guide>
        <p15:guide id="4" pos="5340">
          <p15:clr>
            <a:srgbClr val="5ACBF0"/>
          </p15:clr>
        </p15:guide>
        <p15:guide id="5" orient="horz" pos="438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ext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Marcador de número de diapositiva 6">
            <a:extLst>
              <a:ext uri="{FF2B5EF4-FFF2-40B4-BE49-F238E27FC236}">
                <a16:creationId xmlns:a16="http://schemas.microsoft.com/office/drawing/2014/main" id="{4B697627-6026-4B63-BB1D-38BC58E31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0045" y="6203289"/>
            <a:ext cx="576673" cy="365125"/>
          </a:xfrm>
          <a:prstGeom prst="rect">
            <a:avLst/>
          </a:prstGeom>
        </p:spPr>
        <p:txBody>
          <a:bodyPr/>
          <a:lstStyle>
            <a:lvl1pPr>
              <a:defRPr lang="es-ES" sz="1200" b="1" i="0" kern="1200" smtClean="0">
                <a:solidFill>
                  <a:schemeClr val="accent2"/>
                </a:solidFill>
                <a:latin typeface="+mj-lt"/>
                <a:ea typeface="Source Sans Pro Black" panose="020B0803030403020204" pitchFamily="34" charset="0"/>
                <a:cs typeface="+mj-cs"/>
              </a:defRPr>
            </a:lvl1pPr>
          </a:lstStyle>
          <a:p>
            <a:fld id="{B77A96B3-B612-434A-9850-40BF39980A76}" type="slidenum">
              <a:rPr lang="es-ES" smtClean="0"/>
              <a:pPr/>
              <a:t>‹#›</a:t>
            </a:fld>
            <a:endParaRPr lang="es-ES" dirty="0"/>
          </a:p>
        </p:txBody>
      </p:sp>
      <p:sp>
        <p:nvSpPr>
          <p:cNvPr id="12" name="Freeform 6">
            <a:extLst>
              <a:ext uri="{FF2B5EF4-FFF2-40B4-BE49-F238E27FC236}">
                <a16:creationId xmlns:a16="http://schemas.microsoft.com/office/drawing/2014/main" id="{F8A9F861-CB1A-4ED9-B133-2A7199ADD116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11130103" y="-54186"/>
            <a:ext cx="128704" cy="1064726"/>
          </a:xfrm>
          <a:custGeom>
            <a:avLst/>
            <a:gdLst>
              <a:gd name="T0" fmla="*/ 11 w 384"/>
              <a:gd name="T1" fmla="*/ 98 h 2385"/>
              <a:gd name="T2" fmla="*/ 11 w 384"/>
              <a:gd name="T3" fmla="*/ 469 h 2385"/>
              <a:gd name="T4" fmla="*/ 217 w 384"/>
              <a:gd name="T5" fmla="*/ 469 h 2385"/>
              <a:gd name="T6" fmla="*/ 11 w 384"/>
              <a:gd name="T7" fmla="*/ 175 h 2385"/>
              <a:gd name="T8" fmla="*/ 281 w 384"/>
              <a:gd name="T9" fmla="*/ 725 h 2385"/>
              <a:gd name="T10" fmla="*/ 305 w 384"/>
              <a:gd name="T11" fmla="*/ 741 h 2385"/>
              <a:gd name="T12" fmla="*/ 319 w 384"/>
              <a:gd name="T13" fmla="*/ 768 h 2385"/>
              <a:gd name="T14" fmla="*/ 327 w 384"/>
              <a:gd name="T15" fmla="*/ 801 h 2385"/>
              <a:gd name="T16" fmla="*/ 324 w 384"/>
              <a:gd name="T17" fmla="*/ 840 h 2385"/>
              <a:gd name="T18" fmla="*/ 308 w 384"/>
              <a:gd name="T19" fmla="*/ 882 h 2385"/>
              <a:gd name="T20" fmla="*/ 278 w 384"/>
              <a:gd name="T21" fmla="*/ 909 h 2385"/>
              <a:gd name="T22" fmla="*/ 244 w 384"/>
              <a:gd name="T23" fmla="*/ 921 h 2385"/>
              <a:gd name="T24" fmla="*/ 196 w 384"/>
              <a:gd name="T25" fmla="*/ 926 h 2385"/>
              <a:gd name="T26" fmla="*/ 119 w 384"/>
              <a:gd name="T27" fmla="*/ 914 h 2385"/>
              <a:gd name="T28" fmla="*/ 93 w 384"/>
              <a:gd name="T29" fmla="*/ 900 h 2385"/>
              <a:gd name="T30" fmla="*/ 69 w 384"/>
              <a:gd name="T31" fmla="*/ 870 h 2385"/>
              <a:gd name="T32" fmla="*/ 59 w 384"/>
              <a:gd name="T33" fmla="*/ 837 h 2385"/>
              <a:gd name="T34" fmla="*/ 57 w 384"/>
              <a:gd name="T35" fmla="*/ 801 h 2385"/>
              <a:gd name="T36" fmla="*/ 66 w 384"/>
              <a:gd name="T37" fmla="*/ 762 h 2385"/>
              <a:gd name="T38" fmla="*/ 85 w 384"/>
              <a:gd name="T39" fmla="*/ 736 h 2385"/>
              <a:gd name="T40" fmla="*/ 106 w 384"/>
              <a:gd name="T41" fmla="*/ 724 h 2385"/>
              <a:gd name="T42" fmla="*/ 132 w 384"/>
              <a:gd name="T43" fmla="*/ 616 h 2385"/>
              <a:gd name="T44" fmla="*/ 95 w 384"/>
              <a:gd name="T45" fmla="*/ 624 h 2385"/>
              <a:gd name="T46" fmla="*/ 49 w 384"/>
              <a:gd name="T47" fmla="*/ 654 h 2385"/>
              <a:gd name="T48" fmla="*/ 26 w 384"/>
              <a:gd name="T49" fmla="*/ 690 h 2385"/>
              <a:gd name="T50" fmla="*/ 7 w 384"/>
              <a:gd name="T51" fmla="*/ 748 h 2385"/>
              <a:gd name="T52" fmla="*/ 0 w 384"/>
              <a:gd name="T53" fmla="*/ 813 h 2385"/>
              <a:gd name="T54" fmla="*/ 3 w 384"/>
              <a:gd name="T55" fmla="*/ 854 h 2385"/>
              <a:gd name="T56" fmla="*/ 21 w 384"/>
              <a:gd name="T57" fmla="*/ 920 h 2385"/>
              <a:gd name="T58" fmla="*/ 48 w 384"/>
              <a:gd name="T59" fmla="*/ 968 h 2385"/>
              <a:gd name="T60" fmla="*/ 89 w 384"/>
              <a:gd name="T61" fmla="*/ 1003 h 2385"/>
              <a:gd name="T62" fmla="*/ 127 w 384"/>
              <a:gd name="T63" fmla="*/ 1020 h 2385"/>
              <a:gd name="T64" fmla="*/ 182 w 384"/>
              <a:gd name="T65" fmla="*/ 1029 h 2385"/>
              <a:gd name="T66" fmla="*/ 236 w 384"/>
              <a:gd name="T67" fmla="*/ 1026 h 2385"/>
              <a:gd name="T68" fmla="*/ 282 w 384"/>
              <a:gd name="T69" fmla="*/ 1012 h 2385"/>
              <a:gd name="T70" fmla="*/ 333 w 384"/>
              <a:gd name="T71" fmla="*/ 975 h 2385"/>
              <a:gd name="T72" fmla="*/ 369 w 384"/>
              <a:gd name="T73" fmla="*/ 911 h 2385"/>
              <a:gd name="T74" fmla="*/ 383 w 384"/>
              <a:gd name="T75" fmla="*/ 837 h 2385"/>
              <a:gd name="T76" fmla="*/ 382 w 384"/>
              <a:gd name="T77" fmla="*/ 779 h 2385"/>
              <a:gd name="T78" fmla="*/ 369 w 384"/>
              <a:gd name="T79" fmla="*/ 715 h 2385"/>
              <a:gd name="T80" fmla="*/ 351 w 384"/>
              <a:gd name="T81" fmla="*/ 674 h 2385"/>
              <a:gd name="T82" fmla="*/ 315 w 384"/>
              <a:gd name="T83" fmla="*/ 636 h 2385"/>
              <a:gd name="T84" fmla="*/ 278 w 384"/>
              <a:gd name="T85" fmla="*/ 619 h 2385"/>
              <a:gd name="T86" fmla="*/ 243 w 384"/>
              <a:gd name="T87" fmla="*/ 717 h 2385"/>
              <a:gd name="T88" fmla="*/ 281 w 384"/>
              <a:gd name="T89" fmla="*/ 725 h 2385"/>
              <a:gd name="T90" fmla="*/ 11 w 384"/>
              <a:gd name="T91" fmla="*/ 1918 h 2385"/>
              <a:gd name="T92" fmla="*/ 11 w 384"/>
              <a:gd name="T93" fmla="*/ 2289 h 2385"/>
              <a:gd name="T94" fmla="*/ 217 w 384"/>
              <a:gd name="T95" fmla="*/ 2289 h 2385"/>
              <a:gd name="T96" fmla="*/ 11 w 384"/>
              <a:gd name="T97" fmla="*/ 1994 h 2385"/>
              <a:gd name="T98" fmla="*/ 73 w 384"/>
              <a:gd name="T99" fmla="*/ 1243 h 2385"/>
              <a:gd name="T100" fmla="*/ 376 w 384"/>
              <a:gd name="T101" fmla="*/ 1474 h 2385"/>
              <a:gd name="T102" fmla="*/ 375 w 384"/>
              <a:gd name="T103" fmla="*/ 1120 h 2385"/>
              <a:gd name="T104" fmla="*/ 11 w 384"/>
              <a:gd name="T105" fmla="*/ 1391 h 2385"/>
              <a:gd name="T106" fmla="*/ 376 w 384"/>
              <a:gd name="T107" fmla="*/ 1637 h 2385"/>
              <a:gd name="T108" fmla="*/ 11 w 384"/>
              <a:gd name="T109" fmla="*/ 1391 h 23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84" h="2385">
                <a:moveTo>
                  <a:pt x="376" y="98"/>
                </a:moveTo>
                <a:lnTo>
                  <a:pt x="376" y="0"/>
                </a:lnTo>
                <a:lnTo>
                  <a:pt x="11" y="0"/>
                </a:lnTo>
                <a:lnTo>
                  <a:pt x="11" y="98"/>
                </a:lnTo>
                <a:lnTo>
                  <a:pt x="376" y="98"/>
                </a:lnTo>
                <a:close/>
                <a:moveTo>
                  <a:pt x="158" y="271"/>
                </a:moveTo>
                <a:lnTo>
                  <a:pt x="158" y="469"/>
                </a:lnTo>
                <a:lnTo>
                  <a:pt x="11" y="469"/>
                </a:lnTo>
                <a:lnTo>
                  <a:pt x="11" y="565"/>
                </a:lnTo>
                <a:lnTo>
                  <a:pt x="376" y="565"/>
                </a:lnTo>
                <a:lnTo>
                  <a:pt x="376" y="469"/>
                </a:lnTo>
                <a:lnTo>
                  <a:pt x="217" y="469"/>
                </a:lnTo>
                <a:lnTo>
                  <a:pt x="217" y="271"/>
                </a:lnTo>
                <a:lnTo>
                  <a:pt x="376" y="271"/>
                </a:lnTo>
                <a:lnTo>
                  <a:pt x="376" y="175"/>
                </a:lnTo>
                <a:lnTo>
                  <a:pt x="11" y="175"/>
                </a:lnTo>
                <a:lnTo>
                  <a:pt x="11" y="271"/>
                </a:lnTo>
                <a:lnTo>
                  <a:pt x="158" y="271"/>
                </a:lnTo>
                <a:close/>
                <a:moveTo>
                  <a:pt x="281" y="725"/>
                </a:moveTo>
                <a:lnTo>
                  <a:pt x="281" y="725"/>
                </a:lnTo>
                <a:lnTo>
                  <a:pt x="287" y="728"/>
                </a:lnTo>
                <a:lnTo>
                  <a:pt x="294" y="732"/>
                </a:lnTo>
                <a:lnTo>
                  <a:pt x="300" y="736"/>
                </a:lnTo>
                <a:lnTo>
                  <a:pt x="305" y="741"/>
                </a:lnTo>
                <a:lnTo>
                  <a:pt x="309" y="747"/>
                </a:lnTo>
                <a:lnTo>
                  <a:pt x="313" y="754"/>
                </a:lnTo>
                <a:lnTo>
                  <a:pt x="317" y="761"/>
                </a:lnTo>
                <a:lnTo>
                  <a:pt x="319" y="768"/>
                </a:lnTo>
                <a:lnTo>
                  <a:pt x="319" y="768"/>
                </a:lnTo>
                <a:lnTo>
                  <a:pt x="322" y="778"/>
                </a:lnTo>
                <a:lnTo>
                  <a:pt x="325" y="790"/>
                </a:lnTo>
                <a:lnTo>
                  <a:pt x="327" y="801"/>
                </a:lnTo>
                <a:lnTo>
                  <a:pt x="328" y="813"/>
                </a:lnTo>
                <a:lnTo>
                  <a:pt x="328" y="813"/>
                </a:lnTo>
                <a:lnTo>
                  <a:pt x="327" y="826"/>
                </a:lnTo>
                <a:lnTo>
                  <a:pt x="324" y="840"/>
                </a:lnTo>
                <a:lnTo>
                  <a:pt x="318" y="864"/>
                </a:lnTo>
                <a:lnTo>
                  <a:pt x="318" y="864"/>
                </a:lnTo>
                <a:lnTo>
                  <a:pt x="314" y="874"/>
                </a:lnTo>
                <a:lnTo>
                  <a:pt x="308" y="882"/>
                </a:lnTo>
                <a:lnTo>
                  <a:pt x="302" y="890"/>
                </a:lnTo>
                <a:lnTo>
                  <a:pt x="295" y="897"/>
                </a:lnTo>
                <a:lnTo>
                  <a:pt x="287" y="904"/>
                </a:lnTo>
                <a:lnTo>
                  <a:pt x="278" y="909"/>
                </a:lnTo>
                <a:lnTo>
                  <a:pt x="270" y="914"/>
                </a:lnTo>
                <a:lnTo>
                  <a:pt x="260" y="917"/>
                </a:lnTo>
                <a:lnTo>
                  <a:pt x="260" y="917"/>
                </a:lnTo>
                <a:lnTo>
                  <a:pt x="244" y="921"/>
                </a:lnTo>
                <a:lnTo>
                  <a:pt x="228" y="923"/>
                </a:lnTo>
                <a:lnTo>
                  <a:pt x="212" y="925"/>
                </a:lnTo>
                <a:lnTo>
                  <a:pt x="196" y="926"/>
                </a:lnTo>
                <a:lnTo>
                  <a:pt x="196" y="926"/>
                </a:lnTo>
                <a:lnTo>
                  <a:pt x="176" y="925"/>
                </a:lnTo>
                <a:lnTo>
                  <a:pt x="156" y="923"/>
                </a:lnTo>
                <a:lnTo>
                  <a:pt x="138" y="919"/>
                </a:lnTo>
                <a:lnTo>
                  <a:pt x="119" y="914"/>
                </a:lnTo>
                <a:lnTo>
                  <a:pt x="119" y="914"/>
                </a:lnTo>
                <a:lnTo>
                  <a:pt x="110" y="910"/>
                </a:lnTo>
                <a:lnTo>
                  <a:pt x="102" y="906"/>
                </a:lnTo>
                <a:lnTo>
                  <a:pt x="93" y="900"/>
                </a:lnTo>
                <a:lnTo>
                  <a:pt x="86" y="893"/>
                </a:lnTo>
                <a:lnTo>
                  <a:pt x="79" y="886"/>
                </a:lnTo>
                <a:lnTo>
                  <a:pt x="74" y="878"/>
                </a:lnTo>
                <a:lnTo>
                  <a:pt x="69" y="870"/>
                </a:lnTo>
                <a:lnTo>
                  <a:pt x="66" y="860"/>
                </a:lnTo>
                <a:lnTo>
                  <a:pt x="66" y="860"/>
                </a:lnTo>
                <a:lnTo>
                  <a:pt x="62" y="849"/>
                </a:lnTo>
                <a:lnTo>
                  <a:pt x="59" y="837"/>
                </a:lnTo>
                <a:lnTo>
                  <a:pt x="57" y="825"/>
                </a:lnTo>
                <a:lnTo>
                  <a:pt x="56" y="813"/>
                </a:lnTo>
                <a:lnTo>
                  <a:pt x="56" y="813"/>
                </a:lnTo>
                <a:lnTo>
                  <a:pt x="57" y="801"/>
                </a:lnTo>
                <a:lnTo>
                  <a:pt x="59" y="791"/>
                </a:lnTo>
                <a:lnTo>
                  <a:pt x="63" y="770"/>
                </a:lnTo>
                <a:lnTo>
                  <a:pt x="63" y="770"/>
                </a:lnTo>
                <a:lnTo>
                  <a:pt x="66" y="762"/>
                </a:lnTo>
                <a:lnTo>
                  <a:pt x="70" y="755"/>
                </a:lnTo>
                <a:lnTo>
                  <a:pt x="74" y="747"/>
                </a:lnTo>
                <a:lnTo>
                  <a:pt x="79" y="741"/>
                </a:lnTo>
                <a:lnTo>
                  <a:pt x="85" y="736"/>
                </a:lnTo>
                <a:lnTo>
                  <a:pt x="91" y="731"/>
                </a:lnTo>
                <a:lnTo>
                  <a:pt x="99" y="727"/>
                </a:lnTo>
                <a:lnTo>
                  <a:pt x="106" y="724"/>
                </a:lnTo>
                <a:lnTo>
                  <a:pt x="106" y="724"/>
                </a:lnTo>
                <a:lnTo>
                  <a:pt x="112" y="722"/>
                </a:lnTo>
                <a:lnTo>
                  <a:pt x="119" y="720"/>
                </a:lnTo>
                <a:lnTo>
                  <a:pt x="132" y="719"/>
                </a:lnTo>
                <a:lnTo>
                  <a:pt x="132" y="616"/>
                </a:lnTo>
                <a:lnTo>
                  <a:pt x="132" y="616"/>
                </a:lnTo>
                <a:lnTo>
                  <a:pt x="110" y="621"/>
                </a:lnTo>
                <a:lnTo>
                  <a:pt x="110" y="621"/>
                </a:lnTo>
                <a:lnTo>
                  <a:pt x="95" y="624"/>
                </a:lnTo>
                <a:lnTo>
                  <a:pt x="82" y="629"/>
                </a:lnTo>
                <a:lnTo>
                  <a:pt x="71" y="637"/>
                </a:lnTo>
                <a:lnTo>
                  <a:pt x="60" y="645"/>
                </a:lnTo>
                <a:lnTo>
                  <a:pt x="49" y="654"/>
                </a:lnTo>
                <a:lnTo>
                  <a:pt x="40" y="666"/>
                </a:lnTo>
                <a:lnTo>
                  <a:pt x="32" y="677"/>
                </a:lnTo>
                <a:lnTo>
                  <a:pt x="26" y="690"/>
                </a:lnTo>
                <a:lnTo>
                  <a:pt x="26" y="690"/>
                </a:lnTo>
                <a:lnTo>
                  <a:pt x="21" y="704"/>
                </a:lnTo>
                <a:lnTo>
                  <a:pt x="15" y="718"/>
                </a:lnTo>
                <a:lnTo>
                  <a:pt x="11" y="733"/>
                </a:lnTo>
                <a:lnTo>
                  <a:pt x="7" y="748"/>
                </a:lnTo>
                <a:lnTo>
                  <a:pt x="4" y="764"/>
                </a:lnTo>
                <a:lnTo>
                  <a:pt x="2" y="781"/>
                </a:lnTo>
                <a:lnTo>
                  <a:pt x="0" y="796"/>
                </a:lnTo>
                <a:lnTo>
                  <a:pt x="0" y="813"/>
                </a:lnTo>
                <a:lnTo>
                  <a:pt x="0" y="813"/>
                </a:lnTo>
                <a:lnTo>
                  <a:pt x="0" y="827"/>
                </a:lnTo>
                <a:lnTo>
                  <a:pt x="1" y="841"/>
                </a:lnTo>
                <a:lnTo>
                  <a:pt x="3" y="854"/>
                </a:lnTo>
                <a:lnTo>
                  <a:pt x="5" y="867"/>
                </a:lnTo>
                <a:lnTo>
                  <a:pt x="11" y="894"/>
                </a:lnTo>
                <a:lnTo>
                  <a:pt x="21" y="920"/>
                </a:lnTo>
                <a:lnTo>
                  <a:pt x="21" y="920"/>
                </a:lnTo>
                <a:lnTo>
                  <a:pt x="26" y="934"/>
                </a:lnTo>
                <a:lnTo>
                  <a:pt x="33" y="946"/>
                </a:lnTo>
                <a:lnTo>
                  <a:pt x="40" y="958"/>
                </a:lnTo>
                <a:lnTo>
                  <a:pt x="48" y="968"/>
                </a:lnTo>
                <a:lnTo>
                  <a:pt x="57" y="978"/>
                </a:lnTo>
                <a:lnTo>
                  <a:pt x="67" y="988"/>
                </a:lnTo>
                <a:lnTo>
                  <a:pt x="78" y="996"/>
                </a:lnTo>
                <a:lnTo>
                  <a:pt x="89" y="1003"/>
                </a:lnTo>
                <a:lnTo>
                  <a:pt x="89" y="1003"/>
                </a:lnTo>
                <a:lnTo>
                  <a:pt x="102" y="1009"/>
                </a:lnTo>
                <a:lnTo>
                  <a:pt x="114" y="1015"/>
                </a:lnTo>
                <a:lnTo>
                  <a:pt x="127" y="1020"/>
                </a:lnTo>
                <a:lnTo>
                  <a:pt x="141" y="1023"/>
                </a:lnTo>
                <a:lnTo>
                  <a:pt x="154" y="1026"/>
                </a:lnTo>
                <a:lnTo>
                  <a:pt x="167" y="1028"/>
                </a:lnTo>
                <a:lnTo>
                  <a:pt x="182" y="1029"/>
                </a:lnTo>
                <a:lnTo>
                  <a:pt x="196" y="1029"/>
                </a:lnTo>
                <a:lnTo>
                  <a:pt x="196" y="1029"/>
                </a:lnTo>
                <a:lnTo>
                  <a:pt x="217" y="1028"/>
                </a:lnTo>
                <a:lnTo>
                  <a:pt x="236" y="1026"/>
                </a:lnTo>
                <a:lnTo>
                  <a:pt x="256" y="1022"/>
                </a:lnTo>
                <a:lnTo>
                  <a:pt x="274" y="1015"/>
                </a:lnTo>
                <a:lnTo>
                  <a:pt x="274" y="1015"/>
                </a:lnTo>
                <a:lnTo>
                  <a:pt x="282" y="1012"/>
                </a:lnTo>
                <a:lnTo>
                  <a:pt x="291" y="1008"/>
                </a:lnTo>
                <a:lnTo>
                  <a:pt x="306" y="999"/>
                </a:lnTo>
                <a:lnTo>
                  <a:pt x="320" y="988"/>
                </a:lnTo>
                <a:lnTo>
                  <a:pt x="333" y="975"/>
                </a:lnTo>
                <a:lnTo>
                  <a:pt x="344" y="961"/>
                </a:lnTo>
                <a:lnTo>
                  <a:pt x="354" y="945"/>
                </a:lnTo>
                <a:lnTo>
                  <a:pt x="362" y="929"/>
                </a:lnTo>
                <a:lnTo>
                  <a:pt x="369" y="911"/>
                </a:lnTo>
                <a:lnTo>
                  <a:pt x="369" y="911"/>
                </a:lnTo>
                <a:lnTo>
                  <a:pt x="375" y="887"/>
                </a:lnTo>
                <a:lnTo>
                  <a:pt x="380" y="862"/>
                </a:lnTo>
                <a:lnTo>
                  <a:pt x="383" y="837"/>
                </a:lnTo>
                <a:lnTo>
                  <a:pt x="384" y="813"/>
                </a:lnTo>
                <a:lnTo>
                  <a:pt x="384" y="813"/>
                </a:lnTo>
                <a:lnTo>
                  <a:pt x="383" y="796"/>
                </a:lnTo>
                <a:lnTo>
                  <a:pt x="382" y="779"/>
                </a:lnTo>
                <a:lnTo>
                  <a:pt x="380" y="763"/>
                </a:lnTo>
                <a:lnTo>
                  <a:pt x="377" y="747"/>
                </a:lnTo>
                <a:lnTo>
                  <a:pt x="374" y="731"/>
                </a:lnTo>
                <a:lnTo>
                  <a:pt x="369" y="715"/>
                </a:lnTo>
                <a:lnTo>
                  <a:pt x="363" y="701"/>
                </a:lnTo>
                <a:lnTo>
                  <a:pt x="357" y="686"/>
                </a:lnTo>
                <a:lnTo>
                  <a:pt x="357" y="686"/>
                </a:lnTo>
                <a:lnTo>
                  <a:pt x="351" y="674"/>
                </a:lnTo>
                <a:lnTo>
                  <a:pt x="344" y="663"/>
                </a:lnTo>
                <a:lnTo>
                  <a:pt x="336" y="652"/>
                </a:lnTo>
                <a:lnTo>
                  <a:pt x="325" y="643"/>
                </a:lnTo>
                <a:lnTo>
                  <a:pt x="315" y="636"/>
                </a:lnTo>
                <a:lnTo>
                  <a:pt x="303" y="628"/>
                </a:lnTo>
                <a:lnTo>
                  <a:pt x="291" y="623"/>
                </a:lnTo>
                <a:lnTo>
                  <a:pt x="278" y="619"/>
                </a:lnTo>
                <a:lnTo>
                  <a:pt x="278" y="619"/>
                </a:lnTo>
                <a:lnTo>
                  <a:pt x="261" y="615"/>
                </a:lnTo>
                <a:lnTo>
                  <a:pt x="242" y="614"/>
                </a:lnTo>
                <a:lnTo>
                  <a:pt x="243" y="717"/>
                </a:lnTo>
                <a:lnTo>
                  <a:pt x="243" y="717"/>
                </a:lnTo>
                <a:lnTo>
                  <a:pt x="254" y="717"/>
                </a:lnTo>
                <a:lnTo>
                  <a:pt x="263" y="718"/>
                </a:lnTo>
                <a:lnTo>
                  <a:pt x="272" y="722"/>
                </a:lnTo>
                <a:lnTo>
                  <a:pt x="281" y="725"/>
                </a:lnTo>
                <a:close/>
                <a:moveTo>
                  <a:pt x="376" y="1918"/>
                </a:moveTo>
                <a:lnTo>
                  <a:pt x="376" y="1820"/>
                </a:lnTo>
                <a:lnTo>
                  <a:pt x="11" y="1820"/>
                </a:lnTo>
                <a:lnTo>
                  <a:pt x="11" y="1918"/>
                </a:lnTo>
                <a:lnTo>
                  <a:pt x="376" y="1918"/>
                </a:lnTo>
                <a:close/>
                <a:moveTo>
                  <a:pt x="158" y="2091"/>
                </a:moveTo>
                <a:lnTo>
                  <a:pt x="158" y="2289"/>
                </a:lnTo>
                <a:lnTo>
                  <a:pt x="11" y="2289"/>
                </a:lnTo>
                <a:lnTo>
                  <a:pt x="11" y="2385"/>
                </a:lnTo>
                <a:lnTo>
                  <a:pt x="376" y="2385"/>
                </a:lnTo>
                <a:lnTo>
                  <a:pt x="376" y="2289"/>
                </a:lnTo>
                <a:lnTo>
                  <a:pt x="217" y="2289"/>
                </a:lnTo>
                <a:lnTo>
                  <a:pt x="217" y="2091"/>
                </a:lnTo>
                <a:lnTo>
                  <a:pt x="376" y="2091"/>
                </a:lnTo>
                <a:lnTo>
                  <a:pt x="376" y="1994"/>
                </a:lnTo>
                <a:lnTo>
                  <a:pt x="11" y="1994"/>
                </a:lnTo>
                <a:lnTo>
                  <a:pt x="11" y="2091"/>
                </a:lnTo>
                <a:lnTo>
                  <a:pt x="158" y="2091"/>
                </a:lnTo>
                <a:close/>
                <a:moveTo>
                  <a:pt x="238" y="1311"/>
                </a:moveTo>
                <a:lnTo>
                  <a:pt x="73" y="1243"/>
                </a:lnTo>
                <a:lnTo>
                  <a:pt x="238" y="1175"/>
                </a:lnTo>
                <a:lnTo>
                  <a:pt x="238" y="1311"/>
                </a:lnTo>
                <a:close/>
                <a:moveTo>
                  <a:pt x="11" y="1303"/>
                </a:moveTo>
                <a:lnTo>
                  <a:pt x="376" y="1474"/>
                </a:lnTo>
                <a:lnTo>
                  <a:pt x="376" y="1365"/>
                </a:lnTo>
                <a:lnTo>
                  <a:pt x="298" y="1335"/>
                </a:lnTo>
                <a:lnTo>
                  <a:pt x="298" y="1152"/>
                </a:lnTo>
                <a:lnTo>
                  <a:pt x="375" y="1120"/>
                </a:lnTo>
                <a:lnTo>
                  <a:pt x="375" y="1012"/>
                </a:lnTo>
                <a:lnTo>
                  <a:pt x="11" y="1185"/>
                </a:lnTo>
                <a:lnTo>
                  <a:pt x="11" y="1303"/>
                </a:lnTo>
                <a:close/>
                <a:moveTo>
                  <a:pt x="11" y="1391"/>
                </a:moveTo>
                <a:lnTo>
                  <a:pt x="11" y="1786"/>
                </a:lnTo>
                <a:lnTo>
                  <a:pt x="73" y="1786"/>
                </a:lnTo>
                <a:lnTo>
                  <a:pt x="73" y="1637"/>
                </a:lnTo>
                <a:lnTo>
                  <a:pt x="376" y="1637"/>
                </a:lnTo>
                <a:lnTo>
                  <a:pt x="376" y="1539"/>
                </a:lnTo>
                <a:lnTo>
                  <a:pt x="73" y="1539"/>
                </a:lnTo>
                <a:lnTo>
                  <a:pt x="73" y="1390"/>
                </a:lnTo>
                <a:lnTo>
                  <a:pt x="11" y="139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s-ES" sz="1800" dirty="0"/>
              <a:t>  </a:t>
            </a:r>
          </a:p>
        </p:txBody>
      </p:sp>
      <p:sp>
        <p:nvSpPr>
          <p:cNvPr id="9" name="Marcador de contenido 5">
            <a:extLst>
              <a:ext uri="{FF2B5EF4-FFF2-40B4-BE49-F238E27FC236}">
                <a16:creationId xmlns:a16="http://schemas.microsoft.com/office/drawing/2014/main" id="{4FAD9831-F91C-4C42-BFA9-D04D9C91B98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793631" y="955676"/>
            <a:ext cx="5489150" cy="5427663"/>
          </a:xfrm>
          <a:noFill/>
        </p:spPr>
        <p:txBody>
          <a:bodyPr/>
          <a:lstStyle>
            <a:lvl1pPr marL="0" indent="0">
              <a:buNone/>
              <a:defRPr>
                <a:solidFill>
                  <a:srgbClr val="18C0C7"/>
                </a:solidFill>
              </a:defRPr>
            </a:lvl1pPr>
          </a:lstStyle>
          <a:p>
            <a:pPr lvl="0"/>
            <a:r>
              <a:rPr lang="es-ES" dirty="0" err="1"/>
              <a:t>Insert</a:t>
            </a:r>
            <a:r>
              <a:rPr lang="es-ES" dirty="0"/>
              <a:t> </a:t>
            </a:r>
            <a:r>
              <a:rPr lang="es-ES" dirty="0" err="1"/>
              <a:t>object</a:t>
            </a:r>
            <a:r>
              <a:rPr lang="es-ES" dirty="0"/>
              <a:t>/</a:t>
            </a:r>
            <a:r>
              <a:rPr lang="es-ES" dirty="0" err="1"/>
              <a:t>image</a:t>
            </a:r>
            <a:endParaRPr lang="es-ES" dirty="0"/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219A0C6B-F474-4DDF-8344-0D1FDEAE62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5102" y="246727"/>
            <a:ext cx="4454138" cy="1680969"/>
          </a:xfrm>
        </p:spPr>
        <p:txBody>
          <a:bodyPr anchor="t">
            <a:noAutofit/>
          </a:bodyPr>
          <a:lstStyle>
            <a:lvl1pPr>
              <a:lnSpc>
                <a:spcPts val="2400"/>
              </a:lnSpc>
              <a:defRPr sz="24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–</a:t>
            </a:r>
            <a:br>
              <a:rPr lang="en-US" dirty="0"/>
            </a:br>
            <a:r>
              <a:rPr lang="en-US" dirty="0"/>
              <a:t>Edit master headline 24pt</a:t>
            </a:r>
            <a:endParaRPr lang="es-ES" dirty="0"/>
          </a:p>
        </p:txBody>
      </p:sp>
      <p:sp>
        <p:nvSpPr>
          <p:cNvPr id="14" name="Marcador de texto 17">
            <a:extLst>
              <a:ext uri="{FF2B5EF4-FFF2-40B4-BE49-F238E27FC236}">
                <a16:creationId xmlns:a16="http://schemas.microsoft.com/office/drawing/2014/main" id="{239B1CD9-DD16-4FDB-8630-40F7F125CB7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5313" y="2436529"/>
            <a:ext cx="4459355" cy="397417"/>
          </a:xfrm>
        </p:spPr>
        <p:txBody>
          <a:bodyPr>
            <a:no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buFontTx/>
              <a:buNone/>
              <a:defRPr lang="es-ES" sz="1800" b="1" kern="1200" dirty="0" smtClean="0">
                <a:solidFill>
                  <a:schemeClr val="accent1"/>
                </a:solidFill>
                <a:latin typeface="Calibri"/>
                <a:ea typeface="+mj-ea"/>
                <a:cs typeface="Calibri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Edit master subhead 18pt</a:t>
            </a:r>
          </a:p>
        </p:txBody>
      </p:sp>
      <p:sp>
        <p:nvSpPr>
          <p:cNvPr id="15" name="Marcador de texto 17">
            <a:extLst>
              <a:ext uri="{FF2B5EF4-FFF2-40B4-BE49-F238E27FC236}">
                <a16:creationId xmlns:a16="http://schemas.microsoft.com/office/drawing/2014/main" id="{565B4425-D6CC-40FC-AD53-2F6F19CE5E6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69702" y="2969878"/>
            <a:ext cx="4459355" cy="3233411"/>
          </a:xfrm>
        </p:spPr>
        <p:txBody>
          <a:bodyPr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/>
              <a:buChar char="•"/>
              <a:tabLst/>
              <a:defRPr lang="es-ES" sz="1700" b="0" kern="1200">
                <a:solidFill>
                  <a:schemeClr val="accent2"/>
                </a:solidFill>
                <a:latin typeface="Calibri"/>
                <a:ea typeface="Source Sans Pro ExtraLight" panose="020B0303030403020204" pitchFamily="34" charset="0"/>
                <a:cs typeface="Calibri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Edit master bullets text 17pt</a:t>
            </a:r>
          </a:p>
        </p:txBody>
      </p:sp>
      <p:sp>
        <p:nvSpPr>
          <p:cNvPr id="8" name="Marcador de texto 17">
            <a:extLst>
              <a:ext uri="{FF2B5EF4-FFF2-40B4-BE49-F238E27FC236}">
                <a16:creationId xmlns:a16="http://schemas.microsoft.com/office/drawing/2014/main" id="{1246AACF-D013-3042-89C7-4F90ACA9814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51016" y="6208786"/>
            <a:ext cx="3837372" cy="248722"/>
          </a:xfr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ts val="1320"/>
              </a:lnSpc>
              <a:spcBef>
                <a:spcPct val="0"/>
              </a:spcBef>
              <a:spcAft>
                <a:spcPts val="0"/>
              </a:spcAft>
              <a:buFontTx/>
              <a:buNone/>
              <a:defRPr lang="es-ES" sz="1200" b="0" kern="1200" dirty="0" smtClean="0">
                <a:solidFill>
                  <a:schemeClr val="accent2"/>
                </a:solidFill>
                <a:latin typeface="Calibri"/>
                <a:ea typeface="Source Sans Pro ExtraLight" panose="020B0303030403020204" pitchFamily="34" charset="0"/>
                <a:cs typeface="Calibri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*Edit master notes 12pt</a:t>
            </a:r>
          </a:p>
        </p:txBody>
      </p:sp>
    </p:spTree>
    <p:extLst>
      <p:ext uri="{BB962C8B-B14F-4D97-AF65-F5344CB8AC3E}">
        <p14:creationId xmlns:p14="http://schemas.microsoft.com/office/powerpoint/2010/main" val="13884777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570">
          <p15:clr>
            <a:srgbClr val="5ACBF0"/>
          </p15:clr>
        </p15:guide>
        <p15:guide id="2" orient="horz" pos="1915">
          <p15:clr>
            <a:srgbClr val="5ACBF0"/>
          </p15:clr>
        </p15:guide>
        <p15:guide id="3" pos="2737">
          <p15:clr>
            <a:srgbClr val="5ACBF0"/>
          </p15:clr>
        </p15:guide>
        <p15:guide id="4" pos="5340">
          <p15:clr>
            <a:srgbClr val="5ACBF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e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ángulo 41">
            <a:extLst>
              <a:ext uri="{FF2B5EF4-FFF2-40B4-BE49-F238E27FC236}">
                <a16:creationId xmlns:a16="http://schemas.microsoft.com/office/drawing/2014/main" id="{E1641FC6-1B20-4717-83E0-630A6CE8C3F8}"/>
              </a:ext>
            </a:extLst>
          </p:cNvPr>
          <p:cNvSpPr/>
          <p:nvPr userDrawn="1"/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bg1"/>
              </a:solidFill>
            </a:endParaRPr>
          </a:p>
        </p:txBody>
      </p:sp>
      <p:sp>
        <p:nvSpPr>
          <p:cNvPr id="11" name="Marcador de fecha 3">
            <a:extLst>
              <a:ext uri="{FF2B5EF4-FFF2-40B4-BE49-F238E27FC236}">
                <a16:creationId xmlns:a16="http://schemas.microsoft.com/office/drawing/2014/main" id="{0DC71A41-2A02-4144-B254-43F69E142C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4478" y="600213"/>
            <a:ext cx="2206709" cy="365125"/>
          </a:xfrm>
        </p:spPr>
        <p:txBody>
          <a:bodyPr/>
          <a:lstStyle>
            <a:lvl1pPr>
              <a:defRPr lang="es-ES" sz="1800" b="1" i="0" kern="1200" cap="all" spc="-100" baseline="0" dirty="0">
                <a:solidFill>
                  <a:schemeClr val="bg1"/>
                </a:solidFill>
                <a:latin typeface="+mj-lt"/>
                <a:ea typeface="Source Sans Pro ExtraLight" panose="020B0303030403020204" pitchFamily="34" charset="0"/>
                <a:cs typeface="+mj-cs"/>
              </a:defRPr>
            </a:lvl1pPr>
          </a:lstStyle>
          <a:p>
            <a:endParaRPr lang="es-ES" dirty="0"/>
          </a:p>
        </p:txBody>
      </p:sp>
      <p:sp>
        <p:nvSpPr>
          <p:cNvPr id="9" name="Freeform 5">
            <a:extLst>
              <a:ext uri="{FF2B5EF4-FFF2-40B4-BE49-F238E27FC236}">
                <a16:creationId xmlns:a16="http://schemas.microsoft.com/office/drawing/2014/main" id="{C5B6F7FC-A71E-49B1-BA0F-5E77B5B2B644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714374" y="5839568"/>
            <a:ext cx="1328739" cy="184557"/>
          </a:xfrm>
          <a:custGeom>
            <a:avLst/>
            <a:gdLst>
              <a:gd name="T0" fmla="*/ 3636 w 7680"/>
              <a:gd name="T1" fmla="*/ 518 h 1060"/>
              <a:gd name="T2" fmla="*/ 4078 w 7680"/>
              <a:gd name="T3" fmla="*/ 418 h 1060"/>
              <a:gd name="T4" fmla="*/ 3702 w 7680"/>
              <a:gd name="T5" fmla="*/ 265 h 1060"/>
              <a:gd name="T6" fmla="*/ 3868 w 7680"/>
              <a:gd name="T7" fmla="*/ 69 h 1060"/>
              <a:gd name="T8" fmla="*/ 3665 w 7680"/>
              <a:gd name="T9" fmla="*/ 307 h 1060"/>
              <a:gd name="T10" fmla="*/ 3598 w 7680"/>
              <a:gd name="T11" fmla="*/ 750 h 1060"/>
              <a:gd name="T12" fmla="*/ 4027 w 7680"/>
              <a:gd name="T13" fmla="*/ 770 h 1060"/>
              <a:gd name="T14" fmla="*/ 7610 w 7680"/>
              <a:gd name="T15" fmla="*/ 693 h 1060"/>
              <a:gd name="T16" fmla="*/ 7285 w 7680"/>
              <a:gd name="T17" fmla="*/ 529 h 1060"/>
              <a:gd name="T18" fmla="*/ 7630 w 7680"/>
              <a:gd name="T19" fmla="*/ 672 h 1060"/>
              <a:gd name="T20" fmla="*/ 7238 w 7680"/>
              <a:gd name="T21" fmla="*/ 468 h 1060"/>
              <a:gd name="T22" fmla="*/ 7519 w 7680"/>
              <a:gd name="T23" fmla="*/ 794 h 1060"/>
              <a:gd name="T24" fmla="*/ 7442 w 7680"/>
              <a:gd name="T25" fmla="*/ 1017 h 1060"/>
              <a:gd name="T26" fmla="*/ 7637 w 7680"/>
              <a:gd name="T27" fmla="*/ 990 h 1060"/>
              <a:gd name="T28" fmla="*/ 6712 w 7680"/>
              <a:gd name="T29" fmla="*/ 804 h 1060"/>
              <a:gd name="T30" fmla="*/ 7049 w 7680"/>
              <a:gd name="T31" fmla="*/ 377 h 1060"/>
              <a:gd name="T32" fmla="*/ 6525 w 7680"/>
              <a:gd name="T33" fmla="*/ 49 h 1060"/>
              <a:gd name="T34" fmla="*/ 6570 w 7680"/>
              <a:gd name="T35" fmla="*/ 94 h 1060"/>
              <a:gd name="T36" fmla="*/ 6239 w 7680"/>
              <a:gd name="T37" fmla="*/ 707 h 1060"/>
              <a:gd name="T38" fmla="*/ 6254 w 7680"/>
              <a:gd name="T39" fmla="*/ 806 h 1060"/>
              <a:gd name="T40" fmla="*/ 5811 w 7680"/>
              <a:gd name="T41" fmla="*/ 774 h 1060"/>
              <a:gd name="T42" fmla="*/ 5725 w 7680"/>
              <a:gd name="T43" fmla="*/ 575 h 1060"/>
              <a:gd name="T44" fmla="*/ 5704 w 7680"/>
              <a:gd name="T45" fmla="*/ 339 h 1060"/>
              <a:gd name="T46" fmla="*/ 5928 w 7680"/>
              <a:gd name="T47" fmla="*/ 473 h 1060"/>
              <a:gd name="T48" fmla="*/ 5636 w 7680"/>
              <a:gd name="T49" fmla="*/ 736 h 1060"/>
              <a:gd name="T50" fmla="*/ 6020 w 7680"/>
              <a:gd name="T51" fmla="*/ 804 h 1060"/>
              <a:gd name="T52" fmla="*/ 5212 w 7680"/>
              <a:gd name="T53" fmla="*/ 366 h 1060"/>
              <a:gd name="T54" fmla="*/ 5162 w 7680"/>
              <a:gd name="T55" fmla="*/ 505 h 1060"/>
              <a:gd name="T56" fmla="*/ 5120 w 7680"/>
              <a:gd name="T57" fmla="*/ 614 h 1060"/>
              <a:gd name="T58" fmla="*/ 5513 w 7680"/>
              <a:gd name="T59" fmla="*/ 775 h 1060"/>
              <a:gd name="T60" fmla="*/ 5163 w 7680"/>
              <a:gd name="T61" fmla="*/ 567 h 1060"/>
              <a:gd name="T62" fmla="*/ 4481 w 7680"/>
              <a:gd name="T63" fmla="*/ 67 h 1060"/>
              <a:gd name="T64" fmla="*/ 2889 w 7680"/>
              <a:gd name="T65" fmla="*/ 744 h 1060"/>
              <a:gd name="T66" fmla="*/ 2938 w 7680"/>
              <a:gd name="T67" fmla="*/ 301 h 1060"/>
              <a:gd name="T68" fmla="*/ 2906 w 7680"/>
              <a:gd name="T69" fmla="*/ 265 h 1060"/>
              <a:gd name="T70" fmla="*/ 2847 w 7680"/>
              <a:gd name="T71" fmla="*/ 776 h 1060"/>
              <a:gd name="T72" fmla="*/ 3101 w 7680"/>
              <a:gd name="T73" fmla="*/ 960 h 1060"/>
              <a:gd name="T74" fmla="*/ 2939 w 7680"/>
              <a:gd name="T75" fmla="*/ 1060 h 1060"/>
              <a:gd name="T76" fmla="*/ 2397 w 7680"/>
              <a:gd name="T77" fmla="*/ 261 h 1060"/>
              <a:gd name="T78" fmla="*/ 2440 w 7680"/>
              <a:gd name="T79" fmla="*/ 298 h 1060"/>
              <a:gd name="T80" fmla="*/ 2590 w 7680"/>
              <a:gd name="T81" fmla="*/ 334 h 1060"/>
              <a:gd name="T82" fmla="*/ 1984 w 7680"/>
              <a:gd name="T83" fmla="*/ 103 h 1060"/>
              <a:gd name="T84" fmla="*/ 1855 w 7680"/>
              <a:gd name="T85" fmla="*/ 774 h 1060"/>
              <a:gd name="T86" fmla="*/ 1847 w 7680"/>
              <a:gd name="T87" fmla="*/ 818 h 1060"/>
              <a:gd name="T88" fmla="*/ 1221 w 7680"/>
              <a:gd name="T89" fmla="*/ 537 h 1060"/>
              <a:gd name="T90" fmla="*/ 1568 w 7680"/>
              <a:gd name="T91" fmla="*/ 399 h 1060"/>
              <a:gd name="T92" fmla="*/ 1362 w 7680"/>
              <a:gd name="T93" fmla="*/ 258 h 1060"/>
              <a:gd name="T94" fmla="*/ 1180 w 7680"/>
              <a:gd name="T95" fmla="*/ 629 h 1060"/>
              <a:gd name="T96" fmla="*/ 1615 w 7680"/>
              <a:gd name="T97" fmla="*/ 693 h 1060"/>
              <a:gd name="T98" fmla="*/ 1562 w 7680"/>
              <a:gd name="T99" fmla="*/ 311 h 1060"/>
              <a:gd name="T100" fmla="*/ 645 w 7680"/>
              <a:gd name="T101" fmla="*/ 511 h 1060"/>
              <a:gd name="T102" fmla="*/ 1001 w 7680"/>
              <a:gd name="T103" fmla="*/ 418 h 1060"/>
              <a:gd name="T104" fmla="*/ 763 w 7680"/>
              <a:gd name="T105" fmla="*/ 265 h 1060"/>
              <a:gd name="T106" fmla="*/ 607 w 7680"/>
              <a:gd name="T107" fmla="*/ 643 h 1060"/>
              <a:gd name="T108" fmla="*/ 1045 w 7680"/>
              <a:gd name="T109" fmla="*/ 681 h 1060"/>
              <a:gd name="T110" fmla="*/ 967 w 7680"/>
              <a:gd name="T111" fmla="*/ 296 h 1060"/>
              <a:gd name="T112" fmla="*/ 99 w 7680"/>
              <a:gd name="T113" fmla="*/ 644 h 1060"/>
              <a:gd name="T114" fmla="*/ 172 w 7680"/>
              <a:gd name="T115" fmla="*/ 144 h 1060"/>
              <a:gd name="T116" fmla="*/ 472 w 7680"/>
              <a:gd name="T117" fmla="*/ 109 h 1060"/>
              <a:gd name="T118" fmla="*/ 109 w 7680"/>
              <a:gd name="T119" fmla="*/ 133 h 1060"/>
              <a:gd name="T120" fmla="*/ 23 w 7680"/>
              <a:gd name="T121" fmla="*/ 593 h 1060"/>
              <a:gd name="T122" fmla="*/ 343 w 7680"/>
              <a:gd name="T123" fmla="*/ 816 h 1060"/>
              <a:gd name="T124" fmla="*/ 338 w 7680"/>
              <a:gd name="T125" fmla="*/ 769 h 10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7680" h="1060">
                <a:moveTo>
                  <a:pt x="3767" y="775"/>
                </a:moveTo>
                <a:lnTo>
                  <a:pt x="3767" y="775"/>
                </a:lnTo>
                <a:lnTo>
                  <a:pt x="3750" y="775"/>
                </a:lnTo>
                <a:lnTo>
                  <a:pt x="3733" y="773"/>
                </a:lnTo>
                <a:lnTo>
                  <a:pt x="3718" y="768"/>
                </a:lnTo>
                <a:lnTo>
                  <a:pt x="3703" y="764"/>
                </a:lnTo>
                <a:lnTo>
                  <a:pt x="3688" y="757"/>
                </a:lnTo>
                <a:lnTo>
                  <a:pt x="3674" y="750"/>
                </a:lnTo>
                <a:lnTo>
                  <a:pt x="3662" y="741"/>
                </a:lnTo>
                <a:lnTo>
                  <a:pt x="3650" y="732"/>
                </a:lnTo>
                <a:lnTo>
                  <a:pt x="3639" y="720"/>
                </a:lnTo>
                <a:lnTo>
                  <a:pt x="3629" y="708"/>
                </a:lnTo>
                <a:lnTo>
                  <a:pt x="3621" y="695"/>
                </a:lnTo>
                <a:lnTo>
                  <a:pt x="3613" y="681"/>
                </a:lnTo>
                <a:lnTo>
                  <a:pt x="3608" y="666"/>
                </a:lnTo>
                <a:lnTo>
                  <a:pt x="3603" y="649"/>
                </a:lnTo>
                <a:lnTo>
                  <a:pt x="3601" y="632"/>
                </a:lnTo>
                <a:lnTo>
                  <a:pt x="3600" y="614"/>
                </a:lnTo>
                <a:lnTo>
                  <a:pt x="3600" y="614"/>
                </a:lnTo>
                <a:lnTo>
                  <a:pt x="3600" y="601"/>
                </a:lnTo>
                <a:lnTo>
                  <a:pt x="3602" y="588"/>
                </a:lnTo>
                <a:lnTo>
                  <a:pt x="3606" y="575"/>
                </a:lnTo>
                <a:lnTo>
                  <a:pt x="3610" y="563"/>
                </a:lnTo>
                <a:lnTo>
                  <a:pt x="3615" y="551"/>
                </a:lnTo>
                <a:lnTo>
                  <a:pt x="3621" y="539"/>
                </a:lnTo>
                <a:lnTo>
                  <a:pt x="3628" y="528"/>
                </a:lnTo>
                <a:lnTo>
                  <a:pt x="3636" y="518"/>
                </a:lnTo>
                <a:lnTo>
                  <a:pt x="3644" y="507"/>
                </a:lnTo>
                <a:lnTo>
                  <a:pt x="3653" y="496"/>
                </a:lnTo>
                <a:lnTo>
                  <a:pt x="3674" y="475"/>
                </a:lnTo>
                <a:lnTo>
                  <a:pt x="3696" y="456"/>
                </a:lnTo>
                <a:lnTo>
                  <a:pt x="3721" y="437"/>
                </a:lnTo>
                <a:lnTo>
                  <a:pt x="3721" y="437"/>
                </a:lnTo>
                <a:lnTo>
                  <a:pt x="3742" y="472"/>
                </a:lnTo>
                <a:lnTo>
                  <a:pt x="3764" y="507"/>
                </a:lnTo>
                <a:lnTo>
                  <a:pt x="3789" y="541"/>
                </a:lnTo>
                <a:lnTo>
                  <a:pt x="3816" y="575"/>
                </a:lnTo>
                <a:lnTo>
                  <a:pt x="3843" y="607"/>
                </a:lnTo>
                <a:lnTo>
                  <a:pt x="3871" y="639"/>
                </a:lnTo>
                <a:lnTo>
                  <a:pt x="3900" y="668"/>
                </a:lnTo>
                <a:lnTo>
                  <a:pt x="3930" y="696"/>
                </a:lnTo>
                <a:lnTo>
                  <a:pt x="3930" y="696"/>
                </a:lnTo>
                <a:lnTo>
                  <a:pt x="3912" y="713"/>
                </a:lnTo>
                <a:lnTo>
                  <a:pt x="3894" y="728"/>
                </a:lnTo>
                <a:lnTo>
                  <a:pt x="3875" y="741"/>
                </a:lnTo>
                <a:lnTo>
                  <a:pt x="3854" y="753"/>
                </a:lnTo>
                <a:lnTo>
                  <a:pt x="3832" y="763"/>
                </a:lnTo>
                <a:lnTo>
                  <a:pt x="3811" y="769"/>
                </a:lnTo>
                <a:lnTo>
                  <a:pt x="3800" y="771"/>
                </a:lnTo>
                <a:lnTo>
                  <a:pt x="3789" y="774"/>
                </a:lnTo>
                <a:lnTo>
                  <a:pt x="3778" y="775"/>
                </a:lnTo>
                <a:lnTo>
                  <a:pt x="3767" y="775"/>
                </a:lnTo>
                <a:close/>
                <a:moveTo>
                  <a:pt x="4126" y="418"/>
                </a:moveTo>
                <a:lnTo>
                  <a:pt x="4078" y="418"/>
                </a:lnTo>
                <a:lnTo>
                  <a:pt x="4078" y="418"/>
                </a:lnTo>
                <a:lnTo>
                  <a:pt x="4068" y="453"/>
                </a:lnTo>
                <a:lnTo>
                  <a:pt x="4056" y="486"/>
                </a:lnTo>
                <a:lnTo>
                  <a:pt x="4043" y="519"/>
                </a:lnTo>
                <a:lnTo>
                  <a:pt x="4030" y="550"/>
                </a:lnTo>
                <a:lnTo>
                  <a:pt x="4015" y="580"/>
                </a:lnTo>
                <a:lnTo>
                  <a:pt x="3998" y="608"/>
                </a:lnTo>
                <a:lnTo>
                  <a:pt x="3980" y="635"/>
                </a:lnTo>
                <a:lnTo>
                  <a:pt x="3961" y="661"/>
                </a:lnTo>
                <a:lnTo>
                  <a:pt x="3961" y="661"/>
                </a:lnTo>
                <a:lnTo>
                  <a:pt x="3946" y="647"/>
                </a:lnTo>
                <a:lnTo>
                  <a:pt x="3929" y="630"/>
                </a:lnTo>
                <a:lnTo>
                  <a:pt x="3909" y="609"/>
                </a:lnTo>
                <a:lnTo>
                  <a:pt x="3888" y="587"/>
                </a:lnTo>
                <a:lnTo>
                  <a:pt x="3866" y="563"/>
                </a:lnTo>
                <a:lnTo>
                  <a:pt x="3844" y="536"/>
                </a:lnTo>
                <a:lnTo>
                  <a:pt x="3823" y="507"/>
                </a:lnTo>
                <a:lnTo>
                  <a:pt x="3801" y="478"/>
                </a:lnTo>
                <a:lnTo>
                  <a:pt x="3781" y="446"/>
                </a:lnTo>
                <a:lnTo>
                  <a:pt x="3761" y="414"/>
                </a:lnTo>
                <a:lnTo>
                  <a:pt x="3743" y="381"/>
                </a:lnTo>
                <a:lnTo>
                  <a:pt x="3728" y="348"/>
                </a:lnTo>
                <a:lnTo>
                  <a:pt x="3721" y="332"/>
                </a:lnTo>
                <a:lnTo>
                  <a:pt x="3715" y="314"/>
                </a:lnTo>
                <a:lnTo>
                  <a:pt x="3710" y="298"/>
                </a:lnTo>
                <a:lnTo>
                  <a:pt x="3706" y="281"/>
                </a:lnTo>
                <a:lnTo>
                  <a:pt x="3702" y="265"/>
                </a:lnTo>
                <a:lnTo>
                  <a:pt x="3700" y="249"/>
                </a:lnTo>
                <a:lnTo>
                  <a:pt x="3697" y="232"/>
                </a:lnTo>
                <a:lnTo>
                  <a:pt x="3697" y="216"/>
                </a:lnTo>
                <a:lnTo>
                  <a:pt x="3697" y="216"/>
                </a:lnTo>
                <a:lnTo>
                  <a:pt x="3697" y="203"/>
                </a:lnTo>
                <a:lnTo>
                  <a:pt x="3700" y="191"/>
                </a:lnTo>
                <a:lnTo>
                  <a:pt x="3702" y="179"/>
                </a:lnTo>
                <a:lnTo>
                  <a:pt x="3705" y="169"/>
                </a:lnTo>
                <a:lnTo>
                  <a:pt x="3708" y="158"/>
                </a:lnTo>
                <a:lnTo>
                  <a:pt x="3714" y="148"/>
                </a:lnTo>
                <a:lnTo>
                  <a:pt x="3719" y="138"/>
                </a:lnTo>
                <a:lnTo>
                  <a:pt x="3726" y="130"/>
                </a:lnTo>
                <a:lnTo>
                  <a:pt x="3732" y="122"/>
                </a:lnTo>
                <a:lnTo>
                  <a:pt x="3740" y="115"/>
                </a:lnTo>
                <a:lnTo>
                  <a:pt x="3748" y="108"/>
                </a:lnTo>
                <a:lnTo>
                  <a:pt x="3758" y="104"/>
                </a:lnTo>
                <a:lnTo>
                  <a:pt x="3768" y="99"/>
                </a:lnTo>
                <a:lnTo>
                  <a:pt x="3778" y="96"/>
                </a:lnTo>
                <a:lnTo>
                  <a:pt x="3789" y="94"/>
                </a:lnTo>
                <a:lnTo>
                  <a:pt x="3801" y="94"/>
                </a:lnTo>
                <a:lnTo>
                  <a:pt x="3801" y="94"/>
                </a:lnTo>
                <a:lnTo>
                  <a:pt x="3815" y="95"/>
                </a:lnTo>
                <a:lnTo>
                  <a:pt x="3827" y="97"/>
                </a:lnTo>
                <a:lnTo>
                  <a:pt x="3838" y="102"/>
                </a:lnTo>
                <a:lnTo>
                  <a:pt x="3846" y="107"/>
                </a:lnTo>
                <a:lnTo>
                  <a:pt x="3846" y="107"/>
                </a:lnTo>
                <a:lnTo>
                  <a:pt x="3868" y="69"/>
                </a:lnTo>
                <a:lnTo>
                  <a:pt x="3868" y="69"/>
                </a:lnTo>
                <a:lnTo>
                  <a:pt x="3854" y="63"/>
                </a:lnTo>
                <a:lnTo>
                  <a:pt x="3839" y="57"/>
                </a:lnTo>
                <a:lnTo>
                  <a:pt x="3822" y="54"/>
                </a:lnTo>
                <a:lnTo>
                  <a:pt x="3803" y="54"/>
                </a:lnTo>
                <a:lnTo>
                  <a:pt x="3803" y="54"/>
                </a:lnTo>
                <a:lnTo>
                  <a:pt x="3787" y="54"/>
                </a:lnTo>
                <a:lnTo>
                  <a:pt x="3772" y="56"/>
                </a:lnTo>
                <a:lnTo>
                  <a:pt x="3757" y="61"/>
                </a:lnTo>
                <a:lnTo>
                  <a:pt x="3742" y="66"/>
                </a:lnTo>
                <a:lnTo>
                  <a:pt x="3729" y="72"/>
                </a:lnTo>
                <a:lnTo>
                  <a:pt x="3716" y="80"/>
                </a:lnTo>
                <a:lnTo>
                  <a:pt x="3705" y="90"/>
                </a:lnTo>
                <a:lnTo>
                  <a:pt x="3694" y="100"/>
                </a:lnTo>
                <a:lnTo>
                  <a:pt x="3684" y="111"/>
                </a:lnTo>
                <a:lnTo>
                  <a:pt x="3676" y="124"/>
                </a:lnTo>
                <a:lnTo>
                  <a:pt x="3668" y="137"/>
                </a:lnTo>
                <a:lnTo>
                  <a:pt x="3663" y="152"/>
                </a:lnTo>
                <a:lnTo>
                  <a:pt x="3657" y="167"/>
                </a:lnTo>
                <a:lnTo>
                  <a:pt x="3654" y="184"/>
                </a:lnTo>
                <a:lnTo>
                  <a:pt x="3652" y="201"/>
                </a:lnTo>
                <a:lnTo>
                  <a:pt x="3652" y="218"/>
                </a:lnTo>
                <a:lnTo>
                  <a:pt x="3652" y="218"/>
                </a:lnTo>
                <a:lnTo>
                  <a:pt x="3652" y="240"/>
                </a:lnTo>
                <a:lnTo>
                  <a:pt x="3655" y="261"/>
                </a:lnTo>
                <a:lnTo>
                  <a:pt x="3660" y="284"/>
                </a:lnTo>
                <a:lnTo>
                  <a:pt x="3665" y="307"/>
                </a:lnTo>
                <a:lnTo>
                  <a:pt x="3671" y="331"/>
                </a:lnTo>
                <a:lnTo>
                  <a:pt x="3680" y="353"/>
                </a:lnTo>
                <a:lnTo>
                  <a:pt x="3690" y="377"/>
                </a:lnTo>
                <a:lnTo>
                  <a:pt x="3701" y="401"/>
                </a:lnTo>
                <a:lnTo>
                  <a:pt x="3701" y="401"/>
                </a:lnTo>
                <a:lnTo>
                  <a:pt x="3673" y="422"/>
                </a:lnTo>
                <a:lnTo>
                  <a:pt x="3644" y="445"/>
                </a:lnTo>
                <a:lnTo>
                  <a:pt x="3632" y="456"/>
                </a:lnTo>
                <a:lnTo>
                  <a:pt x="3619" y="469"/>
                </a:lnTo>
                <a:lnTo>
                  <a:pt x="3608" y="481"/>
                </a:lnTo>
                <a:lnTo>
                  <a:pt x="3596" y="494"/>
                </a:lnTo>
                <a:lnTo>
                  <a:pt x="3586" y="507"/>
                </a:lnTo>
                <a:lnTo>
                  <a:pt x="3578" y="521"/>
                </a:lnTo>
                <a:lnTo>
                  <a:pt x="3569" y="536"/>
                </a:lnTo>
                <a:lnTo>
                  <a:pt x="3562" y="550"/>
                </a:lnTo>
                <a:lnTo>
                  <a:pt x="3557" y="566"/>
                </a:lnTo>
                <a:lnTo>
                  <a:pt x="3553" y="582"/>
                </a:lnTo>
                <a:lnTo>
                  <a:pt x="3551" y="600"/>
                </a:lnTo>
                <a:lnTo>
                  <a:pt x="3549" y="617"/>
                </a:lnTo>
                <a:lnTo>
                  <a:pt x="3549" y="617"/>
                </a:lnTo>
                <a:lnTo>
                  <a:pt x="3551" y="640"/>
                </a:lnTo>
                <a:lnTo>
                  <a:pt x="3554" y="661"/>
                </a:lnTo>
                <a:lnTo>
                  <a:pt x="3559" y="681"/>
                </a:lnTo>
                <a:lnTo>
                  <a:pt x="3567" y="700"/>
                </a:lnTo>
                <a:lnTo>
                  <a:pt x="3575" y="717"/>
                </a:lnTo>
                <a:lnTo>
                  <a:pt x="3586" y="735"/>
                </a:lnTo>
                <a:lnTo>
                  <a:pt x="3598" y="750"/>
                </a:lnTo>
                <a:lnTo>
                  <a:pt x="3612" y="763"/>
                </a:lnTo>
                <a:lnTo>
                  <a:pt x="3627" y="776"/>
                </a:lnTo>
                <a:lnTo>
                  <a:pt x="3643" y="787"/>
                </a:lnTo>
                <a:lnTo>
                  <a:pt x="3661" y="796"/>
                </a:lnTo>
                <a:lnTo>
                  <a:pt x="3679" y="804"/>
                </a:lnTo>
                <a:lnTo>
                  <a:pt x="3700" y="809"/>
                </a:lnTo>
                <a:lnTo>
                  <a:pt x="3719" y="814"/>
                </a:lnTo>
                <a:lnTo>
                  <a:pt x="3741" y="817"/>
                </a:lnTo>
                <a:lnTo>
                  <a:pt x="3762" y="818"/>
                </a:lnTo>
                <a:lnTo>
                  <a:pt x="3762" y="818"/>
                </a:lnTo>
                <a:lnTo>
                  <a:pt x="3777" y="817"/>
                </a:lnTo>
                <a:lnTo>
                  <a:pt x="3792" y="816"/>
                </a:lnTo>
                <a:lnTo>
                  <a:pt x="3807" y="814"/>
                </a:lnTo>
                <a:lnTo>
                  <a:pt x="3821" y="810"/>
                </a:lnTo>
                <a:lnTo>
                  <a:pt x="3835" y="807"/>
                </a:lnTo>
                <a:lnTo>
                  <a:pt x="3849" y="803"/>
                </a:lnTo>
                <a:lnTo>
                  <a:pt x="3862" y="797"/>
                </a:lnTo>
                <a:lnTo>
                  <a:pt x="3873" y="792"/>
                </a:lnTo>
                <a:lnTo>
                  <a:pt x="3886" y="786"/>
                </a:lnTo>
                <a:lnTo>
                  <a:pt x="3898" y="778"/>
                </a:lnTo>
                <a:lnTo>
                  <a:pt x="3921" y="763"/>
                </a:lnTo>
                <a:lnTo>
                  <a:pt x="3943" y="744"/>
                </a:lnTo>
                <a:lnTo>
                  <a:pt x="3963" y="725"/>
                </a:lnTo>
                <a:lnTo>
                  <a:pt x="3963" y="725"/>
                </a:lnTo>
                <a:lnTo>
                  <a:pt x="3985" y="741"/>
                </a:lnTo>
                <a:lnTo>
                  <a:pt x="4006" y="756"/>
                </a:lnTo>
                <a:lnTo>
                  <a:pt x="4027" y="770"/>
                </a:lnTo>
                <a:lnTo>
                  <a:pt x="4046" y="782"/>
                </a:lnTo>
                <a:lnTo>
                  <a:pt x="4066" y="793"/>
                </a:lnTo>
                <a:lnTo>
                  <a:pt x="4085" y="803"/>
                </a:lnTo>
                <a:lnTo>
                  <a:pt x="4104" y="810"/>
                </a:lnTo>
                <a:lnTo>
                  <a:pt x="4121" y="818"/>
                </a:lnTo>
                <a:lnTo>
                  <a:pt x="4138" y="774"/>
                </a:lnTo>
                <a:lnTo>
                  <a:pt x="4138" y="774"/>
                </a:lnTo>
                <a:lnTo>
                  <a:pt x="4122" y="767"/>
                </a:lnTo>
                <a:lnTo>
                  <a:pt x="4105" y="760"/>
                </a:lnTo>
                <a:lnTo>
                  <a:pt x="4087" y="751"/>
                </a:lnTo>
                <a:lnTo>
                  <a:pt x="4070" y="741"/>
                </a:lnTo>
                <a:lnTo>
                  <a:pt x="4052" y="730"/>
                </a:lnTo>
                <a:lnTo>
                  <a:pt x="4033" y="717"/>
                </a:lnTo>
                <a:lnTo>
                  <a:pt x="4014" y="703"/>
                </a:lnTo>
                <a:lnTo>
                  <a:pt x="3994" y="689"/>
                </a:lnTo>
                <a:lnTo>
                  <a:pt x="3994" y="689"/>
                </a:lnTo>
                <a:lnTo>
                  <a:pt x="4016" y="660"/>
                </a:lnTo>
                <a:lnTo>
                  <a:pt x="4037" y="629"/>
                </a:lnTo>
                <a:lnTo>
                  <a:pt x="4055" y="596"/>
                </a:lnTo>
                <a:lnTo>
                  <a:pt x="4071" y="563"/>
                </a:lnTo>
                <a:lnTo>
                  <a:pt x="4087" y="528"/>
                </a:lnTo>
                <a:lnTo>
                  <a:pt x="4101" y="493"/>
                </a:lnTo>
                <a:lnTo>
                  <a:pt x="4114" y="456"/>
                </a:lnTo>
                <a:lnTo>
                  <a:pt x="4126" y="418"/>
                </a:lnTo>
                <a:close/>
                <a:moveTo>
                  <a:pt x="7630" y="672"/>
                </a:moveTo>
                <a:lnTo>
                  <a:pt x="7630" y="672"/>
                </a:lnTo>
                <a:lnTo>
                  <a:pt x="7610" y="693"/>
                </a:lnTo>
                <a:lnTo>
                  <a:pt x="7589" y="710"/>
                </a:lnTo>
                <a:lnTo>
                  <a:pt x="7569" y="725"/>
                </a:lnTo>
                <a:lnTo>
                  <a:pt x="7548" y="738"/>
                </a:lnTo>
                <a:lnTo>
                  <a:pt x="7528" y="748"/>
                </a:lnTo>
                <a:lnTo>
                  <a:pt x="7517" y="752"/>
                </a:lnTo>
                <a:lnTo>
                  <a:pt x="7506" y="755"/>
                </a:lnTo>
                <a:lnTo>
                  <a:pt x="7495" y="757"/>
                </a:lnTo>
                <a:lnTo>
                  <a:pt x="7484" y="760"/>
                </a:lnTo>
                <a:lnTo>
                  <a:pt x="7474" y="761"/>
                </a:lnTo>
                <a:lnTo>
                  <a:pt x="7463" y="761"/>
                </a:lnTo>
                <a:lnTo>
                  <a:pt x="7463" y="761"/>
                </a:lnTo>
                <a:lnTo>
                  <a:pt x="7442" y="760"/>
                </a:lnTo>
                <a:lnTo>
                  <a:pt x="7423" y="756"/>
                </a:lnTo>
                <a:lnTo>
                  <a:pt x="7405" y="751"/>
                </a:lnTo>
                <a:lnTo>
                  <a:pt x="7387" y="744"/>
                </a:lnTo>
                <a:lnTo>
                  <a:pt x="7371" y="735"/>
                </a:lnTo>
                <a:lnTo>
                  <a:pt x="7357" y="724"/>
                </a:lnTo>
                <a:lnTo>
                  <a:pt x="7343" y="711"/>
                </a:lnTo>
                <a:lnTo>
                  <a:pt x="7331" y="697"/>
                </a:lnTo>
                <a:lnTo>
                  <a:pt x="7320" y="681"/>
                </a:lnTo>
                <a:lnTo>
                  <a:pt x="7312" y="663"/>
                </a:lnTo>
                <a:lnTo>
                  <a:pt x="7303" y="644"/>
                </a:lnTo>
                <a:lnTo>
                  <a:pt x="7297" y="623"/>
                </a:lnTo>
                <a:lnTo>
                  <a:pt x="7292" y="602"/>
                </a:lnTo>
                <a:lnTo>
                  <a:pt x="7288" y="579"/>
                </a:lnTo>
                <a:lnTo>
                  <a:pt x="7286" y="554"/>
                </a:lnTo>
                <a:lnTo>
                  <a:pt x="7285" y="529"/>
                </a:lnTo>
                <a:lnTo>
                  <a:pt x="7285" y="529"/>
                </a:lnTo>
                <a:lnTo>
                  <a:pt x="7286" y="505"/>
                </a:lnTo>
                <a:lnTo>
                  <a:pt x="7289" y="482"/>
                </a:lnTo>
                <a:lnTo>
                  <a:pt x="7293" y="459"/>
                </a:lnTo>
                <a:lnTo>
                  <a:pt x="7300" y="438"/>
                </a:lnTo>
                <a:lnTo>
                  <a:pt x="7307" y="417"/>
                </a:lnTo>
                <a:lnTo>
                  <a:pt x="7317" y="399"/>
                </a:lnTo>
                <a:lnTo>
                  <a:pt x="7328" y="380"/>
                </a:lnTo>
                <a:lnTo>
                  <a:pt x="7340" y="364"/>
                </a:lnTo>
                <a:lnTo>
                  <a:pt x="7353" y="349"/>
                </a:lnTo>
                <a:lnTo>
                  <a:pt x="7368" y="336"/>
                </a:lnTo>
                <a:lnTo>
                  <a:pt x="7383" y="325"/>
                </a:lnTo>
                <a:lnTo>
                  <a:pt x="7400" y="316"/>
                </a:lnTo>
                <a:lnTo>
                  <a:pt x="7418" y="308"/>
                </a:lnTo>
                <a:lnTo>
                  <a:pt x="7436" y="301"/>
                </a:lnTo>
                <a:lnTo>
                  <a:pt x="7454" y="298"/>
                </a:lnTo>
                <a:lnTo>
                  <a:pt x="7474" y="297"/>
                </a:lnTo>
                <a:lnTo>
                  <a:pt x="7474" y="297"/>
                </a:lnTo>
                <a:lnTo>
                  <a:pt x="7494" y="298"/>
                </a:lnTo>
                <a:lnTo>
                  <a:pt x="7513" y="301"/>
                </a:lnTo>
                <a:lnTo>
                  <a:pt x="7532" y="306"/>
                </a:lnTo>
                <a:lnTo>
                  <a:pt x="7551" y="313"/>
                </a:lnTo>
                <a:lnTo>
                  <a:pt x="7571" y="323"/>
                </a:lnTo>
                <a:lnTo>
                  <a:pt x="7590" y="335"/>
                </a:lnTo>
                <a:lnTo>
                  <a:pt x="7610" y="349"/>
                </a:lnTo>
                <a:lnTo>
                  <a:pt x="7630" y="366"/>
                </a:lnTo>
                <a:lnTo>
                  <a:pt x="7630" y="672"/>
                </a:lnTo>
                <a:close/>
                <a:moveTo>
                  <a:pt x="7637" y="267"/>
                </a:moveTo>
                <a:lnTo>
                  <a:pt x="7631" y="317"/>
                </a:lnTo>
                <a:lnTo>
                  <a:pt x="7628" y="317"/>
                </a:lnTo>
                <a:lnTo>
                  <a:pt x="7628" y="317"/>
                </a:lnTo>
                <a:lnTo>
                  <a:pt x="7611" y="303"/>
                </a:lnTo>
                <a:lnTo>
                  <a:pt x="7593" y="290"/>
                </a:lnTo>
                <a:lnTo>
                  <a:pt x="7574" y="280"/>
                </a:lnTo>
                <a:lnTo>
                  <a:pt x="7556" y="270"/>
                </a:lnTo>
                <a:lnTo>
                  <a:pt x="7536" y="264"/>
                </a:lnTo>
                <a:lnTo>
                  <a:pt x="7517" y="258"/>
                </a:lnTo>
                <a:lnTo>
                  <a:pt x="7495" y="255"/>
                </a:lnTo>
                <a:lnTo>
                  <a:pt x="7472" y="254"/>
                </a:lnTo>
                <a:lnTo>
                  <a:pt x="7472" y="254"/>
                </a:lnTo>
                <a:lnTo>
                  <a:pt x="7448" y="255"/>
                </a:lnTo>
                <a:lnTo>
                  <a:pt x="7425" y="258"/>
                </a:lnTo>
                <a:lnTo>
                  <a:pt x="7402" y="265"/>
                </a:lnTo>
                <a:lnTo>
                  <a:pt x="7381" y="273"/>
                </a:lnTo>
                <a:lnTo>
                  <a:pt x="7360" y="283"/>
                </a:lnTo>
                <a:lnTo>
                  <a:pt x="7341" y="296"/>
                </a:lnTo>
                <a:lnTo>
                  <a:pt x="7322" y="311"/>
                </a:lnTo>
                <a:lnTo>
                  <a:pt x="7305" y="327"/>
                </a:lnTo>
                <a:lnTo>
                  <a:pt x="7289" y="347"/>
                </a:lnTo>
                <a:lnTo>
                  <a:pt x="7275" y="367"/>
                </a:lnTo>
                <a:lnTo>
                  <a:pt x="7263" y="390"/>
                </a:lnTo>
                <a:lnTo>
                  <a:pt x="7253" y="414"/>
                </a:lnTo>
                <a:lnTo>
                  <a:pt x="7245" y="441"/>
                </a:lnTo>
                <a:lnTo>
                  <a:pt x="7238" y="468"/>
                </a:lnTo>
                <a:lnTo>
                  <a:pt x="7236" y="483"/>
                </a:lnTo>
                <a:lnTo>
                  <a:pt x="7235" y="498"/>
                </a:lnTo>
                <a:lnTo>
                  <a:pt x="7234" y="513"/>
                </a:lnTo>
                <a:lnTo>
                  <a:pt x="7234" y="529"/>
                </a:lnTo>
                <a:lnTo>
                  <a:pt x="7234" y="529"/>
                </a:lnTo>
                <a:lnTo>
                  <a:pt x="7235" y="561"/>
                </a:lnTo>
                <a:lnTo>
                  <a:pt x="7238" y="592"/>
                </a:lnTo>
                <a:lnTo>
                  <a:pt x="7243" y="620"/>
                </a:lnTo>
                <a:lnTo>
                  <a:pt x="7249" y="646"/>
                </a:lnTo>
                <a:lnTo>
                  <a:pt x="7258" y="671"/>
                </a:lnTo>
                <a:lnTo>
                  <a:pt x="7268" y="694"/>
                </a:lnTo>
                <a:lnTo>
                  <a:pt x="7280" y="714"/>
                </a:lnTo>
                <a:lnTo>
                  <a:pt x="7294" y="733"/>
                </a:lnTo>
                <a:lnTo>
                  <a:pt x="7310" y="750"/>
                </a:lnTo>
                <a:lnTo>
                  <a:pt x="7326" y="764"/>
                </a:lnTo>
                <a:lnTo>
                  <a:pt x="7344" y="776"/>
                </a:lnTo>
                <a:lnTo>
                  <a:pt x="7364" y="787"/>
                </a:lnTo>
                <a:lnTo>
                  <a:pt x="7385" y="794"/>
                </a:lnTo>
                <a:lnTo>
                  <a:pt x="7407" y="800"/>
                </a:lnTo>
                <a:lnTo>
                  <a:pt x="7430" y="803"/>
                </a:lnTo>
                <a:lnTo>
                  <a:pt x="7455" y="804"/>
                </a:lnTo>
                <a:lnTo>
                  <a:pt x="7455" y="804"/>
                </a:lnTo>
                <a:lnTo>
                  <a:pt x="7468" y="804"/>
                </a:lnTo>
                <a:lnTo>
                  <a:pt x="7481" y="803"/>
                </a:lnTo>
                <a:lnTo>
                  <a:pt x="7494" y="801"/>
                </a:lnTo>
                <a:lnTo>
                  <a:pt x="7507" y="797"/>
                </a:lnTo>
                <a:lnTo>
                  <a:pt x="7519" y="794"/>
                </a:lnTo>
                <a:lnTo>
                  <a:pt x="7531" y="790"/>
                </a:lnTo>
                <a:lnTo>
                  <a:pt x="7543" y="784"/>
                </a:lnTo>
                <a:lnTo>
                  <a:pt x="7554" y="779"/>
                </a:lnTo>
                <a:lnTo>
                  <a:pt x="7575" y="767"/>
                </a:lnTo>
                <a:lnTo>
                  <a:pt x="7596" y="753"/>
                </a:lnTo>
                <a:lnTo>
                  <a:pt x="7614" y="738"/>
                </a:lnTo>
                <a:lnTo>
                  <a:pt x="7631" y="722"/>
                </a:lnTo>
                <a:lnTo>
                  <a:pt x="7630" y="844"/>
                </a:lnTo>
                <a:lnTo>
                  <a:pt x="7630" y="844"/>
                </a:lnTo>
                <a:lnTo>
                  <a:pt x="7630" y="863"/>
                </a:lnTo>
                <a:lnTo>
                  <a:pt x="7628" y="882"/>
                </a:lnTo>
                <a:lnTo>
                  <a:pt x="7625" y="900"/>
                </a:lnTo>
                <a:lnTo>
                  <a:pt x="7621" y="916"/>
                </a:lnTo>
                <a:lnTo>
                  <a:pt x="7614" y="932"/>
                </a:lnTo>
                <a:lnTo>
                  <a:pt x="7607" y="947"/>
                </a:lnTo>
                <a:lnTo>
                  <a:pt x="7598" y="960"/>
                </a:lnTo>
                <a:lnTo>
                  <a:pt x="7588" y="971"/>
                </a:lnTo>
                <a:lnTo>
                  <a:pt x="7577" y="982"/>
                </a:lnTo>
                <a:lnTo>
                  <a:pt x="7564" y="992"/>
                </a:lnTo>
                <a:lnTo>
                  <a:pt x="7551" y="999"/>
                </a:lnTo>
                <a:lnTo>
                  <a:pt x="7536" y="1006"/>
                </a:lnTo>
                <a:lnTo>
                  <a:pt x="7520" y="1011"/>
                </a:lnTo>
                <a:lnTo>
                  <a:pt x="7502" y="1015"/>
                </a:lnTo>
                <a:lnTo>
                  <a:pt x="7483" y="1017"/>
                </a:lnTo>
                <a:lnTo>
                  <a:pt x="7463" y="1018"/>
                </a:lnTo>
                <a:lnTo>
                  <a:pt x="7463" y="1018"/>
                </a:lnTo>
                <a:lnTo>
                  <a:pt x="7442" y="1017"/>
                </a:lnTo>
                <a:lnTo>
                  <a:pt x="7421" y="1015"/>
                </a:lnTo>
                <a:lnTo>
                  <a:pt x="7400" y="1011"/>
                </a:lnTo>
                <a:lnTo>
                  <a:pt x="7380" y="1005"/>
                </a:lnTo>
                <a:lnTo>
                  <a:pt x="7359" y="997"/>
                </a:lnTo>
                <a:lnTo>
                  <a:pt x="7338" y="989"/>
                </a:lnTo>
                <a:lnTo>
                  <a:pt x="7318" y="977"/>
                </a:lnTo>
                <a:lnTo>
                  <a:pt x="7298" y="963"/>
                </a:lnTo>
                <a:lnTo>
                  <a:pt x="7275" y="1003"/>
                </a:lnTo>
                <a:lnTo>
                  <a:pt x="7275" y="1003"/>
                </a:lnTo>
                <a:lnTo>
                  <a:pt x="7295" y="1015"/>
                </a:lnTo>
                <a:lnTo>
                  <a:pt x="7317" y="1027"/>
                </a:lnTo>
                <a:lnTo>
                  <a:pt x="7339" y="1036"/>
                </a:lnTo>
                <a:lnTo>
                  <a:pt x="7362" y="1045"/>
                </a:lnTo>
                <a:lnTo>
                  <a:pt x="7386" y="1051"/>
                </a:lnTo>
                <a:lnTo>
                  <a:pt x="7411" y="1057"/>
                </a:lnTo>
                <a:lnTo>
                  <a:pt x="7437" y="1060"/>
                </a:lnTo>
                <a:lnTo>
                  <a:pt x="7463" y="1060"/>
                </a:lnTo>
                <a:lnTo>
                  <a:pt x="7463" y="1060"/>
                </a:lnTo>
                <a:lnTo>
                  <a:pt x="7489" y="1060"/>
                </a:lnTo>
                <a:lnTo>
                  <a:pt x="7513" y="1057"/>
                </a:lnTo>
                <a:lnTo>
                  <a:pt x="7534" y="1052"/>
                </a:lnTo>
                <a:lnTo>
                  <a:pt x="7556" y="1046"/>
                </a:lnTo>
                <a:lnTo>
                  <a:pt x="7575" y="1037"/>
                </a:lnTo>
                <a:lnTo>
                  <a:pt x="7593" y="1028"/>
                </a:lnTo>
                <a:lnTo>
                  <a:pt x="7609" y="1017"/>
                </a:lnTo>
                <a:lnTo>
                  <a:pt x="7624" y="1004"/>
                </a:lnTo>
                <a:lnTo>
                  <a:pt x="7637" y="990"/>
                </a:lnTo>
                <a:lnTo>
                  <a:pt x="7648" y="974"/>
                </a:lnTo>
                <a:lnTo>
                  <a:pt x="7657" y="956"/>
                </a:lnTo>
                <a:lnTo>
                  <a:pt x="7666" y="938"/>
                </a:lnTo>
                <a:lnTo>
                  <a:pt x="7671" y="918"/>
                </a:lnTo>
                <a:lnTo>
                  <a:pt x="7677" y="897"/>
                </a:lnTo>
                <a:lnTo>
                  <a:pt x="7679" y="874"/>
                </a:lnTo>
                <a:lnTo>
                  <a:pt x="7680" y="851"/>
                </a:lnTo>
                <a:lnTo>
                  <a:pt x="7680" y="267"/>
                </a:lnTo>
                <a:lnTo>
                  <a:pt x="7637" y="267"/>
                </a:lnTo>
                <a:close/>
                <a:moveTo>
                  <a:pt x="6947" y="254"/>
                </a:moveTo>
                <a:lnTo>
                  <a:pt x="6947" y="254"/>
                </a:lnTo>
                <a:lnTo>
                  <a:pt x="6934" y="254"/>
                </a:lnTo>
                <a:lnTo>
                  <a:pt x="6920" y="256"/>
                </a:lnTo>
                <a:lnTo>
                  <a:pt x="6907" y="258"/>
                </a:lnTo>
                <a:lnTo>
                  <a:pt x="6895" y="261"/>
                </a:lnTo>
                <a:lnTo>
                  <a:pt x="6883" y="265"/>
                </a:lnTo>
                <a:lnTo>
                  <a:pt x="6871" y="270"/>
                </a:lnTo>
                <a:lnTo>
                  <a:pt x="6859" y="276"/>
                </a:lnTo>
                <a:lnTo>
                  <a:pt x="6847" y="281"/>
                </a:lnTo>
                <a:lnTo>
                  <a:pt x="6826" y="295"/>
                </a:lnTo>
                <a:lnTo>
                  <a:pt x="6804" y="312"/>
                </a:lnTo>
                <a:lnTo>
                  <a:pt x="6782" y="331"/>
                </a:lnTo>
                <a:lnTo>
                  <a:pt x="6762" y="350"/>
                </a:lnTo>
                <a:lnTo>
                  <a:pt x="6759" y="350"/>
                </a:lnTo>
                <a:lnTo>
                  <a:pt x="6754" y="267"/>
                </a:lnTo>
                <a:lnTo>
                  <a:pt x="6712" y="267"/>
                </a:lnTo>
                <a:lnTo>
                  <a:pt x="6712" y="804"/>
                </a:lnTo>
                <a:lnTo>
                  <a:pt x="6761" y="804"/>
                </a:lnTo>
                <a:lnTo>
                  <a:pt x="6761" y="399"/>
                </a:lnTo>
                <a:lnTo>
                  <a:pt x="6761" y="399"/>
                </a:lnTo>
                <a:lnTo>
                  <a:pt x="6785" y="376"/>
                </a:lnTo>
                <a:lnTo>
                  <a:pt x="6807" y="355"/>
                </a:lnTo>
                <a:lnTo>
                  <a:pt x="6829" y="338"/>
                </a:lnTo>
                <a:lnTo>
                  <a:pt x="6849" y="324"/>
                </a:lnTo>
                <a:lnTo>
                  <a:pt x="6860" y="318"/>
                </a:lnTo>
                <a:lnTo>
                  <a:pt x="6871" y="312"/>
                </a:lnTo>
                <a:lnTo>
                  <a:pt x="6881" y="308"/>
                </a:lnTo>
                <a:lnTo>
                  <a:pt x="6891" y="305"/>
                </a:lnTo>
                <a:lnTo>
                  <a:pt x="6902" y="303"/>
                </a:lnTo>
                <a:lnTo>
                  <a:pt x="6913" y="300"/>
                </a:lnTo>
                <a:lnTo>
                  <a:pt x="6925" y="299"/>
                </a:lnTo>
                <a:lnTo>
                  <a:pt x="6937" y="298"/>
                </a:lnTo>
                <a:lnTo>
                  <a:pt x="6937" y="298"/>
                </a:lnTo>
                <a:lnTo>
                  <a:pt x="6953" y="299"/>
                </a:lnTo>
                <a:lnTo>
                  <a:pt x="6967" y="301"/>
                </a:lnTo>
                <a:lnTo>
                  <a:pt x="6980" y="305"/>
                </a:lnTo>
                <a:lnTo>
                  <a:pt x="6993" y="309"/>
                </a:lnTo>
                <a:lnTo>
                  <a:pt x="7004" y="314"/>
                </a:lnTo>
                <a:lnTo>
                  <a:pt x="7014" y="322"/>
                </a:lnTo>
                <a:lnTo>
                  <a:pt x="7023" y="330"/>
                </a:lnTo>
                <a:lnTo>
                  <a:pt x="7031" y="339"/>
                </a:lnTo>
                <a:lnTo>
                  <a:pt x="7038" y="351"/>
                </a:lnTo>
                <a:lnTo>
                  <a:pt x="7044" y="363"/>
                </a:lnTo>
                <a:lnTo>
                  <a:pt x="7049" y="377"/>
                </a:lnTo>
                <a:lnTo>
                  <a:pt x="7052" y="392"/>
                </a:lnTo>
                <a:lnTo>
                  <a:pt x="7056" y="408"/>
                </a:lnTo>
                <a:lnTo>
                  <a:pt x="7058" y="427"/>
                </a:lnTo>
                <a:lnTo>
                  <a:pt x="7059" y="445"/>
                </a:lnTo>
                <a:lnTo>
                  <a:pt x="7060" y="467"/>
                </a:lnTo>
                <a:lnTo>
                  <a:pt x="7060" y="804"/>
                </a:lnTo>
                <a:lnTo>
                  <a:pt x="7109" y="804"/>
                </a:lnTo>
                <a:lnTo>
                  <a:pt x="7109" y="459"/>
                </a:lnTo>
                <a:lnTo>
                  <a:pt x="7109" y="459"/>
                </a:lnTo>
                <a:lnTo>
                  <a:pt x="7109" y="434"/>
                </a:lnTo>
                <a:lnTo>
                  <a:pt x="7106" y="411"/>
                </a:lnTo>
                <a:lnTo>
                  <a:pt x="7103" y="389"/>
                </a:lnTo>
                <a:lnTo>
                  <a:pt x="7099" y="368"/>
                </a:lnTo>
                <a:lnTo>
                  <a:pt x="7093" y="350"/>
                </a:lnTo>
                <a:lnTo>
                  <a:pt x="7087" y="334"/>
                </a:lnTo>
                <a:lnTo>
                  <a:pt x="7078" y="319"/>
                </a:lnTo>
                <a:lnTo>
                  <a:pt x="7070" y="305"/>
                </a:lnTo>
                <a:lnTo>
                  <a:pt x="7059" y="293"/>
                </a:lnTo>
                <a:lnTo>
                  <a:pt x="7047" y="282"/>
                </a:lnTo>
                <a:lnTo>
                  <a:pt x="7033" y="273"/>
                </a:lnTo>
                <a:lnTo>
                  <a:pt x="7019" y="267"/>
                </a:lnTo>
                <a:lnTo>
                  <a:pt x="7003" y="260"/>
                </a:lnTo>
                <a:lnTo>
                  <a:pt x="6985" y="257"/>
                </a:lnTo>
                <a:lnTo>
                  <a:pt x="6967" y="255"/>
                </a:lnTo>
                <a:lnTo>
                  <a:pt x="6947" y="254"/>
                </a:lnTo>
                <a:close/>
                <a:moveTo>
                  <a:pt x="6525" y="49"/>
                </a:moveTo>
                <a:lnTo>
                  <a:pt x="6525" y="49"/>
                </a:lnTo>
                <a:lnTo>
                  <a:pt x="6517" y="50"/>
                </a:lnTo>
                <a:lnTo>
                  <a:pt x="6508" y="52"/>
                </a:lnTo>
                <a:lnTo>
                  <a:pt x="6500" y="56"/>
                </a:lnTo>
                <a:lnTo>
                  <a:pt x="6494" y="61"/>
                </a:lnTo>
                <a:lnTo>
                  <a:pt x="6489" y="67"/>
                </a:lnTo>
                <a:lnTo>
                  <a:pt x="6484" y="75"/>
                </a:lnTo>
                <a:lnTo>
                  <a:pt x="6481" y="84"/>
                </a:lnTo>
                <a:lnTo>
                  <a:pt x="6480" y="94"/>
                </a:lnTo>
                <a:lnTo>
                  <a:pt x="6480" y="94"/>
                </a:lnTo>
                <a:lnTo>
                  <a:pt x="6481" y="103"/>
                </a:lnTo>
                <a:lnTo>
                  <a:pt x="6484" y="111"/>
                </a:lnTo>
                <a:lnTo>
                  <a:pt x="6489" y="119"/>
                </a:lnTo>
                <a:lnTo>
                  <a:pt x="6494" y="125"/>
                </a:lnTo>
                <a:lnTo>
                  <a:pt x="6500" y="131"/>
                </a:lnTo>
                <a:lnTo>
                  <a:pt x="6508" y="134"/>
                </a:lnTo>
                <a:lnTo>
                  <a:pt x="6517" y="136"/>
                </a:lnTo>
                <a:lnTo>
                  <a:pt x="6525" y="137"/>
                </a:lnTo>
                <a:lnTo>
                  <a:pt x="6525" y="137"/>
                </a:lnTo>
                <a:lnTo>
                  <a:pt x="6534" y="136"/>
                </a:lnTo>
                <a:lnTo>
                  <a:pt x="6543" y="134"/>
                </a:lnTo>
                <a:lnTo>
                  <a:pt x="6550" y="131"/>
                </a:lnTo>
                <a:lnTo>
                  <a:pt x="6557" y="125"/>
                </a:lnTo>
                <a:lnTo>
                  <a:pt x="6562" y="119"/>
                </a:lnTo>
                <a:lnTo>
                  <a:pt x="6566" y="111"/>
                </a:lnTo>
                <a:lnTo>
                  <a:pt x="6569" y="103"/>
                </a:lnTo>
                <a:lnTo>
                  <a:pt x="6570" y="94"/>
                </a:lnTo>
                <a:lnTo>
                  <a:pt x="6570" y="94"/>
                </a:lnTo>
                <a:lnTo>
                  <a:pt x="6569" y="84"/>
                </a:lnTo>
                <a:lnTo>
                  <a:pt x="6566" y="75"/>
                </a:lnTo>
                <a:lnTo>
                  <a:pt x="6562" y="67"/>
                </a:lnTo>
                <a:lnTo>
                  <a:pt x="6557" y="61"/>
                </a:lnTo>
                <a:lnTo>
                  <a:pt x="6550" y="56"/>
                </a:lnTo>
                <a:lnTo>
                  <a:pt x="6543" y="52"/>
                </a:lnTo>
                <a:lnTo>
                  <a:pt x="6534" y="50"/>
                </a:lnTo>
                <a:lnTo>
                  <a:pt x="6525" y="49"/>
                </a:lnTo>
                <a:close/>
                <a:moveTo>
                  <a:pt x="6499" y="804"/>
                </a:moveTo>
                <a:lnTo>
                  <a:pt x="6549" y="804"/>
                </a:lnTo>
                <a:lnTo>
                  <a:pt x="6549" y="267"/>
                </a:lnTo>
                <a:lnTo>
                  <a:pt x="6499" y="267"/>
                </a:lnTo>
                <a:lnTo>
                  <a:pt x="6499" y="804"/>
                </a:lnTo>
                <a:close/>
                <a:moveTo>
                  <a:pt x="6325" y="774"/>
                </a:moveTo>
                <a:lnTo>
                  <a:pt x="6325" y="774"/>
                </a:lnTo>
                <a:lnTo>
                  <a:pt x="6313" y="774"/>
                </a:lnTo>
                <a:lnTo>
                  <a:pt x="6301" y="771"/>
                </a:lnTo>
                <a:lnTo>
                  <a:pt x="6290" y="769"/>
                </a:lnTo>
                <a:lnTo>
                  <a:pt x="6280" y="766"/>
                </a:lnTo>
                <a:lnTo>
                  <a:pt x="6271" y="762"/>
                </a:lnTo>
                <a:lnTo>
                  <a:pt x="6264" y="756"/>
                </a:lnTo>
                <a:lnTo>
                  <a:pt x="6258" y="750"/>
                </a:lnTo>
                <a:lnTo>
                  <a:pt x="6252" y="742"/>
                </a:lnTo>
                <a:lnTo>
                  <a:pt x="6248" y="735"/>
                </a:lnTo>
                <a:lnTo>
                  <a:pt x="6244" y="726"/>
                </a:lnTo>
                <a:lnTo>
                  <a:pt x="6241" y="716"/>
                </a:lnTo>
                <a:lnTo>
                  <a:pt x="6239" y="707"/>
                </a:lnTo>
                <a:lnTo>
                  <a:pt x="6237" y="696"/>
                </a:lnTo>
                <a:lnTo>
                  <a:pt x="6236" y="684"/>
                </a:lnTo>
                <a:lnTo>
                  <a:pt x="6235" y="660"/>
                </a:lnTo>
                <a:lnTo>
                  <a:pt x="6235" y="310"/>
                </a:lnTo>
                <a:lnTo>
                  <a:pt x="6390" y="310"/>
                </a:lnTo>
                <a:lnTo>
                  <a:pt x="6390" y="267"/>
                </a:lnTo>
                <a:lnTo>
                  <a:pt x="6235" y="267"/>
                </a:lnTo>
                <a:lnTo>
                  <a:pt x="6235" y="111"/>
                </a:lnTo>
                <a:lnTo>
                  <a:pt x="6193" y="111"/>
                </a:lnTo>
                <a:lnTo>
                  <a:pt x="6186" y="267"/>
                </a:lnTo>
                <a:lnTo>
                  <a:pt x="6101" y="271"/>
                </a:lnTo>
                <a:lnTo>
                  <a:pt x="6101" y="310"/>
                </a:lnTo>
                <a:lnTo>
                  <a:pt x="6185" y="310"/>
                </a:lnTo>
                <a:lnTo>
                  <a:pt x="6185" y="656"/>
                </a:lnTo>
                <a:lnTo>
                  <a:pt x="6185" y="656"/>
                </a:lnTo>
                <a:lnTo>
                  <a:pt x="6185" y="673"/>
                </a:lnTo>
                <a:lnTo>
                  <a:pt x="6186" y="690"/>
                </a:lnTo>
                <a:lnTo>
                  <a:pt x="6188" y="707"/>
                </a:lnTo>
                <a:lnTo>
                  <a:pt x="6190" y="722"/>
                </a:lnTo>
                <a:lnTo>
                  <a:pt x="6195" y="736"/>
                </a:lnTo>
                <a:lnTo>
                  <a:pt x="6199" y="749"/>
                </a:lnTo>
                <a:lnTo>
                  <a:pt x="6206" y="762"/>
                </a:lnTo>
                <a:lnTo>
                  <a:pt x="6213" y="773"/>
                </a:lnTo>
                <a:lnTo>
                  <a:pt x="6221" y="782"/>
                </a:lnTo>
                <a:lnTo>
                  <a:pt x="6230" y="792"/>
                </a:lnTo>
                <a:lnTo>
                  <a:pt x="6241" y="800"/>
                </a:lnTo>
                <a:lnTo>
                  <a:pt x="6254" y="806"/>
                </a:lnTo>
                <a:lnTo>
                  <a:pt x="6268" y="811"/>
                </a:lnTo>
                <a:lnTo>
                  <a:pt x="6283" y="815"/>
                </a:lnTo>
                <a:lnTo>
                  <a:pt x="6301" y="817"/>
                </a:lnTo>
                <a:lnTo>
                  <a:pt x="6319" y="818"/>
                </a:lnTo>
                <a:lnTo>
                  <a:pt x="6319" y="818"/>
                </a:lnTo>
                <a:lnTo>
                  <a:pt x="6328" y="817"/>
                </a:lnTo>
                <a:lnTo>
                  <a:pt x="6337" y="816"/>
                </a:lnTo>
                <a:lnTo>
                  <a:pt x="6359" y="811"/>
                </a:lnTo>
                <a:lnTo>
                  <a:pt x="6383" y="805"/>
                </a:lnTo>
                <a:lnTo>
                  <a:pt x="6406" y="797"/>
                </a:lnTo>
                <a:lnTo>
                  <a:pt x="6392" y="757"/>
                </a:lnTo>
                <a:lnTo>
                  <a:pt x="6392" y="757"/>
                </a:lnTo>
                <a:lnTo>
                  <a:pt x="6377" y="764"/>
                </a:lnTo>
                <a:lnTo>
                  <a:pt x="6359" y="769"/>
                </a:lnTo>
                <a:lnTo>
                  <a:pt x="6342" y="773"/>
                </a:lnTo>
                <a:lnTo>
                  <a:pt x="6325" y="774"/>
                </a:lnTo>
                <a:close/>
                <a:moveTo>
                  <a:pt x="5971" y="688"/>
                </a:moveTo>
                <a:lnTo>
                  <a:pt x="5971" y="688"/>
                </a:lnTo>
                <a:lnTo>
                  <a:pt x="5946" y="708"/>
                </a:lnTo>
                <a:lnTo>
                  <a:pt x="5923" y="726"/>
                </a:lnTo>
                <a:lnTo>
                  <a:pt x="5900" y="740"/>
                </a:lnTo>
                <a:lnTo>
                  <a:pt x="5878" y="753"/>
                </a:lnTo>
                <a:lnTo>
                  <a:pt x="5856" y="763"/>
                </a:lnTo>
                <a:lnTo>
                  <a:pt x="5845" y="766"/>
                </a:lnTo>
                <a:lnTo>
                  <a:pt x="5834" y="769"/>
                </a:lnTo>
                <a:lnTo>
                  <a:pt x="5822" y="771"/>
                </a:lnTo>
                <a:lnTo>
                  <a:pt x="5811" y="774"/>
                </a:lnTo>
                <a:lnTo>
                  <a:pt x="5799" y="775"/>
                </a:lnTo>
                <a:lnTo>
                  <a:pt x="5789" y="775"/>
                </a:lnTo>
                <a:lnTo>
                  <a:pt x="5789" y="775"/>
                </a:lnTo>
                <a:lnTo>
                  <a:pt x="5777" y="775"/>
                </a:lnTo>
                <a:lnTo>
                  <a:pt x="5766" y="774"/>
                </a:lnTo>
                <a:lnTo>
                  <a:pt x="5755" y="771"/>
                </a:lnTo>
                <a:lnTo>
                  <a:pt x="5744" y="769"/>
                </a:lnTo>
                <a:lnTo>
                  <a:pt x="5735" y="766"/>
                </a:lnTo>
                <a:lnTo>
                  <a:pt x="5726" y="762"/>
                </a:lnTo>
                <a:lnTo>
                  <a:pt x="5717" y="756"/>
                </a:lnTo>
                <a:lnTo>
                  <a:pt x="5709" y="751"/>
                </a:lnTo>
                <a:lnTo>
                  <a:pt x="5701" y="743"/>
                </a:lnTo>
                <a:lnTo>
                  <a:pt x="5695" y="736"/>
                </a:lnTo>
                <a:lnTo>
                  <a:pt x="5689" y="727"/>
                </a:lnTo>
                <a:lnTo>
                  <a:pt x="5685" y="717"/>
                </a:lnTo>
                <a:lnTo>
                  <a:pt x="5681" y="707"/>
                </a:lnTo>
                <a:lnTo>
                  <a:pt x="5677" y="695"/>
                </a:lnTo>
                <a:lnTo>
                  <a:pt x="5676" y="682"/>
                </a:lnTo>
                <a:lnTo>
                  <a:pt x="5675" y="668"/>
                </a:lnTo>
                <a:lnTo>
                  <a:pt x="5675" y="668"/>
                </a:lnTo>
                <a:lnTo>
                  <a:pt x="5676" y="653"/>
                </a:lnTo>
                <a:lnTo>
                  <a:pt x="5680" y="638"/>
                </a:lnTo>
                <a:lnTo>
                  <a:pt x="5684" y="623"/>
                </a:lnTo>
                <a:lnTo>
                  <a:pt x="5690" y="610"/>
                </a:lnTo>
                <a:lnTo>
                  <a:pt x="5700" y="598"/>
                </a:lnTo>
                <a:lnTo>
                  <a:pt x="5711" y="586"/>
                </a:lnTo>
                <a:lnTo>
                  <a:pt x="5725" y="575"/>
                </a:lnTo>
                <a:lnTo>
                  <a:pt x="5740" y="564"/>
                </a:lnTo>
                <a:lnTo>
                  <a:pt x="5759" y="554"/>
                </a:lnTo>
                <a:lnTo>
                  <a:pt x="5780" y="546"/>
                </a:lnTo>
                <a:lnTo>
                  <a:pt x="5805" y="537"/>
                </a:lnTo>
                <a:lnTo>
                  <a:pt x="5832" y="529"/>
                </a:lnTo>
                <a:lnTo>
                  <a:pt x="5862" y="523"/>
                </a:lnTo>
                <a:lnTo>
                  <a:pt x="5894" y="516"/>
                </a:lnTo>
                <a:lnTo>
                  <a:pt x="5931" y="511"/>
                </a:lnTo>
                <a:lnTo>
                  <a:pt x="5971" y="506"/>
                </a:lnTo>
                <a:lnTo>
                  <a:pt x="5971" y="688"/>
                </a:lnTo>
                <a:close/>
                <a:moveTo>
                  <a:pt x="5850" y="254"/>
                </a:moveTo>
                <a:lnTo>
                  <a:pt x="5850" y="254"/>
                </a:lnTo>
                <a:lnTo>
                  <a:pt x="5834" y="254"/>
                </a:lnTo>
                <a:lnTo>
                  <a:pt x="5818" y="256"/>
                </a:lnTo>
                <a:lnTo>
                  <a:pt x="5803" y="258"/>
                </a:lnTo>
                <a:lnTo>
                  <a:pt x="5788" y="260"/>
                </a:lnTo>
                <a:lnTo>
                  <a:pt x="5772" y="265"/>
                </a:lnTo>
                <a:lnTo>
                  <a:pt x="5758" y="269"/>
                </a:lnTo>
                <a:lnTo>
                  <a:pt x="5731" y="279"/>
                </a:lnTo>
                <a:lnTo>
                  <a:pt x="5708" y="290"/>
                </a:lnTo>
                <a:lnTo>
                  <a:pt x="5686" y="301"/>
                </a:lnTo>
                <a:lnTo>
                  <a:pt x="5667" y="312"/>
                </a:lnTo>
                <a:lnTo>
                  <a:pt x="5650" y="323"/>
                </a:lnTo>
                <a:lnTo>
                  <a:pt x="5673" y="360"/>
                </a:lnTo>
                <a:lnTo>
                  <a:pt x="5673" y="360"/>
                </a:lnTo>
                <a:lnTo>
                  <a:pt x="5688" y="350"/>
                </a:lnTo>
                <a:lnTo>
                  <a:pt x="5704" y="339"/>
                </a:lnTo>
                <a:lnTo>
                  <a:pt x="5724" y="328"/>
                </a:lnTo>
                <a:lnTo>
                  <a:pt x="5745" y="319"/>
                </a:lnTo>
                <a:lnTo>
                  <a:pt x="5768" y="310"/>
                </a:lnTo>
                <a:lnTo>
                  <a:pt x="5792" y="304"/>
                </a:lnTo>
                <a:lnTo>
                  <a:pt x="5805" y="300"/>
                </a:lnTo>
                <a:lnTo>
                  <a:pt x="5818" y="299"/>
                </a:lnTo>
                <a:lnTo>
                  <a:pt x="5831" y="298"/>
                </a:lnTo>
                <a:lnTo>
                  <a:pt x="5845" y="297"/>
                </a:lnTo>
                <a:lnTo>
                  <a:pt x="5845" y="297"/>
                </a:lnTo>
                <a:lnTo>
                  <a:pt x="5863" y="298"/>
                </a:lnTo>
                <a:lnTo>
                  <a:pt x="5880" y="301"/>
                </a:lnTo>
                <a:lnTo>
                  <a:pt x="5896" y="306"/>
                </a:lnTo>
                <a:lnTo>
                  <a:pt x="5909" y="312"/>
                </a:lnTo>
                <a:lnTo>
                  <a:pt x="5920" y="321"/>
                </a:lnTo>
                <a:lnTo>
                  <a:pt x="5931" y="330"/>
                </a:lnTo>
                <a:lnTo>
                  <a:pt x="5940" y="340"/>
                </a:lnTo>
                <a:lnTo>
                  <a:pt x="5947" y="352"/>
                </a:lnTo>
                <a:lnTo>
                  <a:pt x="5954" y="364"/>
                </a:lnTo>
                <a:lnTo>
                  <a:pt x="5959" y="378"/>
                </a:lnTo>
                <a:lnTo>
                  <a:pt x="5964" y="392"/>
                </a:lnTo>
                <a:lnTo>
                  <a:pt x="5967" y="406"/>
                </a:lnTo>
                <a:lnTo>
                  <a:pt x="5969" y="421"/>
                </a:lnTo>
                <a:lnTo>
                  <a:pt x="5970" y="437"/>
                </a:lnTo>
                <a:lnTo>
                  <a:pt x="5971" y="452"/>
                </a:lnTo>
                <a:lnTo>
                  <a:pt x="5971" y="468"/>
                </a:lnTo>
                <a:lnTo>
                  <a:pt x="5971" y="468"/>
                </a:lnTo>
                <a:lnTo>
                  <a:pt x="5928" y="473"/>
                </a:lnTo>
                <a:lnTo>
                  <a:pt x="5887" y="479"/>
                </a:lnTo>
                <a:lnTo>
                  <a:pt x="5850" y="486"/>
                </a:lnTo>
                <a:lnTo>
                  <a:pt x="5816" y="494"/>
                </a:lnTo>
                <a:lnTo>
                  <a:pt x="5784" y="502"/>
                </a:lnTo>
                <a:lnTo>
                  <a:pt x="5756" y="512"/>
                </a:lnTo>
                <a:lnTo>
                  <a:pt x="5730" y="523"/>
                </a:lnTo>
                <a:lnTo>
                  <a:pt x="5708" y="535"/>
                </a:lnTo>
                <a:lnTo>
                  <a:pt x="5688" y="547"/>
                </a:lnTo>
                <a:lnTo>
                  <a:pt x="5680" y="554"/>
                </a:lnTo>
                <a:lnTo>
                  <a:pt x="5671" y="561"/>
                </a:lnTo>
                <a:lnTo>
                  <a:pt x="5663" y="568"/>
                </a:lnTo>
                <a:lnTo>
                  <a:pt x="5657" y="576"/>
                </a:lnTo>
                <a:lnTo>
                  <a:pt x="5650" y="583"/>
                </a:lnTo>
                <a:lnTo>
                  <a:pt x="5645" y="592"/>
                </a:lnTo>
                <a:lnTo>
                  <a:pt x="5640" y="601"/>
                </a:lnTo>
                <a:lnTo>
                  <a:pt x="5635" y="609"/>
                </a:lnTo>
                <a:lnTo>
                  <a:pt x="5632" y="619"/>
                </a:lnTo>
                <a:lnTo>
                  <a:pt x="5629" y="629"/>
                </a:lnTo>
                <a:lnTo>
                  <a:pt x="5627" y="639"/>
                </a:lnTo>
                <a:lnTo>
                  <a:pt x="5626" y="648"/>
                </a:lnTo>
                <a:lnTo>
                  <a:pt x="5624" y="659"/>
                </a:lnTo>
                <a:lnTo>
                  <a:pt x="5624" y="670"/>
                </a:lnTo>
                <a:lnTo>
                  <a:pt x="5624" y="670"/>
                </a:lnTo>
                <a:lnTo>
                  <a:pt x="5624" y="688"/>
                </a:lnTo>
                <a:lnTo>
                  <a:pt x="5628" y="706"/>
                </a:lnTo>
                <a:lnTo>
                  <a:pt x="5631" y="722"/>
                </a:lnTo>
                <a:lnTo>
                  <a:pt x="5636" y="736"/>
                </a:lnTo>
                <a:lnTo>
                  <a:pt x="5643" y="750"/>
                </a:lnTo>
                <a:lnTo>
                  <a:pt x="5651" y="762"/>
                </a:lnTo>
                <a:lnTo>
                  <a:pt x="5660" y="773"/>
                </a:lnTo>
                <a:lnTo>
                  <a:pt x="5671" y="782"/>
                </a:lnTo>
                <a:lnTo>
                  <a:pt x="5682" y="791"/>
                </a:lnTo>
                <a:lnTo>
                  <a:pt x="5694" y="797"/>
                </a:lnTo>
                <a:lnTo>
                  <a:pt x="5707" y="804"/>
                </a:lnTo>
                <a:lnTo>
                  <a:pt x="5721" y="809"/>
                </a:lnTo>
                <a:lnTo>
                  <a:pt x="5735" y="813"/>
                </a:lnTo>
                <a:lnTo>
                  <a:pt x="5750" y="816"/>
                </a:lnTo>
                <a:lnTo>
                  <a:pt x="5765" y="817"/>
                </a:lnTo>
                <a:lnTo>
                  <a:pt x="5781" y="818"/>
                </a:lnTo>
                <a:lnTo>
                  <a:pt x="5781" y="818"/>
                </a:lnTo>
                <a:lnTo>
                  <a:pt x="5794" y="817"/>
                </a:lnTo>
                <a:lnTo>
                  <a:pt x="5807" y="816"/>
                </a:lnTo>
                <a:lnTo>
                  <a:pt x="5820" y="814"/>
                </a:lnTo>
                <a:lnTo>
                  <a:pt x="5832" y="810"/>
                </a:lnTo>
                <a:lnTo>
                  <a:pt x="5845" y="807"/>
                </a:lnTo>
                <a:lnTo>
                  <a:pt x="5858" y="803"/>
                </a:lnTo>
                <a:lnTo>
                  <a:pt x="5882" y="793"/>
                </a:lnTo>
                <a:lnTo>
                  <a:pt x="5905" y="780"/>
                </a:lnTo>
                <a:lnTo>
                  <a:pt x="5928" y="766"/>
                </a:lnTo>
                <a:lnTo>
                  <a:pt x="5950" y="751"/>
                </a:lnTo>
                <a:lnTo>
                  <a:pt x="5971" y="735"/>
                </a:lnTo>
                <a:lnTo>
                  <a:pt x="5973" y="735"/>
                </a:lnTo>
                <a:lnTo>
                  <a:pt x="5979" y="804"/>
                </a:lnTo>
                <a:lnTo>
                  <a:pt x="6020" y="804"/>
                </a:lnTo>
                <a:lnTo>
                  <a:pt x="6020" y="460"/>
                </a:lnTo>
                <a:lnTo>
                  <a:pt x="6020" y="460"/>
                </a:lnTo>
                <a:lnTo>
                  <a:pt x="6020" y="440"/>
                </a:lnTo>
                <a:lnTo>
                  <a:pt x="6018" y="419"/>
                </a:lnTo>
                <a:lnTo>
                  <a:pt x="6015" y="399"/>
                </a:lnTo>
                <a:lnTo>
                  <a:pt x="6011" y="380"/>
                </a:lnTo>
                <a:lnTo>
                  <a:pt x="6006" y="362"/>
                </a:lnTo>
                <a:lnTo>
                  <a:pt x="5999" y="345"/>
                </a:lnTo>
                <a:lnTo>
                  <a:pt x="5992" y="328"/>
                </a:lnTo>
                <a:lnTo>
                  <a:pt x="5983" y="314"/>
                </a:lnTo>
                <a:lnTo>
                  <a:pt x="5972" y="300"/>
                </a:lnTo>
                <a:lnTo>
                  <a:pt x="5959" y="289"/>
                </a:lnTo>
                <a:lnTo>
                  <a:pt x="5946" y="279"/>
                </a:lnTo>
                <a:lnTo>
                  <a:pt x="5930" y="270"/>
                </a:lnTo>
                <a:lnTo>
                  <a:pt x="5913" y="263"/>
                </a:lnTo>
                <a:lnTo>
                  <a:pt x="5893" y="258"/>
                </a:lnTo>
                <a:lnTo>
                  <a:pt x="5873" y="255"/>
                </a:lnTo>
                <a:lnTo>
                  <a:pt x="5850" y="254"/>
                </a:lnTo>
                <a:close/>
                <a:moveTo>
                  <a:pt x="5162" y="505"/>
                </a:moveTo>
                <a:lnTo>
                  <a:pt x="5162" y="505"/>
                </a:lnTo>
                <a:lnTo>
                  <a:pt x="5165" y="481"/>
                </a:lnTo>
                <a:lnTo>
                  <a:pt x="5170" y="458"/>
                </a:lnTo>
                <a:lnTo>
                  <a:pt x="5175" y="438"/>
                </a:lnTo>
                <a:lnTo>
                  <a:pt x="5183" y="417"/>
                </a:lnTo>
                <a:lnTo>
                  <a:pt x="5191" y="399"/>
                </a:lnTo>
                <a:lnTo>
                  <a:pt x="5201" y="383"/>
                </a:lnTo>
                <a:lnTo>
                  <a:pt x="5212" y="366"/>
                </a:lnTo>
                <a:lnTo>
                  <a:pt x="5225" y="352"/>
                </a:lnTo>
                <a:lnTo>
                  <a:pt x="5238" y="339"/>
                </a:lnTo>
                <a:lnTo>
                  <a:pt x="5251" y="328"/>
                </a:lnTo>
                <a:lnTo>
                  <a:pt x="5266" y="319"/>
                </a:lnTo>
                <a:lnTo>
                  <a:pt x="5281" y="311"/>
                </a:lnTo>
                <a:lnTo>
                  <a:pt x="5297" y="305"/>
                </a:lnTo>
                <a:lnTo>
                  <a:pt x="5313" y="300"/>
                </a:lnTo>
                <a:lnTo>
                  <a:pt x="5330" y="297"/>
                </a:lnTo>
                <a:lnTo>
                  <a:pt x="5347" y="296"/>
                </a:lnTo>
                <a:lnTo>
                  <a:pt x="5347" y="296"/>
                </a:lnTo>
                <a:lnTo>
                  <a:pt x="5364" y="297"/>
                </a:lnTo>
                <a:lnTo>
                  <a:pt x="5381" y="299"/>
                </a:lnTo>
                <a:lnTo>
                  <a:pt x="5398" y="304"/>
                </a:lnTo>
                <a:lnTo>
                  <a:pt x="5412" y="309"/>
                </a:lnTo>
                <a:lnTo>
                  <a:pt x="5426" y="317"/>
                </a:lnTo>
                <a:lnTo>
                  <a:pt x="5439" y="326"/>
                </a:lnTo>
                <a:lnTo>
                  <a:pt x="5451" y="336"/>
                </a:lnTo>
                <a:lnTo>
                  <a:pt x="5461" y="349"/>
                </a:lnTo>
                <a:lnTo>
                  <a:pt x="5471" y="363"/>
                </a:lnTo>
                <a:lnTo>
                  <a:pt x="5480" y="378"/>
                </a:lnTo>
                <a:lnTo>
                  <a:pt x="5487" y="395"/>
                </a:lnTo>
                <a:lnTo>
                  <a:pt x="5494" y="414"/>
                </a:lnTo>
                <a:lnTo>
                  <a:pt x="5498" y="434"/>
                </a:lnTo>
                <a:lnTo>
                  <a:pt x="5501" y="456"/>
                </a:lnTo>
                <a:lnTo>
                  <a:pt x="5503" y="480"/>
                </a:lnTo>
                <a:lnTo>
                  <a:pt x="5505" y="505"/>
                </a:lnTo>
                <a:lnTo>
                  <a:pt x="5162" y="505"/>
                </a:lnTo>
                <a:close/>
                <a:moveTo>
                  <a:pt x="5346" y="254"/>
                </a:moveTo>
                <a:lnTo>
                  <a:pt x="5346" y="254"/>
                </a:lnTo>
                <a:lnTo>
                  <a:pt x="5323" y="255"/>
                </a:lnTo>
                <a:lnTo>
                  <a:pt x="5301" y="258"/>
                </a:lnTo>
                <a:lnTo>
                  <a:pt x="5280" y="265"/>
                </a:lnTo>
                <a:lnTo>
                  <a:pt x="5258" y="273"/>
                </a:lnTo>
                <a:lnTo>
                  <a:pt x="5239" y="284"/>
                </a:lnTo>
                <a:lnTo>
                  <a:pt x="5219" y="297"/>
                </a:lnTo>
                <a:lnTo>
                  <a:pt x="5201" y="312"/>
                </a:lnTo>
                <a:lnTo>
                  <a:pt x="5184" y="330"/>
                </a:lnTo>
                <a:lnTo>
                  <a:pt x="5169" y="349"/>
                </a:lnTo>
                <a:lnTo>
                  <a:pt x="5155" y="371"/>
                </a:lnTo>
                <a:lnTo>
                  <a:pt x="5142" y="393"/>
                </a:lnTo>
                <a:lnTo>
                  <a:pt x="5132" y="418"/>
                </a:lnTo>
                <a:lnTo>
                  <a:pt x="5123" y="445"/>
                </a:lnTo>
                <a:lnTo>
                  <a:pt x="5120" y="459"/>
                </a:lnTo>
                <a:lnTo>
                  <a:pt x="5117" y="474"/>
                </a:lnTo>
                <a:lnTo>
                  <a:pt x="5115" y="489"/>
                </a:lnTo>
                <a:lnTo>
                  <a:pt x="5114" y="505"/>
                </a:lnTo>
                <a:lnTo>
                  <a:pt x="5112" y="521"/>
                </a:lnTo>
                <a:lnTo>
                  <a:pt x="5112" y="537"/>
                </a:lnTo>
                <a:lnTo>
                  <a:pt x="5112" y="537"/>
                </a:lnTo>
                <a:lnTo>
                  <a:pt x="5112" y="553"/>
                </a:lnTo>
                <a:lnTo>
                  <a:pt x="5114" y="569"/>
                </a:lnTo>
                <a:lnTo>
                  <a:pt x="5115" y="585"/>
                </a:lnTo>
                <a:lnTo>
                  <a:pt x="5117" y="600"/>
                </a:lnTo>
                <a:lnTo>
                  <a:pt x="5120" y="614"/>
                </a:lnTo>
                <a:lnTo>
                  <a:pt x="5123" y="628"/>
                </a:lnTo>
                <a:lnTo>
                  <a:pt x="5126" y="642"/>
                </a:lnTo>
                <a:lnTo>
                  <a:pt x="5132" y="655"/>
                </a:lnTo>
                <a:lnTo>
                  <a:pt x="5136" y="668"/>
                </a:lnTo>
                <a:lnTo>
                  <a:pt x="5142" y="680"/>
                </a:lnTo>
                <a:lnTo>
                  <a:pt x="5148" y="692"/>
                </a:lnTo>
                <a:lnTo>
                  <a:pt x="5155" y="703"/>
                </a:lnTo>
                <a:lnTo>
                  <a:pt x="5161" y="714"/>
                </a:lnTo>
                <a:lnTo>
                  <a:pt x="5169" y="724"/>
                </a:lnTo>
                <a:lnTo>
                  <a:pt x="5176" y="734"/>
                </a:lnTo>
                <a:lnTo>
                  <a:pt x="5185" y="743"/>
                </a:lnTo>
                <a:lnTo>
                  <a:pt x="5202" y="761"/>
                </a:lnTo>
                <a:lnTo>
                  <a:pt x="5222" y="775"/>
                </a:lnTo>
                <a:lnTo>
                  <a:pt x="5242" y="788"/>
                </a:lnTo>
                <a:lnTo>
                  <a:pt x="5264" y="799"/>
                </a:lnTo>
                <a:lnTo>
                  <a:pt x="5286" y="807"/>
                </a:lnTo>
                <a:lnTo>
                  <a:pt x="5310" y="813"/>
                </a:lnTo>
                <a:lnTo>
                  <a:pt x="5335" y="817"/>
                </a:lnTo>
                <a:lnTo>
                  <a:pt x="5360" y="818"/>
                </a:lnTo>
                <a:lnTo>
                  <a:pt x="5360" y="818"/>
                </a:lnTo>
                <a:lnTo>
                  <a:pt x="5388" y="817"/>
                </a:lnTo>
                <a:lnTo>
                  <a:pt x="5414" y="814"/>
                </a:lnTo>
                <a:lnTo>
                  <a:pt x="5436" y="808"/>
                </a:lnTo>
                <a:lnTo>
                  <a:pt x="5458" y="801"/>
                </a:lnTo>
                <a:lnTo>
                  <a:pt x="5478" y="793"/>
                </a:lnTo>
                <a:lnTo>
                  <a:pt x="5496" y="784"/>
                </a:lnTo>
                <a:lnTo>
                  <a:pt x="5513" y="775"/>
                </a:lnTo>
                <a:lnTo>
                  <a:pt x="5529" y="765"/>
                </a:lnTo>
                <a:lnTo>
                  <a:pt x="5509" y="727"/>
                </a:lnTo>
                <a:lnTo>
                  <a:pt x="5509" y="727"/>
                </a:lnTo>
                <a:lnTo>
                  <a:pt x="5494" y="738"/>
                </a:lnTo>
                <a:lnTo>
                  <a:pt x="5478" y="747"/>
                </a:lnTo>
                <a:lnTo>
                  <a:pt x="5461" y="755"/>
                </a:lnTo>
                <a:lnTo>
                  <a:pt x="5444" y="762"/>
                </a:lnTo>
                <a:lnTo>
                  <a:pt x="5426" y="767"/>
                </a:lnTo>
                <a:lnTo>
                  <a:pt x="5406" y="771"/>
                </a:lnTo>
                <a:lnTo>
                  <a:pt x="5386" y="775"/>
                </a:lnTo>
                <a:lnTo>
                  <a:pt x="5365" y="775"/>
                </a:lnTo>
                <a:lnTo>
                  <a:pt x="5365" y="775"/>
                </a:lnTo>
                <a:lnTo>
                  <a:pt x="5343" y="774"/>
                </a:lnTo>
                <a:lnTo>
                  <a:pt x="5321" y="770"/>
                </a:lnTo>
                <a:lnTo>
                  <a:pt x="5301" y="765"/>
                </a:lnTo>
                <a:lnTo>
                  <a:pt x="5282" y="757"/>
                </a:lnTo>
                <a:lnTo>
                  <a:pt x="5265" y="749"/>
                </a:lnTo>
                <a:lnTo>
                  <a:pt x="5249" y="737"/>
                </a:lnTo>
                <a:lnTo>
                  <a:pt x="5233" y="724"/>
                </a:lnTo>
                <a:lnTo>
                  <a:pt x="5219" y="710"/>
                </a:lnTo>
                <a:lnTo>
                  <a:pt x="5206" y="694"/>
                </a:lnTo>
                <a:lnTo>
                  <a:pt x="5196" y="675"/>
                </a:lnTo>
                <a:lnTo>
                  <a:pt x="5186" y="657"/>
                </a:lnTo>
                <a:lnTo>
                  <a:pt x="5178" y="636"/>
                </a:lnTo>
                <a:lnTo>
                  <a:pt x="5172" y="614"/>
                </a:lnTo>
                <a:lnTo>
                  <a:pt x="5166" y="591"/>
                </a:lnTo>
                <a:lnTo>
                  <a:pt x="5163" y="567"/>
                </a:lnTo>
                <a:lnTo>
                  <a:pt x="5162" y="542"/>
                </a:lnTo>
                <a:lnTo>
                  <a:pt x="5549" y="542"/>
                </a:lnTo>
                <a:lnTo>
                  <a:pt x="5549" y="542"/>
                </a:lnTo>
                <a:lnTo>
                  <a:pt x="5551" y="533"/>
                </a:lnTo>
                <a:lnTo>
                  <a:pt x="5551" y="522"/>
                </a:lnTo>
                <a:lnTo>
                  <a:pt x="5551" y="502"/>
                </a:lnTo>
                <a:lnTo>
                  <a:pt x="5551" y="502"/>
                </a:lnTo>
                <a:lnTo>
                  <a:pt x="5551" y="473"/>
                </a:lnTo>
                <a:lnTo>
                  <a:pt x="5548" y="446"/>
                </a:lnTo>
                <a:lnTo>
                  <a:pt x="5543" y="420"/>
                </a:lnTo>
                <a:lnTo>
                  <a:pt x="5537" y="397"/>
                </a:lnTo>
                <a:lnTo>
                  <a:pt x="5529" y="375"/>
                </a:lnTo>
                <a:lnTo>
                  <a:pt x="5520" y="354"/>
                </a:lnTo>
                <a:lnTo>
                  <a:pt x="5509" y="336"/>
                </a:lnTo>
                <a:lnTo>
                  <a:pt x="5496" y="319"/>
                </a:lnTo>
                <a:lnTo>
                  <a:pt x="5482" y="304"/>
                </a:lnTo>
                <a:lnTo>
                  <a:pt x="5467" y="291"/>
                </a:lnTo>
                <a:lnTo>
                  <a:pt x="5449" y="280"/>
                </a:lnTo>
                <a:lnTo>
                  <a:pt x="5432" y="270"/>
                </a:lnTo>
                <a:lnTo>
                  <a:pt x="5412" y="264"/>
                </a:lnTo>
                <a:lnTo>
                  <a:pt x="5391" y="258"/>
                </a:lnTo>
                <a:lnTo>
                  <a:pt x="5370" y="255"/>
                </a:lnTo>
                <a:lnTo>
                  <a:pt x="5346" y="254"/>
                </a:lnTo>
                <a:close/>
                <a:moveTo>
                  <a:pt x="4926" y="390"/>
                </a:moveTo>
                <a:lnTo>
                  <a:pt x="4531" y="390"/>
                </a:lnTo>
                <a:lnTo>
                  <a:pt x="4531" y="67"/>
                </a:lnTo>
                <a:lnTo>
                  <a:pt x="4481" y="67"/>
                </a:lnTo>
                <a:lnTo>
                  <a:pt x="4481" y="804"/>
                </a:lnTo>
                <a:lnTo>
                  <a:pt x="4531" y="804"/>
                </a:lnTo>
                <a:lnTo>
                  <a:pt x="4531" y="435"/>
                </a:lnTo>
                <a:lnTo>
                  <a:pt x="4926" y="435"/>
                </a:lnTo>
                <a:lnTo>
                  <a:pt x="4926" y="804"/>
                </a:lnTo>
                <a:lnTo>
                  <a:pt x="4977" y="804"/>
                </a:lnTo>
                <a:lnTo>
                  <a:pt x="4977" y="67"/>
                </a:lnTo>
                <a:lnTo>
                  <a:pt x="4926" y="67"/>
                </a:lnTo>
                <a:lnTo>
                  <a:pt x="4926" y="390"/>
                </a:lnTo>
                <a:close/>
                <a:moveTo>
                  <a:pt x="3134" y="672"/>
                </a:moveTo>
                <a:lnTo>
                  <a:pt x="3134" y="672"/>
                </a:lnTo>
                <a:lnTo>
                  <a:pt x="3113" y="693"/>
                </a:lnTo>
                <a:lnTo>
                  <a:pt x="3093" y="710"/>
                </a:lnTo>
                <a:lnTo>
                  <a:pt x="3072" y="725"/>
                </a:lnTo>
                <a:lnTo>
                  <a:pt x="3051" y="738"/>
                </a:lnTo>
                <a:lnTo>
                  <a:pt x="3030" y="748"/>
                </a:lnTo>
                <a:lnTo>
                  <a:pt x="3020" y="752"/>
                </a:lnTo>
                <a:lnTo>
                  <a:pt x="3009" y="755"/>
                </a:lnTo>
                <a:lnTo>
                  <a:pt x="2999" y="757"/>
                </a:lnTo>
                <a:lnTo>
                  <a:pt x="2988" y="760"/>
                </a:lnTo>
                <a:lnTo>
                  <a:pt x="2977" y="761"/>
                </a:lnTo>
                <a:lnTo>
                  <a:pt x="2966" y="761"/>
                </a:lnTo>
                <a:lnTo>
                  <a:pt x="2966" y="761"/>
                </a:lnTo>
                <a:lnTo>
                  <a:pt x="2946" y="760"/>
                </a:lnTo>
                <a:lnTo>
                  <a:pt x="2925" y="756"/>
                </a:lnTo>
                <a:lnTo>
                  <a:pt x="2907" y="751"/>
                </a:lnTo>
                <a:lnTo>
                  <a:pt x="2889" y="744"/>
                </a:lnTo>
                <a:lnTo>
                  <a:pt x="2874" y="735"/>
                </a:lnTo>
                <a:lnTo>
                  <a:pt x="2859" y="724"/>
                </a:lnTo>
                <a:lnTo>
                  <a:pt x="2846" y="711"/>
                </a:lnTo>
                <a:lnTo>
                  <a:pt x="2834" y="697"/>
                </a:lnTo>
                <a:lnTo>
                  <a:pt x="2824" y="681"/>
                </a:lnTo>
                <a:lnTo>
                  <a:pt x="2814" y="663"/>
                </a:lnTo>
                <a:lnTo>
                  <a:pt x="2806" y="644"/>
                </a:lnTo>
                <a:lnTo>
                  <a:pt x="2800" y="623"/>
                </a:lnTo>
                <a:lnTo>
                  <a:pt x="2794" y="602"/>
                </a:lnTo>
                <a:lnTo>
                  <a:pt x="2791" y="579"/>
                </a:lnTo>
                <a:lnTo>
                  <a:pt x="2789" y="554"/>
                </a:lnTo>
                <a:lnTo>
                  <a:pt x="2788" y="529"/>
                </a:lnTo>
                <a:lnTo>
                  <a:pt x="2788" y="529"/>
                </a:lnTo>
                <a:lnTo>
                  <a:pt x="2789" y="505"/>
                </a:lnTo>
                <a:lnTo>
                  <a:pt x="2792" y="482"/>
                </a:lnTo>
                <a:lnTo>
                  <a:pt x="2797" y="459"/>
                </a:lnTo>
                <a:lnTo>
                  <a:pt x="2803" y="438"/>
                </a:lnTo>
                <a:lnTo>
                  <a:pt x="2811" y="417"/>
                </a:lnTo>
                <a:lnTo>
                  <a:pt x="2820" y="399"/>
                </a:lnTo>
                <a:lnTo>
                  <a:pt x="2831" y="380"/>
                </a:lnTo>
                <a:lnTo>
                  <a:pt x="2843" y="364"/>
                </a:lnTo>
                <a:lnTo>
                  <a:pt x="2856" y="349"/>
                </a:lnTo>
                <a:lnTo>
                  <a:pt x="2871" y="336"/>
                </a:lnTo>
                <a:lnTo>
                  <a:pt x="2886" y="325"/>
                </a:lnTo>
                <a:lnTo>
                  <a:pt x="2902" y="316"/>
                </a:lnTo>
                <a:lnTo>
                  <a:pt x="2920" y="308"/>
                </a:lnTo>
                <a:lnTo>
                  <a:pt x="2938" y="301"/>
                </a:lnTo>
                <a:lnTo>
                  <a:pt x="2958" y="298"/>
                </a:lnTo>
                <a:lnTo>
                  <a:pt x="2977" y="297"/>
                </a:lnTo>
                <a:lnTo>
                  <a:pt x="2977" y="297"/>
                </a:lnTo>
                <a:lnTo>
                  <a:pt x="2996" y="298"/>
                </a:lnTo>
                <a:lnTo>
                  <a:pt x="3016" y="301"/>
                </a:lnTo>
                <a:lnTo>
                  <a:pt x="3035" y="306"/>
                </a:lnTo>
                <a:lnTo>
                  <a:pt x="3054" y="313"/>
                </a:lnTo>
                <a:lnTo>
                  <a:pt x="3073" y="323"/>
                </a:lnTo>
                <a:lnTo>
                  <a:pt x="3093" y="335"/>
                </a:lnTo>
                <a:lnTo>
                  <a:pt x="3113" y="349"/>
                </a:lnTo>
                <a:lnTo>
                  <a:pt x="3134" y="366"/>
                </a:lnTo>
                <a:lnTo>
                  <a:pt x="3134" y="672"/>
                </a:lnTo>
                <a:close/>
                <a:moveTo>
                  <a:pt x="3135" y="317"/>
                </a:moveTo>
                <a:lnTo>
                  <a:pt x="3131" y="317"/>
                </a:lnTo>
                <a:lnTo>
                  <a:pt x="3131" y="317"/>
                </a:lnTo>
                <a:lnTo>
                  <a:pt x="3113" y="303"/>
                </a:lnTo>
                <a:lnTo>
                  <a:pt x="3096" y="290"/>
                </a:lnTo>
                <a:lnTo>
                  <a:pt x="3077" y="280"/>
                </a:lnTo>
                <a:lnTo>
                  <a:pt x="3059" y="270"/>
                </a:lnTo>
                <a:lnTo>
                  <a:pt x="3040" y="264"/>
                </a:lnTo>
                <a:lnTo>
                  <a:pt x="3019" y="258"/>
                </a:lnTo>
                <a:lnTo>
                  <a:pt x="2997" y="255"/>
                </a:lnTo>
                <a:lnTo>
                  <a:pt x="2975" y="254"/>
                </a:lnTo>
                <a:lnTo>
                  <a:pt x="2975" y="254"/>
                </a:lnTo>
                <a:lnTo>
                  <a:pt x="2951" y="255"/>
                </a:lnTo>
                <a:lnTo>
                  <a:pt x="2928" y="258"/>
                </a:lnTo>
                <a:lnTo>
                  <a:pt x="2906" y="265"/>
                </a:lnTo>
                <a:lnTo>
                  <a:pt x="2884" y="273"/>
                </a:lnTo>
                <a:lnTo>
                  <a:pt x="2864" y="283"/>
                </a:lnTo>
                <a:lnTo>
                  <a:pt x="2843" y="296"/>
                </a:lnTo>
                <a:lnTo>
                  <a:pt x="2825" y="311"/>
                </a:lnTo>
                <a:lnTo>
                  <a:pt x="2807" y="327"/>
                </a:lnTo>
                <a:lnTo>
                  <a:pt x="2792" y="347"/>
                </a:lnTo>
                <a:lnTo>
                  <a:pt x="2778" y="367"/>
                </a:lnTo>
                <a:lnTo>
                  <a:pt x="2766" y="390"/>
                </a:lnTo>
                <a:lnTo>
                  <a:pt x="2756" y="414"/>
                </a:lnTo>
                <a:lnTo>
                  <a:pt x="2748" y="441"/>
                </a:lnTo>
                <a:lnTo>
                  <a:pt x="2741" y="468"/>
                </a:lnTo>
                <a:lnTo>
                  <a:pt x="2739" y="483"/>
                </a:lnTo>
                <a:lnTo>
                  <a:pt x="2738" y="498"/>
                </a:lnTo>
                <a:lnTo>
                  <a:pt x="2737" y="513"/>
                </a:lnTo>
                <a:lnTo>
                  <a:pt x="2736" y="529"/>
                </a:lnTo>
                <a:lnTo>
                  <a:pt x="2736" y="529"/>
                </a:lnTo>
                <a:lnTo>
                  <a:pt x="2737" y="561"/>
                </a:lnTo>
                <a:lnTo>
                  <a:pt x="2740" y="592"/>
                </a:lnTo>
                <a:lnTo>
                  <a:pt x="2746" y="620"/>
                </a:lnTo>
                <a:lnTo>
                  <a:pt x="2752" y="646"/>
                </a:lnTo>
                <a:lnTo>
                  <a:pt x="2761" y="671"/>
                </a:lnTo>
                <a:lnTo>
                  <a:pt x="2772" y="694"/>
                </a:lnTo>
                <a:lnTo>
                  <a:pt x="2784" y="714"/>
                </a:lnTo>
                <a:lnTo>
                  <a:pt x="2797" y="733"/>
                </a:lnTo>
                <a:lnTo>
                  <a:pt x="2813" y="750"/>
                </a:lnTo>
                <a:lnTo>
                  <a:pt x="2829" y="764"/>
                </a:lnTo>
                <a:lnTo>
                  <a:pt x="2847" y="776"/>
                </a:lnTo>
                <a:lnTo>
                  <a:pt x="2867" y="787"/>
                </a:lnTo>
                <a:lnTo>
                  <a:pt x="2887" y="794"/>
                </a:lnTo>
                <a:lnTo>
                  <a:pt x="2910" y="800"/>
                </a:lnTo>
                <a:lnTo>
                  <a:pt x="2934" y="803"/>
                </a:lnTo>
                <a:lnTo>
                  <a:pt x="2959" y="804"/>
                </a:lnTo>
                <a:lnTo>
                  <a:pt x="2959" y="804"/>
                </a:lnTo>
                <a:lnTo>
                  <a:pt x="2972" y="804"/>
                </a:lnTo>
                <a:lnTo>
                  <a:pt x="2985" y="803"/>
                </a:lnTo>
                <a:lnTo>
                  <a:pt x="2997" y="801"/>
                </a:lnTo>
                <a:lnTo>
                  <a:pt x="3009" y="797"/>
                </a:lnTo>
                <a:lnTo>
                  <a:pt x="3021" y="794"/>
                </a:lnTo>
                <a:lnTo>
                  <a:pt x="3033" y="790"/>
                </a:lnTo>
                <a:lnTo>
                  <a:pt x="3045" y="784"/>
                </a:lnTo>
                <a:lnTo>
                  <a:pt x="3057" y="779"/>
                </a:lnTo>
                <a:lnTo>
                  <a:pt x="3078" y="767"/>
                </a:lnTo>
                <a:lnTo>
                  <a:pt x="3098" y="753"/>
                </a:lnTo>
                <a:lnTo>
                  <a:pt x="3117" y="738"/>
                </a:lnTo>
                <a:lnTo>
                  <a:pt x="3135" y="722"/>
                </a:lnTo>
                <a:lnTo>
                  <a:pt x="3134" y="844"/>
                </a:lnTo>
                <a:lnTo>
                  <a:pt x="3134" y="844"/>
                </a:lnTo>
                <a:lnTo>
                  <a:pt x="3132" y="863"/>
                </a:lnTo>
                <a:lnTo>
                  <a:pt x="3131" y="882"/>
                </a:lnTo>
                <a:lnTo>
                  <a:pt x="3128" y="900"/>
                </a:lnTo>
                <a:lnTo>
                  <a:pt x="3123" y="916"/>
                </a:lnTo>
                <a:lnTo>
                  <a:pt x="3117" y="932"/>
                </a:lnTo>
                <a:lnTo>
                  <a:pt x="3110" y="947"/>
                </a:lnTo>
                <a:lnTo>
                  <a:pt x="3101" y="960"/>
                </a:lnTo>
                <a:lnTo>
                  <a:pt x="3091" y="971"/>
                </a:lnTo>
                <a:lnTo>
                  <a:pt x="3081" y="982"/>
                </a:lnTo>
                <a:lnTo>
                  <a:pt x="3068" y="992"/>
                </a:lnTo>
                <a:lnTo>
                  <a:pt x="3054" y="999"/>
                </a:lnTo>
                <a:lnTo>
                  <a:pt x="3039" y="1006"/>
                </a:lnTo>
                <a:lnTo>
                  <a:pt x="3022" y="1011"/>
                </a:lnTo>
                <a:lnTo>
                  <a:pt x="3005" y="1015"/>
                </a:lnTo>
                <a:lnTo>
                  <a:pt x="2986" y="1017"/>
                </a:lnTo>
                <a:lnTo>
                  <a:pt x="2966" y="1018"/>
                </a:lnTo>
                <a:lnTo>
                  <a:pt x="2966" y="1018"/>
                </a:lnTo>
                <a:lnTo>
                  <a:pt x="2945" y="1017"/>
                </a:lnTo>
                <a:lnTo>
                  <a:pt x="2924" y="1015"/>
                </a:lnTo>
                <a:lnTo>
                  <a:pt x="2903" y="1011"/>
                </a:lnTo>
                <a:lnTo>
                  <a:pt x="2882" y="1005"/>
                </a:lnTo>
                <a:lnTo>
                  <a:pt x="2861" y="997"/>
                </a:lnTo>
                <a:lnTo>
                  <a:pt x="2841" y="989"/>
                </a:lnTo>
                <a:lnTo>
                  <a:pt x="2820" y="977"/>
                </a:lnTo>
                <a:lnTo>
                  <a:pt x="2801" y="963"/>
                </a:lnTo>
                <a:lnTo>
                  <a:pt x="2778" y="1003"/>
                </a:lnTo>
                <a:lnTo>
                  <a:pt x="2778" y="1003"/>
                </a:lnTo>
                <a:lnTo>
                  <a:pt x="2799" y="1015"/>
                </a:lnTo>
                <a:lnTo>
                  <a:pt x="2819" y="1027"/>
                </a:lnTo>
                <a:lnTo>
                  <a:pt x="2842" y="1036"/>
                </a:lnTo>
                <a:lnTo>
                  <a:pt x="2865" y="1045"/>
                </a:lnTo>
                <a:lnTo>
                  <a:pt x="2888" y="1051"/>
                </a:lnTo>
                <a:lnTo>
                  <a:pt x="2913" y="1057"/>
                </a:lnTo>
                <a:lnTo>
                  <a:pt x="2939" y="1060"/>
                </a:lnTo>
                <a:lnTo>
                  <a:pt x="2966" y="1060"/>
                </a:lnTo>
                <a:lnTo>
                  <a:pt x="2966" y="1060"/>
                </a:lnTo>
                <a:lnTo>
                  <a:pt x="2991" y="1060"/>
                </a:lnTo>
                <a:lnTo>
                  <a:pt x="3015" y="1057"/>
                </a:lnTo>
                <a:lnTo>
                  <a:pt x="3037" y="1052"/>
                </a:lnTo>
                <a:lnTo>
                  <a:pt x="3058" y="1046"/>
                </a:lnTo>
                <a:lnTo>
                  <a:pt x="3077" y="1037"/>
                </a:lnTo>
                <a:lnTo>
                  <a:pt x="3096" y="1028"/>
                </a:lnTo>
                <a:lnTo>
                  <a:pt x="3112" y="1017"/>
                </a:lnTo>
                <a:lnTo>
                  <a:pt x="3126" y="1004"/>
                </a:lnTo>
                <a:lnTo>
                  <a:pt x="3139" y="990"/>
                </a:lnTo>
                <a:lnTo>
                  <a:pt x="3151" y="974"/>
                </a:lnTo>
                <a:lnTo>
                  <a:pt x="3161" y="956"/>
                </a:lnTo>
                <a:lnTo>
                  <a:pt x="3168" y="938"/>
                </a:lnTo>
                <a:lnTo>
                  <a:pt x="3175" y="918"/>
                </a:lnTo>
                <a:lnTo>
                  <a:pt x="3179" y="897"/>
                </a:lnTo>
                <a:lnTo>
                  <a:pt x="3182" y="874"/>
                </a:lnTo>
                <a:lnTo>
                  <a:pt x="3183" y="851"/>
                </a:lnTo>
                <a:lnTo>
                  <a:pt x="3183" y="267"/>
                </a:lnTo>
                <a:lnTo>
                  <a:pt x="3139" y="267"/>
                </a:lnTo>
                <a:lnTo>
                  <a:pt x="3135" y="317"/>
                </a:lnTo>
                <a:close/>
                <a:moveTo>
                  <a:pt x="2450" y="254"/>
                </a:moveTo>
                <a:lnTo>
                  <a:pt x="2450" y="254"/>
                </a:lnTo>
                <a:lnTo>
                  <a:pt x="2436" y="254"/>
                </a:lnTo>
                <a:lnTo>
                  <a:pt x="2423" y="256"/>
                </a:lnTo>
                <a:lnTo>
                  <a:pt x="2410" y="258"/>
                </a:lnTo>
                <a:lnTo>
                  <a:pt x="2397" y="261"/>
                </a:lnTo>
                <a:lnTo>
                  <a:pt x="2385" y="265"/>
                </a:lnTo>
                <a:lnTo>
                  <a:pt x="2373" y="270"/>
                </a:lnTo>
                <a:lnTo>
                  <a:pt x="2361" y="276"/>
                </a:lnTo>
                <a:lnTo>
                  <a:pt x="2350" y="281"/>
                </a:lnTo>
                <a:lnTo>
                  <a:pt x="2328" y="295"/>
                </a:lnTo>
                <a:lnTo>
                  <a:pt x="2307" y="312"/>
                </a:lnTo>
                <a:lnTo>
                  <a:pt x="2286" y="331"/>
                </a:lnTo>
                <a:lnTo>
                  <a:pt x="2265" y="350"/>
                </a:lnTo>
                <a:lnTo>
                  <a:pt x="2262" y="350"/>
                </a:lnTo>
                <a:lnTo>
                  <a:pt x="2258" y="267"/>
                </a:lnTo>
                <a:lnTo>
                  <a:pt x="2214" y="267"/>
                </a:lnTo>
                <a:lnTo>
                  <a:pt x="2214" y="804"/>
                </a:lnTo>
                <a:lnTo>
                  <a:pt x="2264" y="804"/>
                </a:lnTo>
                <a:lnTo>
                  <a:pt x="2264" y="399"/>
                </a:lnTo>
                <a:lnTo>
                  <a:pt x="2264" y="399"/>
                </a:lnTo>
                <a:lnTo>
                  <a:pt x="2288" y="376"/>
                </a:lnTo>
                <a:lnTo>
                  <a:pt x="2310" y="355"/>
                </a:lnTo>
                <a:lnTo>
                  <a:pt x="2332" y="338"/>
                </a:lnTo>
                <a:lnTo>
                  <a:pt x="2353" y="324"/>
                </a:lnTo>
                <a:lnTo>
                  <a:pt x="2363" y="318"/>
                </a:lnTo>
                <a:lnTo>
                  <a:pt x="2373" y="312"/>
                </a:lnTo>
                <a:lnTo>
                  <a:pt x="2384" y="308"/>
                </a:lnTo>
                <a:lnTo>
                  <a:pt x="2395" y="305"/>
                </a:lnTo>
                <a:lnTo>
                  <a:pt x="2406" y="303"/>
                </a:lnTo>
                <a:lnTo>
                  <a:pt x="2416" y="300"/>
                </a:lnTo>
                <a:lnTo>
                  <a:pt x="2428" y="299"/>
                </a:lnTo>
                <a:lnTo>
                  <a:pt x="2440" y="298"/>
                </a:lnTo>
                <a:lnTo>
                  <a:pt x="2440" y="298"/>
                </a:lnTo>
                <a:lnTo>
                  <a:pt x="2455" y="299"/>
                </a:lnTo>
                <a:lnTo>
                  <a:pt x="2470" y="301"/>
                </a:lnTo>
                <a:lnTo>
                  <a:pt x="2483" y="305"/>
                </a:lnTo>
                <a:lnTo>
                  <a:pt x="2495" y="309"/>
                </a:lnTo>
                <a:lnTo>
                  <a:pt x="2507" y="314"/>
                </a:lnTo>
                <a:lnTo>
                  <a:pt x="2517" y="322"/>
                </a:lnTo>
                <a:lnTo>
                  <a:pt x="2525" y="330"/>
                </a:lnTo>
                <a:lnTo>
                  <a:pt x="2534" y="339"/>
                </a:lnTo>
                <a:lnTo>
                  <a:pt x="2541" y="351"/>
                </a:lnTo>
                <a:lnTo>
                  <a:pt x="2547" y="363"/>
                </a:lnTo>
                <a:lnTo>
                  <a:pt x="2551" y="377"/>
                </a:lnTo>
                <a:lnTo>
                  <a:pt x="2556" y="392"/>
                </a:lnTo>
                <a:lnTo>
                  <a:pt x="2559" y="408"/>
                </a:lnTo>
                <a:lnTo>
                  <a:pt x="2561" y="427"/>
                </a:lnTo>
                <a:lnTo>
                  <a:pt x="2562" y="445"/>
                </a:lnTo>
                <a:lnTo>
                  <a:pt x="2562" y="467"/>
                </a:lnTo>
                <a:lnTo>
                  <a:pt x="2562" y="804"/>
                </a:lnTo>
                <a:lnTo>
                  <a:pt x="2612" y="804"/>
                </a:lnTo>
                <a:lnTo>
                  <a:pt x="2612" y="459"/>
                </a:lnTo>
                <a:lnTo>
                  <a:pt x="2612" y="459"/>
                </a:lnTo>
                <a:lnTo>
                  <a:pt x="2611" y="434"/>
                </a:lnTo>
                <a:lnTo>
                  <a:pt x="2610" y="411"/>
                </a:lnTo>
                <a:lnTo>
                  <a:pt x="2606" y="389"/>
                </a:lnTo>
                <a:lnTo>
                  <a:pt x="2602" y="368"/>
                </a:lnTo>
                <a:lnTo>
                  <a:pt x="2597" y="350"/>
                </a:lnTo>
                <a:lnTo>
                  <a:pt x="2590" y="334"/>
                </a:lnTo>
                <a:lnTo>
                  <a:pt x="2582" y="319"/>
                </a:lnTo>
                <a:lnTo>
                  <a:pt x="2572" y="305"/>
                </a:lnTo>
                <a:lnTo>
                  <a:pt x="2562" y="293"/>
                </a:lnTo>
                <a:lnTo>
                  <a:pt x="2549" y="282"/>
                </a:lnTo>
                <a:lnTo>
                  <a:pt x="2536" y="273"/>
                </a:lnTo>
                <a:lnTo>
                  <a:pt x="2522" y="267"/>
                </a:lnTo>
                <a:lnTo>
                  <a:pt x="2506" y="260"/>
                </a:lnTo>
                <a:lnTo>
                  <a:pt x="2489" y="257"/>
                </a:lnTo>
                <a:lnTo>
                  <a:pt x="2469" y="255"/>
                </a:lnTo>
                <a:lnTo>
                  <a:pt x="2450" y="254"/>
                </a:lnTo>
                <a:close/>
                <a:moveTo>
                  <a:pt x="2003" y="804"/>
                </a:moveTo>
                <a:lnTo>
                  <a:pt x="2051" y="804"/>
                </a:lnTo>
                <a:lnTo>
                  <a:pt x="2051" y="267"/>
                </a:lnTo>
                <a:lnTo>
                  <a:pt x="2003" y="267"/>
                </a:lnTo>
                <a:lnTo>
                  <a:pt x="2003" y="804"/>
                </a:lnTo>
                <a:close/>
                <a:moveTo>
                  <a:pt x="2027" y="49"/>
                </a:moveTo>
                <a:lnTo>
                  <a:pt x="2027" y="49"/>
                </a:lnTo>
                <a:lnTo>
                  <a:pt x="2019" y="50"/>
                </a:lnTo>
                <a:lnTo>
                  <a:pt x="2010" y="52"/>
                </a:lnTo>
                <a:lnTo>
                  <a:pt x="2003" y="56"/>
                </a:lnTo>
                <a:lnTo>
                  <a:pt x="1996" y="61"/>
                </a:lnTo>
                <a:lnTo>
                  <a:pt x="1991" y="67"/>
                </a:lnTo>
                <a:lnTo>
                  <a:pt x="1986" y="75"/>
                </a:lnTo>
                <a:lnTo>
                  <a:pt x="1984" y="84"/>
                </a:lnTo>
                <a:lnTo>
                  <a:pt x="1983" y="94"/>
                </a:lnTo>
                <a:lnTo>
                  <a:pt x="1983" y="94"/>
                </a:lnTo>
                <a:lnTo>
                  <a:pt x="1984" y="103"/>
                </a:lnTo>
                <a:lnTo>
                  <a:pt x="1986" y="111"/>
                </a:lnTo>
                <a:lnTo>
                  <a:pt x="1991" y="119"/>
                </a:lnTo>
                <a:lnTo>
                  <a:pt x="1996" y="125"/>
                </a:lnTo>
                <a:lnTo>
                  <a:pt x="2003" y="131"/>
                </a:lnTo>
                <a:lnTo>
                  <a:pt x="2010" y="134"/>
                </a:lnTo>
                <a:lnTo>
                  <a:pt x="2019" y="136"/>
                </a:lnTo>
                <a:lnTo>
                  <a:pt x="2027" y="137"/>
                </a:lnTo>
                <a:lnTo>
                  <a:pt x="2027" y="137"/>
                </a:lnTo>
                <a:lnTo>
                  <a:pt x="2037" y="136"/>
                </a:lnTo>
                <a:lnTo>
                  <a:pt x="2046" y="134"/>
                </a:lnTo>
                <a:lnTo>
                  <a:pt x="2053" y="131"/>
                </a:lnTo>
                <a:lnTo>
                  <a:pt x="2060" y="125"/>
                </a:lnTo>
                <a:lnTo>
                  <a:pt x="2065" y="119"/>
                </a:lnTo>
                <a:lnTo>
                  <a:pt x="2070" y="111"/>
                </a:lnTo>
                <a:lnTo>
                  <a:pt x="2072" y="103"/>
                </a:lnTo>
                <a:lnTo>
                  <a:pt x="2073" y="94"/>
                </a:lnTo>
                <a:lnTo>
                  <a:pt x="2073" y="94"/>
                </a:lnTo>
                <a:lnTo>
                  <a:pt x="2072" y="84"/>
                </a:lnTo>
                <a:lnTo>
                  <a:pt x="2070" y="75"/>
                </a:lnTo>
                <a:lnTo>
                  <a:pt x="2065" y="67"/>
                </a:lnTo>
                <a:lnTo>
                  <a:pt x="2060" y="61"/>
                </a:lnTo>
                <a:lnTo>
                  <a:pt x="2053" y="56"/>
                </a:lnTo>
                <a:lnTo>
                  <a:pt x="2046" y="52"/>
                </a:lnTo>
                <a:lnTo>
                  <a:pt x="2037" y="50"/>
                </a:lnTo>
                <a:lnTo>
                  <a:pt x="2027" y="49"/>
                </a:lnTo>
                <a:close/>
                <a:moveTo>
                  <a:pt x="1855" y="774"/>
                </a:moveTo>
                <a:lnTo>
                  <a:pt x="1855" y="774"/>
                </a:lnTo>
                <a:lnTo>
                  <a:pt x="1849" y="774"/>
                </a:lnTo>
                <a:lnTo>
                  <a:pt x="1845" y="771"/>
                </a:lnTo>
                <a:lnTo>
                  <a:pt x="1841" y="769"/>
                </a:lnTo>
                <a:lnTo>
                  <a:pt x="1837" y="765"/>
                </a:lnTo>
                <a:lnTo>
                  <a:pt x="1834" y="761"/>
                </a:lnTo>
                <a:lnTo>
                  <a:pt x="1832" y="754"/>
                </a:lnTo>
                <a:lnTo>
                  <a:pt x="1831" y="748"/>
                </a:lnTo>
                <a:lnTo>
                  <a:pt x="1831" y="739"/>
                </a:lnTo>
                <a:lnTo>
                  <a:pt x="1831" y="0"/>
                </a:lnTo>
                <a:lnTo>
                  <a:pt x="1781" y="0"/>
                </a:lnTo>
                <a:lnTo>
                  <a:pt x="1781" y="733"/>
                </a:lnTo>
                <a:lnTo>
                  <a:pt x="1781" y="733"/>
                </a:lnTo>
                <a:lnTo>
                  <a:pt x="1782" y="753"/>
                </a:lnTo>
                <a:lnTo>
                  <a:pt x="1786" y="770"/>
                </a:lnTo>
                <a:lnTo>
                  <a:pt x="1788" y="778"/>
                </a:lnTo>
                <a:lnTo>
                  <a:pt x="1791" y="786"/>
                </a:lnTo>
                <a:lnTo>
                  <a:pt x="1794" y="791"/>
                </a:lnTo>
                <a:lnTo>
                  <a:pt x="1798" y="797"/>
                </a:lnTo>
                <a:lnTo>
                  <a:pt x="1803" y="802"/>
                </a:lnTo>
                <a:lnTo>
                  <a:pt x="1807" y="806"/>
                </a:lnTo>
                <a:lnTo>
                  <a:pt x="1813" y="809"/>
                </a:lnTo>
                <a:lnTo>
                  <a:pt x="1819" y="813"/>
                </a:lnTo>
                <a:lnTo>
                  <a:pt x="1825" y="815"/>
                </a:lnTo>
                <a:lnTo>
                  <a:pt x="1832" y="817"/>
                </a:lnTo>
                <a:lnTo>
                  <a:pt x="1840" y="817"/>
                </a:lnTo>
                <a:lnTo>
                  <a:pt x="1847" y="818"/>
                </a:lnTo>
                <a:lnTo>
                  <a:pt x="1847" y="818"/>
                </a:lnTo>
                <a:lnTo>
                  <a:pt x="1858" y="817"/>
                </a:lnTo>
                <a:lnTo>
                  <a:pt x="1868" y="816"/>
                </a:lnTo>
                <a:lnTo>
                  <a:pt x="1875" y="815"/>
                </a:lnTo>
                <a:lnTo>
                  <a:pt x="1883" y="813"/>
                </a:lnTo>
                <a:lnTo>
                  <a:pt x="1874" y="771"/>
                </a:lnTo>
                <a:lnTo>
                  <a:pt x="1874" y="771"/>
                </a:lnTo>
                <a:lnTo>
                  <a:pt x="1861" y="774"/>
                </a:lnTo>
                <a:lnTo>
                  <a:pt x="1855" y="774"/>
                </a:lnTo>
                <a:close/>
                <a:moveTo>
                  <a:pt x="1410" y="774"/>
                </a:moveTo>
                <a:lnTo>
                  <a:pt x="1410" y="774"/>
                </a:lnTo>
                <a:lnTo>
                  <a:pt x="1389" y="773"/>
                </a:lnTo>
                <a:lnTo>
                  <a:pt x="1370" y="769"/>
                </a:lnTo>
                <a:lnTo>
                  <a:pt x="1351" y="764"/>
                </a:lnTo>
                <a:lnTo>
                  <a:pt x="1334" y="756"/>
                </a:lnTo>
                <a:lnTo>
                  <a:pt x="1318" y="748"/>
                </a:lnTo>
                <a:lnTo>
                  <a:pt x="1302" y="736"/>
                </a:lnTo>
                <a:lnTo>
                  <a:pt x="1288" y="723"/>
                </a:lnTo>
                <a:lnTo>
                  <a:pt x="1275" y="709"/>
                </a:lnTo>
                <a:lnTo>
                  <a:pt x="1263" y="692"/>
                </a:lnTo>
                <a:lnTo>
                  <a:pt x="1252" y="674"/>
                </a:lnTo>
                <a:lnTo>
                  <a:pt x="1242" y="655"/>
                </a:lnTo>
                <a:lnTo>
                  <a:pt x="1235" y="633"/>
                </a:lnTo>
                <a:lnTo>
                  <a:pt x="1228" y="612"/>
                </a:lnTo>
                <a:lnTo>
                  <a:pt x="1224" y="588"/>
                </a:lnTo>
                <a:lnTo>
                  <a:pt x="1222" y="563"/>
                </a:lnTo>
                <a:lnTo>
                  <a:pt x="1221" y="537"/>
                </a:lnTo>
                <a:lnTo>
                  <a:pt x="1221" y="537"/>
                </a:lnTo>
                <a:lnTo>
                  <a:pt x="1222" y="511"/>
                </a:lnTo>
                <a:lnTo>
                  <a:pt x="1224" y="486"/>
                </a:lnTo>
                <a:lnTo>
                  <a:pt x="1228" y="462"/>
                </a:lnTo>
                <a:lnTo>
                  <a:pt x="1235" y="440"/>
                </a:lnTo>
                <a:lnTo>
                  <a:pt x="1242" y="418"/>
                </a:lnTo>
                <a:lnTo>
                  <a:pt x="1252" y="399"/>
                </a:lnTo>
                <a:lnTo>
                  <a:pt x="1263" y="380"/>
                </a:lnTo>
                <a:lnTo>
                  <a:pt x="1275" y="364"/>
                </a:lnTo>
                <a:lnTo>
                  <a:pt x="1288" y="349"/>
                </a:lnTo>
                <a:lnTo>
                  <a:pt x="1302" y="336"/>
                </a:lnTo>
                <a:lnTo>
                  <a:pt x="1318" y="324"/>
                </a:lnTo>
                <a:lnTo>
                  <a:pt x="1334" y="314"/>
                </a:lnTo>
                <a:lnTo>
                  <a:pt x="1351" y="307"/>
                </a:lnTo>
                <a:lnTo>
                  <a:pt x="1370" y="301"/>
                </a:lnTo>
                <a:lnTo>
                  <a:pt x="1389" y="298"/>
                </a:lnTo>
                <a:lnTo>
                  <a:pt x="1410" y="297"/>
                </a:lnTo>
                <a:lnTo>
                  <a:pt x="1410" y="297"/>
                </a:lnTo>
                <a:lnTo>
                  <a:pt x="1429" y="298"/>
                </a:lnTo>
                <a:lnTo>
                  <a:pt x="1449" y="301"/>
                </a:lnTo>
                <a:lnTo>
                  <a:pt x="1467" y="307"/>
                </a:lnTo>
                <a:lnTo>
                  <a:pt x="1485" y="314"/>
                </a:lnTo>
                <a:lnTo>
                  <a:pt x="1501" y="324"/>
                </a:lnTo>
                <a:lnTo>
                  <a:pt x="1518" y="336"/>
                </a:lnTo>
                <a:lnTo>
                  <a:pt x="1532" y="349"/>
                </a:lnTo>
                <a:lnTo>
                  <a:pt x="1545" y="364"/>
                </a:lnTo>
                <a:lnTo>
                  <a:pt x="1558" y="380"/>
                </a:lnTo>
                <a:lnTo>
                  <a:pt x="1568" y="399"/>
                </a:lnTo>
                <a:lnTo>
                  <a:pt x="1577" y="418"/>
                </a:lnTo>
                <a:lnTo>
                  <a:pt x="1585" y="440"/>
                </a:lnTo>
                <a:lnTo>
                  <a:pt x="1591" y="462"/>
                </a:lnTo>
                <a:lnTo>
                  <a:pt x="1595" y="486"/>
                </a:lnTo>
                <a:lnTo>
                  <a:pt x="1599" y="511"/>
                </a:lnTo>
                <a:lnTo>
                  <a:pt x="1600" y="537"/>
                </a:lnTo>
                <a:lnTo>
                  <a:pt x="1600" y="537"/>
                </a:lnTo>
                <a:lnTo>
                  <a:pt x="1599" y="563"/>
                </a:lnTo>
                <a:lnTo>
                  <a:pt x="1595" y="588"/>
                </a:lnTo>
                <a:lnTo>
                  <a:pt x="1591" y="612"/>
                </a:lnTo>
                <a:lnTo>
                  <a:pt x="1585" y="633"/>
                </a:lnTo>
                <a:lnTo>
                  <a:pt x="1577" y="655"/>
                </a:lnTo>
                <a:lnTo>
                  <a:pt x="1568" y="674"/>
                </a:lnTo>
                <a:lnTo>
                  <a:pt x="1558" y="692"/>
                </a:lnTo>
                <a:lnTo>
                  <a:pt x="1545" y="709"/>
                </a:lnTo>
                <a:lnTo>
                  <a:pt x="1532" y="723"/>
                </a:lnTo>
                <a:lnTo>
                  <a:pt x="1518" y="736"/>
                </a:lnTo>
                <a:lnTo>
                  <a:pt x="1501" y="748"/>
                </a:lnTo>
                <a:lnTo>
                  <a:pt x="1485" y="756"/>
                </a:lnTo>
                <a:lnTo>
                  <a:pt x="1467" y="764"/>
                </a:lnTo>
                <a:lnTo>
                  <a:pt x="1449" y="769"/>
                </a:lnTo>
                <a:lnTo>
                  <a:pt x="1429" y="773"/>
                </a:lnTo>
                <a:lnTo>
                  <a:pt x="1410" y="774"/>
                </a:lnTo>
                <a:close/>
                <a:moveTo>
                  <a:pt x="1410" y="254"/>
                </a:moveTo>
                <a:lnTo>
                  <a:pt x="1410" y="254"/>
                </a:lnTo>
                <a:lnTo>
                  <a:pt x="1386" y="255"/>
                </a:lnTo>
                <a:lnTo>
                  <a:pt x="1362" y="258"/>
                </a:lnTo>
                <a:lnTo>
                  <a:pt x="1339" y="265"/>
                </a:lnTo>
                <a:lnTo>
                  <a:pt x="1318" y="272"/>
                </a:lnTo>
                <a:lnTo>
                  <a:pt x="1296" y="283"/>
                </a:lnTo>
                <a:lnTo>
                  <a:pt x="1277" y="296"/>
                </a:lnTo>
                <a:lnTo>
                  <a:pt x="1258" y="311"/>
                </a:lnTo>
                <a:lnTo>
                  <a:pt x="1241" y="327"/>
                </a:lnTo>
                <a:lnTo>
                  <a:pt x="1225" y="347"/>
                </a:lnTo>
                <a:lnTo>
                  <a:pt x="1211" y="368"/>
                </a:lnTo>
                <a:lnTo>
                  <a:pt x="1204" y="379"/>
                </a:lnTo>
                <a:lnTo>
                  <a:pt x="1199" y="391"/>
                </a:lnTo>
                <a:lnTo>
                  <a:pt x="1194" y="404"/>
                </a:lnTo>
                <a:lnTo>
                  <a:pt x="1188" y="417"/>
                </a:lnTo>
                <a:lnTo>
                  <a:pt x="1184" y="430"/>
                </a:lnTo>
                <a:lnTo>
                  <a:pt x="1180" y="444"/>
                </a:lnTo>
                <a:lnTo>
                  <a:pt x="1176" y="458"/>
                </a:lnTo>
                <a:lnTo>
                  <a:pt x="1174" y="473"/>
                </a:lnTo>
                <a:lnTo>
                  <a:pt x="1172" y="488"/>
                </a:lnTo>
                <a:lnTo>
                  <a:pt x="1170" y="504"/>
                </a:lnTo>
                <a:lnTo>
                  <a:pt x="1169" y="520"/>
                </a:lnTo>
                <a:lnTo>
                  <a:pt x="1169" y="537"/>
                </a:lnTo>
                <a:lnTo>
                  <a:pt x="1169" y="537"/>
                </a:lnTo>
                <a:lnTo>
                  <a:pt x="1169" y="553"/>
                </a:lnTo>
                <a:lnTo>
                  <a:pt x="1170" y="569"/>
                </a:lnTo>
                <a:lnTo>
                  <a:pt x="1172" y="585"/>
                </a:lnTo>
                <a:lnTo>
                  <a:pt x="1174" y="600"/>
                </a:lnTo>
                <a:lnTo>
                  <a:pt x="1176" y="615"/>
                </a:lnTo>
                <a:lnTo>
                  <a:pt x="1180" y="629"/>
                </a:lnTo>
                <a:lnTo>
                  <a:pt x="1184" y="643"/>
                </a:lnTo>
                <a:lnTo>
                  <a:pt x="1188" y="656"/>
                </a:lnTo>
                <a:lnTo>
                  <a:pt x="1194" y="669"/>
                </a:lnTo>
                <a:lnTo>
                  <a:pt x="1199" y="681"/>
                </a:lnTo>
                <a:lnTo>
                  <a:pt x="1211" y="703"/>
                </a:lnTo>
                <a:lnTo>
                  <a:pt x="1225" y="725"/>
                </a:lnTo>
                <a:lnTo>
                  <a:pt x="1241" y="744"/>
                </a:lnTo>
                <a:lnTo>
                  <a:pt x="1258" y="761"/>
                </a:lnTo>
                <a:lnTo>
                  <a:pt x="1277" y="776"/>
                </a:lnTo>
                <a:lnTo>
                  <a:pt x="1296" y="789"/>
                </a:lnTo>
                <a:lnTo>
                  <a:pt x="1318" y="799"/>
                </a:lnTo>
                <a:lnTo>
                  <a:pt x="1339" y="807"/>
                </a:lnTo>
                <a:lnTo>
                  <a:pt x="1362" y="813"/>
                </a:lnTo>
                <a:lnTo>
                  <a:pt x="1386" y="817"/>
                </a:lnTo>
                <a:lnTo>
                  <a:pt x="1410" y="818"/>
                </a:lnTo>
                <a:lnTo>
                  <a:pt x="1410" y="818"/>
                </a:lnTo>
                <a:lnTo>
                  <a:pt x="1433" y="817"/>
                </a:lnTo>
                <a:lnTo>
                  <a:pt x="1457" y="813"/>
                </a:lnTo>
                <a:lnTo>
                  <a:pt x="1480" y="807"/>
                </a:lnTo>
                <a:lnTo>
                  <a:pt x="1501" y="799"/>
                </a:lnTo>
                <a:lnTo>
                  <a:pt x="1523" y="789"/>
                </a:lnTo>
                <a:lnTo>
                  <a:pt x="1542" y="776"/>
                </a:lnTo>
                <a:lnTo>
                  <a:pt x="1562" y="761"/>
                </a:lnTo>
                <a:lnTo>
                  <a:pt x="1579" y="744"/>
                </a:lnTo>
                <a:lnTo>
                  <a:pt x="1594" y="725"/>
                </a:lnTo>
                <a:lnTo>
                  <a:pt x="1608" y="703"/>
                </a:lnTo>
                <a:lnTo>
                  <a:pt x="1615" y="693"/>
                </a:lnTo>
                <a:lnTo>
                  <a:pt x="1621" y="681"/>
                </a:lnTo>
                <a:lnTo>
                  <a:pt x="1627" y="669"/>
                </a:lnTo>
                <a:lnTo>
                  <a:pt x="1631" y="656"/>
                </a:lnTo>
                <a:lnTo>
                  <a:pt x="1636" y="643"/>
                </a:lnTo>
                <a:lnTo>
                  <a:pt x="1640" y="629"/>
                </a:lnTo>
                <a:lnTo>
                  <a:pt x="1643" y="615"/>
                </a:lnTo>
                <a:lnTo>
                  <a:pt x="1646" y="600"/>
                </a:lnTo>
                <a:lnTo>
                  <a:pt x="1648" y="585"/>
                </a:lnTo>
                <a:lnTo>
                  <a:pt x="1649" y="569"/>
                </a:lnTo>
                <a:lnTo>
                  <a:pt x="1650" y="553"/>
                </a:lnTo>
                <a:lnTo>
                  <a:pt x="1650" y="537"/>
                </a:lnTo>
                <a:lnTo>
                  <a:pt x="1650" y="537"/>
                </a:lnTo>
                <a:lnTo>
                  <a:pt x="1650" y="520"/>
                </a:lnTo>
                <a:lnTo>
                  <a:pt x="1649" y="504"/>
                </a:lnTo>
                <a:lnTo>
                  <a:pt x="1648" y="488"/>
                </a:lnTo>
                <a:lnTo>
                  <a:pt x="1646" y="473"/>
                </a:lnTo>
                <a:lnTo>
                  <a:pt x="1643" y="458"/>
                </a:lnTo>
                <a:lnTo>
                  <a:pt x="1640" y="444"/>
                </a:lnTo>
                <a:lnTo>
                  <a:pt x="1636" y="430"/>
                </a:lnTo>
                <a:lnTo>
                  <a:pt x="1631" y="417"/>
                </a:lnTo>
                <a:lnTo>
                  <a:pt x="1627" y="404"/>
                </a:lnTo>
                <a:lnTo>
                  <a:pt x="1621" y="391"/>
                </a:lnTo>
                <a:lnTo>
                  <a:pt x="1615" y="379"/>
                </a:lnTo>
                <a:lnTo>
                  <a:pt x="1608" y="368"/>
                </a:lnTo>
                <a:lnTo>
                  <a:pt x="1594" y="347"/>
                </a:lnTo>
                <a:lnTo>
                  <a:pt x="1579" y="327"/>
                </a:lnTo>
                <a:lnTo>
                  <a:pt x="1562" y="311"/>
                </a:lnTo>
                <a:lnTo>
                  <a:pt x="1542" y="296"/>
                </a:lnTo>
                <a:lnTo>
                  <a:pt x="1523" y="283"/>
                </a:lnTo>
                <a:lnTo>
                  <a:pt x="1501" y="272"/>
                </a:lnTo>
                <a:lnTo>
                  <a:pt x="1480" y="265"/>
                </a:lnTo>
                <a:lnTo>
                  <a:pt x="1457" y="258"/>
                </a:lnTo>
                <a:lnTo>
                  <a:pt x="1433" y="255"/>
                </a:lnTo>
                <a:lnTo>
                  <a:pt x="1410" y="254"/>
                </a:lnTo>
                <a:close/>
                <a:moveTo>
                  <a:pt x="833" y="774"/>
                </a:moveTo>
                <a:lnTo>
                  <a:pt x="833" y="774"/>
                </a:lnTo>
                <a:lnTo>
                  <a:pt x="813" y="773"/>
                </a:lnTo>
                <a:lnTo>
                  <a:pt x="794" y="769"/>
                </a:lnTo>
                <a:lnTo>
                  <a:pt x="776" y="764"/>
                </a:lnTo>
                <a:lnTo>
                  <a:pt x="757" y="756"/>
                </a:lnTo>
                <a:lnTo>
                  <a:pt x="741" y="748"/>
                </a:lnTo>
                <a:lnTo>
                  <a:pt x="726" y="736"/>
                </a:lnTo>
                <a:lnTo>
                  <a:pt x="711" y="723"/>
                </a:lnTo>
                <a:lnTo>
                  <a:pt x="698" y="709"/>
                </a:lnTo>
                <a:lnTo>
                  <a:pt x="686" y="692"/>
                </a:lnTo>
                <a:lnTo>
                  <a:pt x="675" y="674"/>
                </a:lnTo>
                <a:lnTo>
                  <a:pt x="665" y="655"/>
                </a:lnTo>
                <a:lnTo>
                  <a:pt x="658" y="633"/>
                </a:lnTo>
                <a:lnTo>
                  <a:pt x="652" y="612"/>
                </a:lnTo>
                <a:lnTo>
                  <a:pt x="647" y="588"/>
                </a:lnTo>
                <a:lnTo>
                  <a:pt x="645" y="563"/>
                </a:lnTo>
                <a:lnTo>
                  <a:pt x="644" y="537"/>
                </a:lnTo>
                <a:lnTo>
                  <a:pt x="644" y="537"/>
                </a:lnTo>
                <a:lnTo>
                  <a:pt x="645" y="511"/>
                </a:lnTo>
                <a:lnTo>
                  <a:pt x="647" y="486"/>
                </a:lnTo>
                <a:lnTo>
                  <a:pt x="652" y="462"/>
                </a:lnTo>
                <a:lnTo>
                  <a:pt x="658" y="440"/>
                </a:lnTo>
                <a:lnTo>
                  <a:pt x="665" y="418"/>
                </a:lnTo>
                <a:lnTo>
                  <a:pt x="675" y="399"/>
                </a:lnTo>
                <a:lnTo>
                  <a:pt x="686" y="380"/>
                </a:lnTo>
                <a:lnTo>
                  <a:pt x="698" y="364"/>
                </a:lnTo>
                <a:lnTo>
                  <a:pt x="711" y="349"/>
                </a:lnTo>
                <a:lnTo>
                  <a:pt x="726" y="336"/>
                </a:lnTo>
                <a:lnTo>
                  <a:pt x="741" y="324"/>
                </a:lnTo>
                <a:lnTo>
                  <a:pt x="757" y="314"/>
                </a:lnTo>
                <a:lnTo>
                  <a:pt x="776" y="307"/>
                </a:lnTo>
                <a:lnTo>
                  <a:pt x="794" y="301"/>
                </a:lnTo>
                <a:lnTo>
                  <a:pt x="813" y="298"/>
                </a:lnTo>
                <a:lnTo>
                  <a:pt x="833" y="297"/>
                </a:lnTo>
                <a:lnTo>
                  <a:pt x="833" y="297"/>
                </a:lnTo>
                <a:lnTo>
                  <a:pt x="853" y="298"/>
                </a:lnTo>
                <a:lnTo>
                  <a:pt x="873" y="301"/>
                </a:lnTo>
                <a:lnTo>
                  <a:pt x="891" y="307"/>
                </a:lnTo>
                <a:lnTo>
                  <a:pt x="908" y="314"/>
                </a:lnTo>
                <a:lnTo>
                  <a:pt x="925" y="324"/>
                </a:lnTo>
                <a:lnTo>
                  <a:pt x="941" y="336"/>
                </a:lnTo>
                <a:lnTo>
                  <a:pt x="955" y="349"/>
                </a:lnTo>
                <a:lnTo>
                  <a:pt x="969" y="364"/>
                </a:lnTo>
                <a:lnTo>
                  <a:pt x="981" y="380"/>
                </a:lnTo>
                <a:lnTo>
                  <a:pt x="992" y="399"/>
                </a:lnTo>
                <a:lnTo>
                  <a:pt x="1001" y="418"/>
                </a:lnTo>
                <a:lnTo>
                  <a:pt x="1009" y="440"/>
                </a:lnTo>
                <a:lnTo>
                  <a:pt x="1015" y="462"/>
                </a:lnTo>
                <a:lnTo>
                  <a:pt x="1020" y="486"/>
                </a:lnTo>
                <a:lnTo>
                  <a:pt x="1022" y="511"/>
                </a:lnTo>
                <a:lnTo>
                  <a:pt x="1023" y="537"/>
                </a:lnTo>
                <a:lnTo>
                  <a:pt x="1023" y="537"/>
                </a:lnTo>
                <a:lnTo>
                  <a:pt x="1022" y="563"/>
                </a:lnTo>
                <a:lnTo>
                  <a:pt x="1020" y="588"/>
                </a:lnTo>
                <a:lnTo>
                  <a:pt x="1015" y="612"/>
                </a:lnTo>
                <a:lnTo>
                  <a:pt x="1009" y="633"/>
                </a:lnTo>
                <a:lnTo>
                  <a:pt x="1001" y="655"/>
                </a:lnTo>
                <a:lnTo>
                  <a:pt x="992" y="674"/>
                </a:lnTo>
                <a:lnTo>
                  <a:pt x="981" y="692"/>
                </a:lnTo>
                <a:lnTo>
                  <a:pt x="969" y="709"/>
                </a:lnTo>
                <a:lnTo>
                  <a:pt x="955" y="723"/>
                </a:lnTo>
                <a:lnTo>
                  <a:pt x="941" y="736"/>
                </a:lnTo>
                <a:lnTo>
                  <a:pt x="925" y="748"/>
                </a:lnTo>
                <a:lnTo>
                  <a:pt x="908" y="756"/>
                </a:lnTo>
                <a:lnTo>
                  <a:pt x="891" y="764"/>
                </a:lnTo>
                <a:lnTo>
                  <a:pt x="873" y="769"/>
                </a:lnTo>
                <a:lnTo>
                  <a:pt x="853" y="773"/>
                </a:lnTo>
                <a:lnTo>
                  <a:pt x="833" y="774"/>
                </a:lnTo>
                <a:close/>
                <a:moveTo>
                  <a:pt x="833" y="254"/>
                </a:moveTo>
                <a:lnTo>
                  <a:pt x="833" y="254"/>
                </a:lnTo>
                <a:lnTo>
                  <a:pt x="809" y="255"/>
                </a:lnTo>
                <a:lnTo>
                  <a:pt x="785" y="258"/>
                </a:lnTo>
                <a:lnTo>
                  <a:pt x="763" y="265"/>
                </a:lnTo>
                <a:lnTo>
                  <a:pt x="741" y="272"/>
                </a:lnTo>
                <a:lnTo>
                  <a:pt x="720" y="283"/>
                </a:lnTo>
                <a:lnTo>
                  <a:pt x="700" y="296"/>
                </a:lnTo>
                <a:lnTo>
                  <a:pt x="682" y="311"/>
                </a:lnTo>
                <a:lnTo>
                  <a:pt x="664" y="327"/>
                </a:lnTo>
                <a:lnTo>
                  <a:pt x="649" y="347"/>
                </a:lnTo>
                <a:lnTo>
                  <a:pt x="635" y="368"/>
                </a:lnTo>
                <a:lnTo>
                  <a:pt x="629" y="379"/>
                </a:lnTo>
                <a:lnTo>
                  <a:pt x="622" y="391"/>
                </a:lnTo>
                <a:lnTo>
                  <a:pt x="617" y="404"/>
                </a:lnTo>
                <a:lnTo>
                  <a:pt x="612" y="417"/>
                </a:lnTo>
                <a:lnTo>
                  <a:pt x="607" y="430"/>
                </a:lnTo>
                <a:lnTo>
                  <a:pt x="604" y="444"/>
                </a:lnTo>
                <a:lnTo>
                  <a:pt x="601" y="458"/>
                </a:lnTo>
                <a:lnTo>
                  <a:pt x="597" y="473"/>
                </a:lnTo>
                <a:lnTo>
                  <a:pt x="595" y="488"/>
                </a:lnTo>
                <a:lnTo>
                  <a:pt x="594" y="504"/>
                </a:lnTo>
                <a:lnTo>
                  <a:pt x="593" y="520"/>
                </a:lnTo>
                <a:lnTo>
                  <a:pt x="592" y="537"/>
                </a:lnTo>
                <a:lnTo>
                  <a:pt x="592" y="537"/>
                </a:lnTo>
                <a:lnTo>
                  <a:pt x="593" y="553"/>
                </a:lnTo>
                <a:lnTo>
                  <a:pt x="594" y="569"/>
                </a:lnTo>
                <a:lnTo>
                  <a:pt x="595" y="585"/>
                </a:lnTo>
                <a:lnTo>
                  <a:pt x="597" y="600"/>
                </a:lnTo>
                <a:lnTo>
                  <a:pt x="601" y="615"/>
                </a:lnTo>
                <a:lnTo>
                  <a:pt x="604" y="629"/>
                </a:lnTo>
                <a:lnTo>
                  <a:pt x="607" y="643"/>
                </a:lnTo>
                <a:lnTo>
                  <a:pt x="612" y="656"/>
                </a:lnTo>
                <a:lnTo>
                  <a:pt x="617" y="669"/>
                </a:lnTo>
                <a:lnTo>
                  <a:pt x="622" y="681"/>
                </a:lnTo>
                <a:lnTo>
                  <a:pt x="635" y="703"/>
                </a:lnTo>
                <a:lnTo>
                  <a:pt x="649" y="725"/>
                </a:lnTo>
                <a:lnTo>
                  <a:pt x="664" y="744"/>
                </a:lnTo>
                <a:lnTo>
                  <a:pt x="682" y="761"/>
                </a:lnTo>
                <a:lnTo>
                  <a:pt x="700" y="776"/>
                </a:lnTo>
                <a:lnTo>
                  <a:pt x="720" y="789"/>
                </a:lnTo>
                <a:lnTo>
                  <a:pt x="741" y="799"/>
                </a:lnTo>
                <a:lnTo>
                  <a:pt x="763" y="807"/>
                </a:lnTo>
                <a:lnTo>
                  <a:pt x="785" y="813"/>
                </a:lnTo>
                <a:lnTo>
                  <a:pt x="809" y="817"/>
                </a:lnTo>
                <a:lnTo>
                  <a:pt x="833" y="818"/>
                </a:lnTo>
                <a:lnTo>
                  <a:pt x="833" y="818"/>
                </a:lnTo>
                <a:lnTo>
                  <a:pt x="857" y="817"/>
                </a:lnTo>
                <a:lnTo>
                  <a:pt x="880" y="813"/>
                </a:lnTo>
                <a:lnTo>
                  <a:pt x="903" y="807"/>
                </a:lnTo>
                <a:lnTo>
                  <a:pt x="926" y="799"/>
                </a:lnTo>
                <a:lnTo>
                  <a:pt x="946" y="789"/>
                </a:lnTo>
                <a:lnTo>
                  <a:pt x="967" y="776"/>
                </a:lnTo>
                <a:lnTo>
                  <a:pt x="985" y="761"/>
                </a:lnTo>
                <a:lnTo>
                  <a:pt x="1002" y="744"/>
                </a:lnTo>
                <a:lnTo>
                  <a:pt x="1019" y="725"/>
                </a:lnTo>
                <a:lnTo>
                  <a:pt x="1033" y="703"/>
                </a:lnTo>
                <a:lnTo>
                  <a:pt x="1039" y="693"/>
                </a:lnTo>
                <a:lnTo>
                  <a:pt x="1045" y="681"/>
                </a:lnTo>
                <a:lnTo>
                  <a:pt x="1050" y="669"/>
                </a:lnTo>
                <a:lnTo>
                  <a:pt x="1055" y="656"/>
                </a:lnTo>
                <a:lnTo>
                  <a:pt x="1060" y="643"/>
                </a:lnTo>
                <a:lnTo>
                  <a:pt x="1063" y="629"/>
                </a:lnTo>
                <a:lnTo>
                  <a:pt x="1067" y="615"/>
                </a:lnTo>
                <a:lnTo>
                  <a:pt x="1069" y="600"/>
                </a:lnTo>
                <a:lnTo>
                  <a:pt x="1072" y="585"/>
                </a:lnTo>
                <a:lnTo>
                  <a:pt x="1074" y="569"/>
                </a:lnTo>
                <a:lnTo>
                  <a:pt x="1074" y="553"/>
                </a:lnTo>
                <a:lnTo>
                  <a:pt x="1075" y="537"/>
                </a:lnTo>
                <a:lnTo>
                  <a:pt x="1075" y="537"/>
                </a:lnTo>
                <a:lnTo>
                  <a:pt x="1074" y="520"/>
                </a:lnTo>
                <a:lnTo>
                  <a:pt x="1074" y="504"/>
                </a:lnTo>
                <a:lnTo>
                  <a:pt x="1072" y="488"/>
                </a:lnTo>
                <a:lnTo>
                  <a:pt x="1069" y="473"/>
                </a:lnTo>
                <a:lnTo>
                  <a:pt x="1067" y="458"/>
                </a:lnTo>
                <a:lnTo>
                  <a:pt x="1063" y="444"/>
                </a:lnTo>
                <a:lnTo>
                  <a:pt x="1060" y="430"/>
                </a:lnTo>
                <a:lnTo>
                  <a:pt x="1055" y="417"/>
                </a:lnTo>
                <a:lnTo>
                  <a:pt x="1050" y="404"/>
                </a:lnTo>
                <a:lnTo>
                  <a:pt x="1045" y="391"/>
                </a:lnTo>
                <a:lnTo>
                  <a:pt x="1039" y="379"/>
                </a:lnTo>
                <a:lnTo>
                  <a:pt x="1033" y="368"/>
                </a:lnTo>
                <a:lnTo>
                  <a:pt x="1019" y="347"/>
                </a:lnTo>
                <a:lnTo>
                  <a:pt x="1002" y="327"/>
                </a:lnTo>
                <a:lnTo>
                  <a:pt x="985" y="311"/>
                </a:lnTo>
                <a:lnTo>
                  <a:pt x="967" y="296"/>
                </a:lnTo>
                <a:lnTo>
                  <a:pt x="946" y="283"/>
                </a:lnTo>
                <a:lnTo>
                  <a:pt x="926" y="272"/>
                </a:lnTo>
                <a:lnTo>
                  <a:pt x="903" y="265"/>
                </a:lnTo>
                <a:lnTo>
                  <a:pt x="880" y="258"/>
                </a:lnTo>
                <a:lnTo>
                  <a:pt x="857" y="255"/>
                </a:lnTo>
                <a:lnTo>
                  <a:pt x="833" y="254"/>
                </a:lnTo>
                <a:close/>
                <a:moveTo>
                  <a:pt x="311" y="770"/>
                </a:moveTo>
                <a:lnTo>
                  <a:pt x="311" y="770"/>
                </a:lnTo>
                <a:lnTo>
                  <a:pt x="296" y="770"/>
                </a:lnTo>
                <a:lnTo>
                  <a:pt x="282" y="769"/>
                </a:lnTo>
                <a:lnTo>
                  <a:pt x="268" y="767"/>
                </a:lnTo>
                <a:lnTo>
                  <a:pt x="254" y="765"/>
                </a:lnTo>
                <a:lnTo>
                  <a:pt x="241" y="762"/>
                </a:lnTo>
                <a:lnTo>
                  <a:pt x="228" y="757"/>
                </a:lnTo>
                <a:lnTo>
                  <a:pt x="216" y="752"/>
                </a:lnTo>
                <a:lnTo>
                  <a:pt x="204" y="747"/>
                </a:lnTo>
                <a:lnTo>
                  <a:pt x="192" y="741"/>
                </a:lnTo>
                <a:lnTo>
                  <a:pt x="181" y="734"/>
                </a:lnTo>
                <a:lnTo>
                  <a:pt x="171" y="726"/>
                </a:lnTo>
                <a:lnTo>
                  <a:pt x="160" y="719"/>
                </a:lnTo>
                <a:lnTo>
                  <a:pt x="150" y="709"/>
                </a:lnTo>
                <a:lnTo>
                  <a:pt x="140" y="700"/>
                </a:lnTo>
                <a:lnTo>
                  <a:pt x="132" y="689"/>
                </a:lnTo>
                <a:lnTo>
                  <a:pt x="123" y="679"/>
                </a:lnTo>
                <a:lnTo>
                  <a:pt x="114" y="668"/>
                </a:lnTo>
                <a:lnTo>
                  <a:pt x="107" y="656"/>
                </a:lnTo>
                <a:lnTo>
                  <a:pt x="99" y="644"/>
                </a:lnTo>
                <a:lnTo>
                  <a:pt x="93" y="630"/>
                </a:lnTo>
                <a:lnTo>
                  <a:pt x="86" y="617"/>
                </a:lnTo>
                <a:lnTo>
                  <a:pt x="81" y="603"/>
                </a:lnTo>
                <a:lnTo>
                  <a:pt x="76" y="588"/>
                </a:lnTo>
                <a:lnTo>
                  <a:pt x="71" y="573"/>
                </a:lnTo>
                <a:lnTo>
                  <a:pt x="64" y="541"/>
                </a:lnTo>
                <a:lnTo>
                  <a:pt x="58" y="507"/>
                </a:lnTo>
                <a:lnTo>
                  <a:pt x="54" y="471"/>
                </a:lnTo>
                <a:lnTo>
                  <a:pt x="53" y="434"/>
                </a:lnTo>
                <a:lnTo>
                  <a:pt x="53" y="434"/>
                </a:lnTo>
                <a:lnTo>
                  <a:pt x="54" y="397"/>
                </a:lnTo>
                <a:lnTo>
                  <a:pt x="58" y="361"/>
                </a:lnTo>
                <a:lnTo>
                  <a:pt x="64" y="327"/>
                </a:lnTo>
                <a:lnTo>
                  <a:pt x="71" y="295"/>
                </a:lnTo>
                <a:lnTo>
                  <a:pt x="77" y="280"/>
                </a:lnTo>
                <a:lnTo>
                  <a:pt x="82" y="266"/>
                </a:lnTo>
                <a:lnTo>
                  <a:pt x="87" y="252"/>
                </a:lnTo>
                <a:lnTo>
                  <a:pt x="94" y="239"/>
                </a:lnTo>
                <a:lnTo>
                  <a:pt x="100" y="226"/>
                </a:lnTo>
                <a:lnTo>
                  <a:pt x="108" y="213"/>
                </a:lnTo>
                <a:lnTo>
                  <a:pt x="116" y="202"/>
                </a:lnTo>
                <a:lnTo>
                  <a:pt x="124" y="190"/>
                </a:lnTo>
                <a:lnTo>
                  <a:pt x="133" y="179"/>
                </a:lnTo>
                <a:lnTo>
                  <a:pt x="142" y="170"/>
                </a:lnTo>
                <a:lnTo>
                  <a:pt x="151" y="161"/>
                </a:lnTo>
                <a:lnTo>
                  <a:pt x="161" y="152"/>
                </a:lnTo>
                <a:lnTo>
                  <a:pt x="172" y="144"/>
                </a:lnTo>
                <a:lnTo>
                  <a:pt x="183" y="136"/>
                </a:lnTo>
                <a:lnTo>
                  <a:pt x="194" y="130"/>
                </a:lnTo>
                <a:lnTo>
                  <a:pt x="206" y="124"/>
                </a:lnTo>
                <a:lnTo>
                  <a:pt x="218" y="119"/>
                </a:lnTo>
                <a:lnTo>
                  <a:pt x="231" y="113"/>
                </a:lnTo>
                <a:lnTo>
                  <a:pt x="244" y="110"/>
                </a:lnTo>
                <a:lnTo>
                  <a:pt x="257" y="106"/>
                </a:lnTo>
                <a:lnTo>
                  <a:pt x="271" y="104"/>
                </a:lnTo>
                <a:lnTo>
                  <a:pt x="285" y="102"/>
                </a:lnTo>
                <a:lnTo>
                  <a:pt x="300" y="100"/>
                </a:lnTo>
                <a:lnTo>
                  <a:pt x="315" y="100"/>
                </a:lnTo>
                <a:lnTo>
                  <a:pt x="315" y="100"/>
                </a:lnTo>
                <a:lnTo>
                  <a:pt x="327" y="100"/>
                </a:lnTo>
                <a:lnTo>
                  <a:pt x="339" y="102"/>
                </a:lnTo>
                <a:lnTo>
                  <a:pt x="351" y="104"/>
                </a:lnTo>
                <a:lnTo>
                  <a:pt x="363" y="106"/>
                </a:lnTo>
                <a:lnTo>
                  <a:pt x="374" y="109"/>
                </a:lnTo>
                <a:lnTo>
                  <a:pt x="385" y="112"/>
                </a:lnTo>
                <a:lnTo>
                  <a:pt x="406" y="121"/>
                </a:lnTo>
                <a:lnTo>
                  <a:pt x="426" y="132"/>
                </a:lnTo>
                <a:lnTo>
                  <a:pt x="444" y="145"/>
                </a:lnTo>
                <a:lnTo>
                  <a:pt x="460" y="160"/>
                </a:lnTo>
                <a:lnTo>
                  <a:pt x="476" y="175"/>
                </a:lnTo>
                <a:lnTo>
                  <a:pt x="507" y="142"/>
                </a:lnTo>
                <a:lnTo>
                  <a:pt x="507" y="142"/>
                </a:lnTo>
                <a:lnTo>
                  <a:pt x="490" y="125"/>
                </a:lnTo>
                <a:lnTo>
                  <a:pt x="472" y="109"/>
                </a:lnTo>
                <a:lnTo>
                  <a:pt x="462" y="102"/>
                </a:lnTo>
                <a:lnTo>
                  <a:pt x="452" y="94"/>
                </a:lnTo>
                <a:lnTo>
                  <a:pt x="440" y="86"/>
                </a:lnTo>
                <a:lnTo>
                  <a:pt x="429" y="80"/>
                </a:lnTo>
                <a:lnTo>
                  <a:pt x="416" y="75"/>
                </a:lnTo>
                <a:lnTo>
                  <a:pt x="403" y="69"/>
                </a:lnTo>
                <a:lnTo>
                  <a:pt x="390" y="65"/>
                </a:lnTo>
                <a:lnTo>
                  <a:pt x="376" y="61"/>
                </a:lnTo>
                <a:lnTo>
                  <a:pt x="362" y="57"/>
                </a:lnTo>
                <a:lnTo>
                  <a:pt x="347" y="55"/>
                </a:lnTo>
                <a:lnTo>
                  <a:pt x="331" y="54"/>
                </a:lnTo>
                <a:lnTo>
                  <a:pt x="315" y="54"/>
                </a:lnTo>
                <a:lnTo>
                  <a:pt x="315" y="54"/>
                </a:lnTo>
                <a:lnTo>
                  <a:pt x="298" y="54"/>
                </a:lnTo>
                <a:lnTo>
                  <a:pt x="281" y="55"/>
                </a:lnTo>
                <a:lnTo>
                  <a:pt x="264" y="57"/>
                </a:lnTo>
                <a:lnTo>
                  <a:pt x="247" y="61"/>
                </a:lnTo>
                <a:lnTo>
                  <a:pt x="231" y="64"/>
                </a:lnTo>
                <a:lnTo>
                  <a:pt x="216" y="68"/>
                </a:lnTo>
                <a:lnTo>
                  <a:pt x="201" y="73"/>
                </a:lnTo>
                <a:lnTo>
                  <a:pt x="187" y="80"/>
                </a:lnTo>
                <a:lnTo>
                  <a:pt x="173" y="86"/>
                </a:lnTo>
                <a:lnTo>
                  <a:pt x="159" y="95"/>
                </a:lnTo>
                <a:lnTo>
                  <a:pt x="146" y="103"/>
                </a:lnTo>
                <a:lnTo>
                  <a:pt x="133" y="112"/>
                </a:lnTo>
                <a:lnTo>
                  <a:pt x="121" y="122"/>
                </a:lnTo>
                <a:lnTo>
                  <a:pt x="109" y="133"/>
                </a:lnTo>
                <a:lnTo>
                  <a:pt x="97" y="144"/>
                </a:lnTo>
                <a:lnTo>
                  <a:pt x="86" y="156"/>
                </a:lnTo>
                <a:lnTo>
                  <a:pt x="77" y="169"/>
                </a:lnTo>
                <a:lnTo>
                  <a:pt x="67" y="182"/>
                </a:lnTo>
                <a:lnTo>
                  <a:pt x="58" y="196"/>
                </a:lnTo>
                <a:lnTo>
                  <a:pt x="50" y="211"/>
                </a:lnTo>
                <a:lnTo>
                  <a:pt x="42" y="226"/>
                </a:lnTo>
                <a:lnTo>
                  <a:pt x="35" y="242"/>
                </a:lnTo>
                <a:lnTo>
                  <a:pt x="28" y="258"/>
                </a:lnTo>
                <a:lnTo>
                  <a:pt x="23" y="276"/>
                </a:lnTo>
                <a:lnTo>
                  <a:pt x="17" y="294"/>
                </a:lnTo>
                <a:lnTo>
                  <a:pt x="13" y="312"/>
                </a:lnTo>
                <a:lnTo>
                  <a:pt x="9" y="331"/>
                </a:lnTo>
                <a:lnTo>
                  <a:pt x="5" y="350"/>
                </a:lnTo>
                <a:lnTo>
                  <a:pt x="3" y="371"/>
                </a:lnTo>
                <a:lnTo>
                  <a:pt x="1" y="391"/>
                </a:lnTo>
                <a:lnTo>
                  <a:pt x="0" y="413"/>
                </a:lnTo>
                <a:lnTo>
                  <a:pt x="0" y="434"/>
                </a:lnTo>
                <a:lnTo>
                  <a:pt x="0" y="434"/>
                </a:lnTo>
                <a:lnTo>
                  <a:pt x="0" y="456"/>
                </a:lnTo>
                <a:lnTo>
                  <a:pt x="1" y="477"/>
                </a:lnTo>
                <a:lnTo>
                  <a:pt x="3" y="498"/>
                </a:lnTo>
                <a:lnTo>
                  <a:pt x="5" y="518"/>
                </a:lnTo>
                <a:lnTo>
                  <a:pt x="9" y="537"/>
                </a:lnTo>
                <a:lnTo>
                  <a:pt x="13" y="556"/>
                </a:lnTo>
                <a:lnTo>
                  <a:pt x="17" y="575"/>
                </a:lnTo>
                <a:lnTo>
                  <a:pt x="23" y="593"/>
                </a:lnTo>
                <a:lnTo>
                  <a:pt x="28" y="610"/>
                </a:lnTo>
                <a:lnTo>
                  <a:pt x="35" y="627"/>
                </a:lnTo>
                <a:lnTo>
                  <a:pt x="42" y="643"/>
                </a:lnTo>
                <a:lnTo>
                  <a:pt x="50" y="659"/>
                </a:lnTo>
                <a:lnTo>
                  <a:pt x="58" y="673"/>
                </a:lnTo>
                <a:lnTo>
                  <a:pt x="67" y="687"/>
                </a:lnTo>
                <a:lnTo>
                  <a:pt x="76" y="701"/>
                </a:lnTo>
                <a:lnTo>
                  <a:pt x="86" y="714"/>
                </a:lnTo>
                <a:lnTo>
                  <a:pt x="96" y="726"/>
                </a:lnTo>
                <a:lnTo>
                  <a:pt x="108" y="738"/>
                </a:lnTo>
                <a:lnTo>
                  <a:pt x="119" y="748"/>
                </a:lnTo>
                <a:lnTo>
                  <a:pt x="131" y="759"/>
                </a:lnTo>
                <a:lnTo>
                  <a:pt x="144" y="767"/>
                </a:lnTo>
                <a:lnTo>
                  <a:pt x="157" y="776"/>
                </a:lnTo>
                <a:lnTo>
                  <a:pt x="170" y="783"/>
                </a:lnTo>
                <a:lnTo>
                  <a:pt x="184" y="791"/>
                </a:lnTo>
                <a:lnTo>
                  <a:pt x="198" y="797"/>
                </a:lnTo>
                <a:lnTo>
                  <a:pt x="213" y="803"/>
                </a:lnTo>
                <a:lnTo>
                  <a:pt x="228" y="807"/>
                </a:lnTo>
                <a:lnTo>
                  <a:pt x="243" y="810"/>
                </a:lnTo>
                <a:lnTo>
                  <a:pt x="259" y="814"/>
                </a:lnTo>
                <a:lnTo>
                  <a:pt x="275" y="816"/>
                </a:lnTo>
                <a:lnTo>
                  <a:pt x="292" y="817"/>
                </a:lnTo>
                <a:lnTo>
                  <a:pt x="308" y="818"/>
                </a:lnTo>
                <a:lnTo>
                  <a:pt x="308" y="818"/>
                </a:lnTo>
                <a:lnTo>
                  <a:pt x="326" y="817"/>
                </a:lnTo>
                <a:lnTo>
                  <a:pt x="343" y="816"/>
                </a:lnTo>
                <a:lnTo>
                  <a:pt x="360" y="814"/>
                </a:lnTo>
                <a:lnTo>
                  <a:pt x="375" y="810"/>
                </a:lnTo>
                <a:lnTo>
                  <a:pt x="391" y="806"/>
                </a:lnTo>
                <a:lnTo>
                  <a:pt x="405" y="802"/>
                </a:lnTo>
                <a:lnTo>
                  <a:pt x="419" y="796"/>
                </a:lnTo>
                <a:lnTo>
                  <a:pt x="433" y="790"/>
                </a:lnTo>
                <a:lnTo>
                  <a:pt x="446" y="782"/>
                </a:lnTo>
                <a:lnTo>
                  <a:pt x="459" y="775"/>
                </a:lnTo>
                <a:lnTo>
                  <a:pt x="471" y="766"/>
                </a:lnTo>
                <a:lnTo>
                  <a:pt x="483" y="756"/>
                </a:lnTo>
                <a:lnTo>
                  <a:pt x="495" y="747"/>
                </a:lnTo>
                <a:lnTo>
                  <a:pt x="507" y="736"/>
                </a:lnTo>
                <a:lnTo>
                  <a:pt x="527" y="712"/>
                </a:lnTo>
                <a:lnTo>
                  <a:pt x="497" y="680"/>
                </a:lnTo>
                <a:lnTo>
                  <a:pt x="497" y="680"/>
                </a:lnTo>
                <a:lnTo>
                  <a:pt x="477" y="701"/>
                </a:lnTo>
                <a:lnTo>
                  <a:pt x="456" y="720"/>
                </a:lnTo>
                <a:lnTo>
                  <a:pt x="446" y="728"/>
                </a:lnTo>
                <a:lnTo>
                  <a:pt x="434" y="736"/>
                </a:lnTo>
                <a:lnTo>
                  <a:pt x="423" y="742"/>
                </a:lnTo>
                <a:lnTo>
                  <a:pt x="413" y="748"/>
                </a:lnTo>
                <a:lnTo>
                  <a:pt x="401" y="753"/>
                </a:lnTo>
                <a:lnTo>
                  <a:pt x="389" y="757"/>
                </a:lnTo>
                <a:lnTo>
                  <a:pt x="377" y="762"/>
                </a:lnTo>
                <a:lnTo>
                  <a:pt x="364" y="765"/>
                </a:lnTo>
                <a:lnTo>
                  <a:pt x="351" y="767"/>
                </a:lnTo>
                <a:lnTo>
                  <a:pt x="338" y="769"/>
                </a:lnTo>
                <a:lnTo>
                  <a:pt x="325" y="770"/>
                </a:lnTo>
                <a:lnTo>
                  <a:pt x="311" y="77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grpSp>
        <p:nvGrpSpPr>
          <p:cNvPr id="29" name="Grupo 28"/>
          <p:cNvGrpSpPr/>
          <p:nvPr userDrawn="1"/>
        </p:nvGrpSpPr>
        <p:grpSpPr>
          <a:xfrm>
            <a:off x="6606231" y="2300744"/>
            <a:ext cx="5613400" cy="3752851"/>
            <a:chOff x="3286125" y="1550988"/>
            <a:chExt cx="5613400" cy="3752851"/>
          </a:xfrm>
        </p:grpSpPr>
        <p:sp>
          <p:nvSpPr>
            <p:cNvPr id="25" name="Freeform 5"/>
            <p:cNvSpPr>
              <a:spLocks noEditPoints="1"/>
            </p:cNvSpPr>
            <p:nvPr userDrawn="1"/>
          </p:nvSpPr>
          <p:spPr bwMode="auto">
            <a:xfrm>
              <a:off x="3286125" y="2606676"/>
              <a:ext cx="2381250" cy="2697163"/>
            </a:xfrm>
            <a:custGeom>
              <a:avLst/>
              <a:gdLst>
                <a:gd name="T0" fmla="*/ 331 w 634"/>
                <a:gd name="T1" fmla="*/ 0 h 717"/>
                <a:gd name="T2" fmla="*/ 57 w 634"/>
                <a:gd name="T3" fmla="*/ 47 h 717"/>
                <a:gd name="T4" fmla="*/ 94 w 634"/>
                <a:gd name="T5" fmla="*/ 226 h 717"/>
                <a:gd name="T6" fmla="*/ 310 w 634"/>
                <a:gd name="T7" fmla="*/ 182 h 717"/>
                <a:gd name="T8" fmla="*/ 417 w 634"/>
                <a:gd name="T9" fmla="*/ 279 h 717"/>
                <a:gd name="T10" fmla="*/ 315 w 634"/>
                <a:gd name="T11" fmla="*/ 271 h 717"/>
                <a:gd name="T12" fmla="*/ 0 w 634"/>
                <a:gd name="T13" fmla="*/ 512 h 717"/>
                <a:gd name="T14" fmla="*/ 220 w 634"/>
                <a:gd name="T15" fmla="*/ 717 h 717"/>
                <a:gd name="T16" fmla="*/ 417 w 634"/>
                <a:gd name="T17" fmla="*/ 639 h 717"/>
                <a:gd name="T18" fmla="*/ 417 w 634"/>
                <a:gd name="T19" fmla="*/ 704 h 717"/>
                <a:gd name="T20" fmla="*/ 634 w 634"/>
                <a:gd name="T21" fmla="*/ 704 h 717"/>
                <a:gd name="T22" fmla="*/ 634 w 634"/>
                <a:gd name="T23" fmla="*/ 283 h 717"/>
                <a:gd name="T24" fmla="*/ 331 w 634"/>
                <a:gd name="T25" fmla="*/ 0 h 717"/>
                <a:gd name="T26" fmla="*/ 417 w 634"/>
                <a:gd name="T27" fmla="*/ 520 h 717"/>
                <a:gd name="T28" fmla="*/ 304 w 634"/>
                <a:gd name="T29" fmla="*/ 560 h 717"/>
                <a:gd name="T30" fmla="*/ 217 w 634"/>
                <a:gd name="T31" fmla="*/ 488 h 717"/>
                <a:gd name="T32" fmla="*/ 357 w 634"/>
                <a:gd name="T33" fmla="*/ 405 h 717"/>
                <a:gd name="T34" fmla="*/ 417 w 634"/>
                <a:gd name="T35" fmla="*/ 411 h 717"/>
                <a:gd name="T36" fmla="*/ 417 w 634"/>
                <a:gd name="T37" fmla="*/ 520 h 7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34" h="717">
                  <a:moveTo>
                    <a:pt x="331" y="0"/>
                  </a:moveTo>
                  <a:cubicBezTo>
                    <a:pt x="233" y="0"/>
                    <a:pt x="126" y="22"/>
                    <a:pt x="57" y="47"/>
                  </a:cubicBezTo>
                  <a:cubicBezTo>
                    <a:pt x="94" y="226"/>
                    <a:pt x="94" y="226"/>
                    <a:pt x="94" y="226"/>
                  </a:cubicBezTo>
                  <a:cubicBezTo>
                    <a:pt x="148" y="204"/>
                    <a:pt x="238" y="182"/>
                    <a:pt x="310" y="182"/>
                  </a:cubicBezTo>
                  <a:cubicBezTo>
                    <a:pt x="381" y="182"/>
                    <a:pt x="416" y="209"/>
                    <a:pt x="417" y="279"/>
                  </a:cubicBezTo>
                  <a:cubicBezTo>
                    <a:pt x="386" y="274"/>
                    <a:pt x="352" y="271"/>
                    <a:pt x="315" y="271"/>
                  </a:cubicBezTo>
                  <a:cubicBezTo>
                    <a:pt x="126" y="271"/>
                    <a:pt x="0" y="356"/>
                    <a:pt x="0" y="512"/>
                  </a:cubicBezTo>
                  <a:cubicBezTo>
                    <a:pt x="0" y="636"/>
                    <a:pt x="78" y="717"/>
                    <a:pt x="220" y="717"/>
                  </a:cubicBezTo>
                  <a:cubicBezTo>
                    <a:pt x="308" y="717"/>
                    <a:pt x="372" y="681"/>
                    <a:pt x="417" y="639"/>
                  </a:cubicBezTo>
                  <a:cubicBezTo>
                    <a:pt x="417" y="704"/>
                    <a:pt x="417" y="704"/>
                    <a:pt x="417" y="704"/>
                  </a:cubicBezTo>
                  <a:cubicBezTo>
                    <a:pt x="634" y="704"/>
                    <a:pt x="634" y="704"/>
                    <a:pt x="634" y="704"/>
                  </a:cubicBezTo>
                  <a:cubicBezTo>
                    <a:pt x="634" y="283"/>
                    <a:pt x="634" y="283"/>
                    <a:pt x="634" y="283"/>
                  </a:cubicBezTo>
                  <a:cubicBezTo>
                    <a:pt x="634" y="120"/>
                    <a:pt x="558" y="0"/>
                    <a:pt x="331" y="0"/>
                  </a:cubicBezTo>
                  <a:close/>
                  <a:moveTo>
                    <a:pt x="417" y="520"/>
                  </a:moveTo>
                  <a:cubicBezTo>
                    <a:pt x="389" y="540"/>
                    <a:pt x="351" y="560"/>
                    <a:pt x="304" y="560"/>
                  </a:cubicBezTo>
                  <a:cubicBezTo>
                    <a:pt x="251" y="560"/>
                    <a:pt x="217" y="540"/>
                    <a:pt x="217" y="488"/>
                  </a:cubicBezTo>
                  <a:cubicBezTo>
                    <a:pt x="217" y="431"/>
                    <a:pt x="279" y="405"/>
                    <a:pt x="357" y="405"/>
                  </a:cubicBezTo>
                  <a:cubicBezTo>
                    <a:pt x="378" y="405"/>
                    <a:pt x="400" y="407"/>
                    <a:pt x="417" y="411"/>
                  </a:cubicBezTo>
                  <a:lnTo>
                    <a:pt x="417" y="520"/>
                  </a:lnTo>
                  <a:close/>
                </a:path>
              </a:pathLst>
            </a:custGeom>
            <a:solidFill>
              <a:srgbClr val="FFFFFF">
                <a:alpha val="1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6" name="Rectangle 6"/>
            <p:cNvSpPr>
              <a:spLocks noChangeArrowheads="1"/>
            </p:cNvSpPr>
            <p:nvPr userDrawn="1"/>
          </p:nvSpPr>
          <p:spPr bwMode="auto">
            <a:xfrm>
              <a:off x="5961063" y="2652713"/>
              <a:ext cx="833438" cy="2601913"/>
            </a:xfrm>
            <a:prstGeom prst="rect">
              <a:avLst/>
            </a:prstGeom>
            <a:solidFill>
              <a:srgbClr val="FFFFFF">
                <a:alpha val="1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7" name="Freeform 7"/>
            <p:cNvSpPr>
              <a:spLocks/>
            </p:cNvSpPr>
            <p:nvPr userDrawn="1"/>
          </p:nvSpPr>
          <p:spPr bwMode="auto">
            <a:xfrm>
              <a:off x="5915025" y="1550988"/>
              <a:ext cx="931863" cy="777875"/>
            </a:xfrm>
            <a:custGeom>
              <a:avLst/>
              <a:gdLst>
                <a:gd name="T0" fmla="*/ 124 w 248"/>
                <a:gd name="T1" fmla="*/ 0 h 207"/>
                <a:gd name="T2" fmla="*/ 0 w 248"/>
                <a:gd name="T3" fmla="*/ 102 h 207"/>
                <a:gd name="T4" fmla="*/ 124 w 248"/>
                <a:gd name="T5" fmla="*/ 207 h 207"/>
                <a:gd name="T6" fmla="*/ 248 w 248"/>
                <a:gd name="T7" fmla="*/ 102 h 207"/>
                <a:gd name="T8" fmla="*/ 124 w 248"/>
                <a:gd name="T9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207">
                  <a:moveTo>
                    <a:pt x="124" y="0"/>
                  </a:moveTo>
                  <a:cubicBezTo>
                    <a:pt x="50" y="0"/>
                    <a:pt x="0" y="27"/>
                    <a:pt x="0" y="102"/>
                  </a:cubicBezTo>
                  <a:cubicBezTo>
                    <a:pt x="0" y="179"/>
                    <a:pt x="50" y="207"/>
                    <a:pt x="124" y="207"/>
                  </a:cubicBezTo>
                  <a:cubicBezTo>
                    <a:pt x="199" y="207"/>
                    <a:pt x="248" y="179"/>
                    <a:pt x="248" y="102"/>
                  </a:cubicBezTo>
                  <a:cubicBezTo>
                    <a:pt x="248" y="27"/>
                    <a:pt x="199" y="0"/>
                    <a:pt x="124" y="0"/>
                  </a:cubicBezTo>
                  <a:close/>
                </a:path>
              </a:pathLst>
            </a:custGeom>
            <a:solidFill>
              <a:srgbClr val="FFFFFF">
                <a:alpha val="1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8" name="Freeform 8"/>
            <p:cNvSpPr>
              <a:spLocks/>
            </p:cNvSpPr>
            <p:nvPr userDrawn="1"/>
          </p:nvSpPr>
          <p:spPr bwMode="auto">
            <a:xfrm>
              <a:off x="7096125" y="2606676"/>
              <a:ext cx="1803400" cy="2647950"/>
            </a:xfrm>
            <a:custGeom>
              <a:avLst/>
              <a:gdLst>
                <a:gd name="T0" fmla="*/ 410 w 480"/>
                <a:gd name="T1" fmla="*/ 0 h 704"/>
                <a:gd name="T2" fmla="*/ 222 w 480"/>
                <a:gd name="T3" fmla="*/ 132 h 704"/>
                <a:gd name="T4" fmla="*/ 222 w 480"/>
                <a:gd name="T5" fmla="*/ 12 h 704"/>
                <a:gd name="T6" fmla="*/ 0 w 480"/>
                <a:gd name="T7" fmla="*/ 12 h 704"/>
                <a:gd name="T8" fmla="*/ 0 w 480"/>
                <a:gd name="T9" fmla="*/ 704 h 704"/>
                <a:gd name="T10" fmla="*/ 222 w 480"/>
                <a:gd name="T11" fmla="*/ 704 h 704"/>
                <a:gd name="T12" fmla="*/ 222 w 480"/>
                <a:gd name="T13" fmla="*/ 317 h 704"/>
                <a:gd name="T14" fmla="*/ 366 w 480"/>
                <a:gd name="T15" fmla="*/ 205 h 704"/>
                <a:gd name="T16" fmla="*/ 480 w 480"/>
                <a:gd name="T17" fmla="*/ 231 h 704"/>
                <a:gd name="T18" fmla="*/ 480 w 480"/>
                <a:gd name="T19" fmla="*/ 9 h 704"/>
                <a:gd name="T20" fmla="*/ 410 w 480"/>
                <a:gd name="T21" fmla="*/ 0 h 7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80" h="704">
                  <a:moveTo>
                    <a:pt x="410" y="0"/>
                  </a:moveTo>
                  <a:cubicBezTo>
                    <a:pt x="320" y="0"/>
                    <a:pt x="262" y="53"/>
                    <a:pt x="222" y="132"/>
                  </a:cubicBezTo>
                  <a:cubicBezTo>
                    <a:pt x="222" y="12"/>
                    <a:pt x="222" y="12"/>
                    <a:pt x="222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704"/>
                    <a:pt x="0" y="704"/>
                    <a:pt x="0" y="704"/>
                  </a:cubicBezTo>
                  <a:cubicBezTo>
                    <a:pt x="222" y="704"/>
                    <a:pt x="222" y="704"/>
                    <a:pt x="222" y="704"/>
                  </a:cubicBezTo>
                  <a:cubicBezTo>
                    <a:pt x="222" y="317"/>
                    <a:pt x="222" y="317"/>
                    <a:pt x="222" y="317"/>
                  </a:cubicBezTo>
                  <a:cubicBezTo>
                    <a:pt x="241" y="254"/>
                    <a:pt x="292" y="205"/>
                    <a:pt x="366" y="205"/>
                  </a:cubicBezTo>
                  <a:cubicBezTo>
                    <a:pt x="409" y="205"/>
                    <a:pt x="450" y="217"/>
                    <a:pt x="480" y="231"/>
                  </a:cubicBezTo>
                  <a:cubicBezTo>
                    <a:pt x="480" y="9"/>
                    <a:pt x="480" y="9"/>
                    <a:pt x="480" y="9"/>
                  </a:cubicBezTo>
                  <a:cubicBezTo>
                    <a:pt x="458" y="3"/>
                    <a:pt x="434" y="0"/>
                    <a:pt x="410" y="0"/>
                  </a:cubicBezTo>
                  <a:close/>
                </a:path>
              </a:pathLst>
            </a:custGeom>
            <a:solidFill>
              <a:srgbClr val="FFFFFF">
                <a:alpha val="1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</p:grpSp>
      <p:sp>
        <p:nvSpPr>
          <p:cNvPr id="12" name="Gráfico 1">
            <a:extLst>
              <a:ext uri="{FF2B5EF4-FFF2-40B4-BE49-F238E27FC236}">
                <a16:creationId xmlns:a16="http://schemas.microsoft.com/office/drawing/2014/main" id="{80D3517E-2091-47B1-94F9-F13E68496739}"/>
              </a:ext>
            </a:extLst>
          </p:cNvPr>
          <p:cNvSpPr>
            <a:spLocks noChangeAspect="1"/>
          </p:cNvSpPr>
          <p:nvPr userDrawn="1"/>
        </p:nvSpPr>
        <p:spPr>
          <a:xfrm rot="5400000">
            <a:off x="11143302" y="-32276"/>
            <a:ext cx="186689" cy="1120131"/>
          </a:xfrm>
          <a:custGeom>
            <a:avLst/>
            <a:gdLst>
              <a:gd name="connsiteX0" fmla="*/ 313849 w 323850"/>
              <a:gd name="connsiteY0" fmla="*/ 86201 h 1943100"/>
              <a:gd name="connsiteX1" fmla="*/ 313849 w 323850"/>
              <a:gd name="connsiteY1" fmla="*/ 7144 h 1943100"/>
              <a:gd name="connsiteX2" fmla="*/ 15716 w 323850"/>
              <a:gd name="connsiteY2" fmla="*/ 7144 h 1943100"/>
              <a:gd name="connsiteX3" fmla="*/ 15716 w 323850"/>
              <a:gd name="connsiteY3" fmla="*/ 86201 h 1943100"/>
              <a:gd name="connsiteX4" fmla="*/ 313849 w 323850"/>
              <a:gd name="connsiteY4" fmla="*/ 86201 h 1943100"/>
              <a:gd name="connsiteX5" fmla="*/ 136684 w 323850"/>
              <a:gd name="connsiteY5" fmla="*/ 227171 h 1943100"/>
              <a:gd name="connsiteX6" fmla="*/ 136684 w 323850"/>
              <a:gd name="connsiteY6" fmla="*/ 386239 h 1943100"/>
              <a:gd name="connsiteX7" fmla="*/ 15716 w 323850"/>
              <a:gd name="connsiteY7" fmla="*/ 386239 h 1943100"/>
              <a:gd name="connsiteX8" fmla="*/ 15716 w 323850"/>
              <a:gd name="connsiteY8" fmla="*/ 464344 h 1943100"/>
              <a:gd name="connsiteX9" fmla="*/ 312896 w 323850"/>
              <a:gd name="connsiteY9" fmla="*/ 464344 h 1943100"/>
              <a:gd name="connsiteX10" fmla="*/ 312896 w 323850"/>
              <a:gd name="connsiteY10" fmla="*/ 386239 h 1943100"/>
              <a:gd name="connsiteX11" fmla="*/ 184309 w 323850"/>
              <a:gd name="connsiteY11" fmla="*/ 386239 h 1943100"/>
              <a:gd name="connsiteX12" fmla="*/ 184309 w 323850"/>
              <a:gd name="connsiteY12" fmla="*/ 227171 h 1943100"/>
              <a:gd name="connsiteX13" fmla="*/ 313849 w 323850"/>
              <a:gd name="connsiteY13" fmla="*/ 227171 h 1943100"/>
              <a:gd name="connsiteX14" fmla="*/ 313849 w 323850"/>
              <a:gd name="connsiteY14" fmla="*/ 149066 h 1943100"/>
              <a:gd name="connsiteX15" fmla="*/ 15716 w 323850"/>
              <a:gd name="connsiteY15" fmla="*/ 149066 h 1943100"/>
              <a:gd name="connsiteX16" fmla="*/ 15716 w 323850"/>
              <a:gd name="connsiteY16" fmla="*/ 228124 h 1943100"/>
              <a:gd name="connsiteX17" fmla="*/ 136684 w 323850"/>
              <a:gd name="connsiteY17" fmla="*/ 228124 h 1943100"/>
              <a:gd name="connsiteX18" fmla="*/ 236696 w 323850"/>
              <a:gd name="connsiteY18" fmla="*/ 592931 h 1943100"/>
              <a:gd name="connsiteX19" fmla="*/ 268129 w 323850"/>
              <a:gd name="connsiteY19" fmla="*/ 627221 h 1943100"/>
              <a:gd name="connsiteX20" fmla="*/ 274796 w 323850"/>
              <a:gd name="connsiteY20" fmla="*/ 663416 h 1943100"/>
              <a:gd name="connsiteX21" fmla="*/ 267176 w 323850"/>
              <a:gd name="connsiteY21" fmla="*/ 705326 h 1943100"/>
              <a:gd name="connsiteX22" fmla="*/ 219551 w 323850"/>
              <a:gd name="connsiteY22" fmla="*/ 747236 h 1943100"/>
              <a:gd name="connsiteX23" fmla="*/ 167164 w 323850"/>
              <a:gd name="connsiteY23" fmla="*/ 754856 h 1943100"/>
              <a:gd name="connsiteX24" fmla="*/ 105251 w 323850"/>
              <a:gd name="connsiteY24" fmla="*/ 745331 h 1943100"/>
              <a:gd name="connsiteX25" fmla="*/ 61436 w 323850"/>
              <a:gd name="connsiteY25" fmla="*/ 701516 h 1943100"/>
              <a:gd name="connsiteX26" fmla="*/ 53816 w 323850"/>
              <a:gd name="connsiteY26" fmla="*/ 663416 h 1943100"/>
              <a:gd name="connsiteX27" fmla="*/ 58579 w 323850"/>
              <a:gd name="connsiteY27" fmla="*/ 628174 h 1943100"/>
              <a:gd name="connsiteX28" fmla="*/ 93821 w 323850"/>
              <a:gd name="connsiteY28" fmla="*/ 591026 h 1943100"/>
              <a:gd name="connsiteX29" fmla="*/ 115729 w 323850"/>
              <a:gd name="connsiteY29" fmla="*/ 587216 h 1943100"/>
              <a:gd name="connsiteX30" fmla="*/ 115729 w 323850"/>
              <a:gd name="connsiteY30" fmla="*/ 503396 h 1943100"/>
              <a:gd name="connsiteX31" fmla="*/ 96679 w 323850"/>
              <a:gd name="connsiteY31" fmla="*/ 507206 h 1943100"/>
              <a:gd name="connsiteX32" fmla="*/ 28099 w 323850"/>
              <a:gd name="connsiteY32" fmla="*/ 563404 h 1943100"/>
              <a:gd name="connsiteX33" fmla="*/ 7144 w 323850"/>
              <a:gd name="connsiteY33" fmla="*/ 664369 h 1943100"/>
              <a:gd name="connsiteX34" fmla="*/ 23336 w 323850"/>
              <a:gd name="connsiteY34" fmla="*/ 751046 h 1943100"/>
              <a:gd name="connsiteX35" fmla="*/ 79534 w 323850"/>
              <a:gd name="connsiteY35" fmla="*/ 817721 h 1943100"/>
              <a:gd name="connsiteX36" fmla="*/ 167164 w 323850"/>
              <a:gd name="connsiteY36" fmla="*/ 838676 h 1943100"/>
              <a:gd name="connsiteX37" fmla="*/ 230981 w 323850"/>
              <a:gd name="connsiteY37" fmla="*/ 827246 h 1943100"/>
              <a:gd name="connsiteX38" fmla="*/ 308134 w 323850"/>
              <a:gd name="connsiteY38" fmla="*/ 742474 h 1943100"/>
              <a:gd name="connsiteX39" fmla="*/ 320516 w 323850"/>
              <a:gd name="connsiteY39" fmla="*/ 663416 h 1943100"/>
              <a:gd name="connsiteX40" fmla="*/ 299561 w 323850"/>
              <a:gd name="connsiteY40" fmla="*/ 561499 h 1943100"/>
              <a:gd name="connsiteX41" fmla="*/ 234791 w 323850"/>
              <a:gd name="connsiteY41" fmla="*/ 507206 h 1943100"/>
              <a:gd name="connsiteX42" fmla="*/ 206216 w 323850"/>
              <a:gd name="connsiteY42" fmla="*/ 503396 h 1943100"/>
              <a:gd name="connsiteX43" fmla="*/ 206216 w 323850"/>
              <a:gd name="connsiteY43" fmla="*/ 586264 h 1943100"/>
              <a:gd name="connsiteX44" fmla="*/ 236696 w 323850"/>
              <a:gd name="connsiteY44" fmla="*/ 592931 h 1943100"/>
              <a:gd name="connsiteX45" fmla="*/ 313849 w 323850"/>
              <a:gd name="connsiteY45" fmla="*/ 1557814 h 1943100"/>
              <a:gd name="connsiteX46" fmla="*/ 313849 w 323850"/>
              <a:gd name="connsiteY46" fmla="*/ 1478756 h 1943100"/>
              <a:gd name="connsiteX47" fmla="*/ 15716 w 323850"/>
              <a:gd name="connsiteY47" fmla="*/ 1478756 h 1943100"/>
              <a:gd name="connsiteX48" fmla="*/ 15716 w 323850"/>
              <a:gd name="connsiteY48" fmla="*/ 1557814 h 1943100"/>
              <a:gd name="connsiteX49" fmla="*/ 313849 w 323850"/>
              <a:gd name="connsiteY49" fmla="*/ 1557814 h 1943100"/>
              <a:gd name="connsiteX50" fmla="*/ 136684 w 323850"/>
              <a:gd name="connsiteY50" fmla="*/ 1698784 h 1943100"/>
              <a:gd name="connsiteX51" fmla="*/ 136684 w 323850"/>
              <a:gd name="connsiteY51" fmla="*/ 1857851 h 1943100"/>
              <a:gd name="connsiteX52" fmla="*/ 15716 w 323850"/>
              <a:gd name="connsiteY52" fmla="*/ 1857851 h 1943100"/>
              <a:gd name="connsiteX53" fmla="*/ 15716 w 323850"/>
              <a:gd name="connsiteY53" fmla="*/ 1935956 h 1943100"/>
              <a:gd name="connsiteX54" fmla="*/ 312896 w 323850"/>
              <a:gd name="connsiteY54" fmla="*/ 1935956 h 1943100"/>
              <a:gd name="connsiteX55" fmla="*/ 312896 w 323850"/>
              <a:gd name="connsiteY55" fmla="*/ 1857851 h 1943100"/>
              <a:gd name="connsiteX56" fmla="*/ 184309 w 323850"/>
              <a:gd name="connsiteY56" fmla="*/ 1857851 h 1943100"/>
              <a:gd name="connsiteX57" fmla="*/ 184309 w 323850"/>
              <a:gd name="connsiteY57" fmla="*/ 1698784 h 1943100"/>
              <a:gd name="connsiteX58" fmla="*/ 313849 w 323850"/>
              <a:gd name="connsiteY58" fmla="*/ 1698784 h 1943100"/>
              <a:gd name="connsiteX59" fmla="*/ 313849 w 323850"/>
              <a:gd name="connsiteY59" fmla="*/ 1620679 h 1943100"/>
              <a:gd name="connsiteX60" fmla="*/ 15716 w 323850"/>
              <a:gd name="connsiteY60" fmla="*/ 1620679 h 1943100"/>
              <a:gd name="connsiteX61" fmla="*/ 15716 w 323850"/>
              <a:gd name="connsiteY61" fmla="*/ 1699736 h 1943100"/>
              <a:gd name="connsiteX62" fmla="*/ 136684 w 323850"/>
              <a:gd name="connsiteY62" fmla="*/ 1699736 h 1943100"/>
              <a:gd name="connsiteX63" fmla="*/ 201454 w 323850"/>
              <a:gd name="connsiteY63" fmla="*/ 1067276 h 1943100"/>
              <a:gd name="connsiteX64" fmla="*/ 67151 w 323850"/>
              <a:gd name="connsiteY64" fmla="*/ 1012984 h 1943100"/>
              <a:gd name="connsiteX65" fmla="*/ 201454 w 323850"/>
              <a:gd name="connsiteY65" fmla="*/ 957739 h 1943100"/>
              <a:gd name="connsiteX66" fmla="*/ 201454 w 323850"/>
              <a:gd name="connsiteY66" fmla="*/ 1067276 h 1943100"/>
              <a:gd name="connsiteX67" fmla="*/ 15716 w 323850"/>
              <a:gd name="connsiteY67" fmla="*/ 1060609 h 1943100"/>
              <a:gd name="connsiteX68" fmla="*/ 312896 w 323850"/>
              <a:gd name="connsiteY68" fmla="*/ 1198721 h 1943100"/>
              <a:gd name="connsiteX69" fmla="*/ 312896 w 323850"/>
              <a:gd name="connsiteY69" fmla="*/ 1110139 h 1943100"/>
              <a:gd name="connsiteX70" fmla="*/ 249079 w 323850"/>
              <a:gd name="connsiteY70" fmla="*/ 1085374 h 1943100"/>
              <a:gd name="connsiteX71" fmla="*/ 249079 w 323850"/>
              <a:gd name="connsiteY71" fmla="*/ 938689 h 1943100"/>
              <a:gd name="connsiteX72" fmla="*/ 312896 w 323850"/>
              <a:gd name="connsiteY72" fmla="*/ 912019 h 1943100"/>
              <a:gd name="connsiteX73" fmla="*/ 312896 w 323850"/>
              <a:gd name="connsiteY73" fmla="*/ 825341 h 1943100"/>
              <a:gd name="connsiteX74" fmla="*/ 15716 w 323850"/>
              <a:gd name="connsiteY74" fmla="*/ 965359 h 1943100"/>
              <a:gd name="connsiteX75" fmla="*/ 15716 w 323850"/>
              <a:gd name="connsiteY75" fmla="*/ 1060609 h 1943100"/>
              <a:gd name="connsiteX76" fmla="*/ 15716 w 323850"/>
              <a:gd name="connsiteY76" fmla="*/ 1132046 h 1943100"/>
              <a:gd name="connsiteX77" fmla="*/ 15716 w 323850"/>
              <a:gd name="connsiteY77" fmla="*/ 1451134 h 1943100"/>
              <a:gd name="connsiteX78" fmla="*/ 66199 w 323850"/>
              <a:gd name="connsiteY78" fmla="*/ 1451134 h 1943100"/>
              <a:gd name="connsiteX79" fmla="*/ 66199 w 323850"/>
              <a:gd name="connsiteY79" fmla="*/ 1331119 h 1943100"/>
              <a:gd name="connsiteX80" fmla="*/ 312896 w 323850"/>
              <a:gd name="connsiteY80" fmla="*/ 1331119 h 1943100"/>
              <a:gd name="connsiteX81" fmla="*/ 312896 w 323850"/>
              <a:gd name="connsiteY81" fmla="*/ 1253014 h 1943100"/>
              <a:gd name="connsiteX82" fmla="*/ 66199 w 323850"/>
              <a:gd name="connsiteY82" fmla="*/ 1253014 h 1943100"/>
              <a:gd name="connsiteX83" fmla="*/ 66199 w 323850"/>
              <a:gd name="connsiteY83" fmla="*/ 1132046 h 1943100"/>
              <a:gd name="connsiteX84" fmla="*/ 15716 w 323850"/>
              <a:gd name="connsiteY84" fmla="*/ 1132046 h 194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323850" h="1943100">
                <a:moveTo>
                  <a:pt x="313849" y="86201"/>
                </a:moveTo>
                <a:lnTo>
                  <a:pt x="313849" y="7144"/>
                </a:lnTo>
                <a:lnTo>
                  <a:pt x="15716" y="7144"/>
                </a:lnTo>
                <a:lnTo>
                  <a:pt x="15716" y="86201"/>
                </a:lnTo>
                <a:lnTo>
                  <a:pt x="313849" y="86201"/>
                </a:lnTo>
                <a:close/>
                <a:moveTo>
                  <a:pt x="136684" y="227171"/>
                </a:moveTo>
                <a:lnTo>
                  <a:pt x="136684" y="386239"/>
                </a:lnTo>
                <a:lnTo>
                  <a:pt x="15716" y="386239"/>
                </a:lnTo>
                <a:lnTo>
                  <a:pt x="15716" y="464344"/>
                </a:lnTo>
                <a:lnTo>
                  <a:pt x="312896" y="464344"/>
                </a:lnTo>
                <a:lnTo>
                  <a:pt x="312896" y="386239"/>
                </a:lnTo>
                <a:lnTo>
                  <a:pt x="184309" y="386239"/>
                </a:lnTo>
                <a:lnTo>
                  <a:pt x="184309" y="227171"/>
                </a:lnTo>
                <a:lnTo>
                  <a:pt x="313849" y="227171"/>
                </a:lnTo>
                <a:lnTo>
                  <a:pt x="313849" y="149066"/>
                </a:lnTo>
                <a:lnTo>
                  <a:pt x="15716" y="149066"/>
                </a:lnTo>
                <a:lnTo>
                  <a:pt x="15716" y="228124"/>
                </a:lnTo>
                <a:lnTo>
                  <a:pt x="136684" y="228124"/>
                </a:lnTo>
                <a:close/>
                <a:moveTo>
                  <a:pt x="236696" y="592931"/>
                </a:moveTo>
                <a:cubicBezTo>
                  <a:pt x="251936" y="598646"/>
                  <a:pt x="262414" y="611981"/>
                  <a:pt x="268129" y="627221"/>
                </a:cubicBezTo>
                <a:cubicBezTo>
                  <a:pt x="271939" y="638651"/>
                  <a:pt x="274796" y="651034"/>
                  <a:pt x="274796" y="663416"/>
                </a:cubicBezTo>
                <a:cubicBezTo>
                  <a:pt x="274796" y="678656"/>
                  <a:pt x="270986" y="691991"/>
                  <a:pt x="267176" y="705326"/>
                </a:cubicBezTo>
                <a:cubicBezTo>
                  <a:pt x="258604" y="725329"/>
                  <a:pt x="241459" y="741521"/>
                  <a:pt x="219551" y="747236"/>
                </a:cubicBezTo>
                <a:cubicBezTo>
                  <a:pt x="202406" y="751999"/>
                  <a:pt x="184309" y="754856"/>
                  <a:pt x="167164" y="754856"/>
                </a:cubicBezTo>
                <a:cubicBezTo>
                  <a:pt x="144304" y="754856"/>
                  <a:pt x="123349" y="751046"/>
                  <a:pt x="105251" y="745331"/>
                </a:cubicBezTo>
                <a:cubicBezTo>
                  <a:pt x="84296" y="737711"/>
                  <a:pt x="68104" y="721519"/>
                  <a:pt x="61436" y="701516"/>
                </a:cubicBezTo>
                <a:cubicBezTo>
                  <a:pt x="56674" y="689134"/>
                  <a:pt x="53816" y="676751"/>
                  <a:pt x="53816" y="663416"/>
                </a:cubicBezTo>
                <a:cubicBezTo>
                  <a:pt x="53816" y="651034"/>
                  <a:pt x="56674" y="639604"/>
                  <a:pt x="58579" y="628174"/>
                </a:cubicBezTo>
                <a:cubicBezTo>
                  <a:pt x="64294" y="611029"/>
                  <a:pt x="77629" y="596741"/>
                  <a:pt x="93821" y="591026"/>
                </a:cubicBezTo>
                <a:cubicBezTo>
                  <a:pt x="101441" y="588169"/>
                  <a:pt x="109061" y="587216"/>
                  <a:pt x="115729" y="587216"/>
                </a:cubicBezTo>
                <a:lnTo>
                  <a:pt x="115729" y="503396"/>
                </a:lnTo>
                <a:cubicBezTo>
                  <a:pt x="110014" y="504349"/>
                  <a:pt x="103346" y="506254"/>
                  <a:pt x="96679" y="507206"/>
                </a:cubicBezTo>
                <a:cubicBezTo>
                  <a:pt x="65246" y="513874"/>
                  <a:pt x="40481" y="534829"/>
                  <a:pt x="28099" y="563404"/>
                </a:cubicBezTo>
                <a:cubicBezTo>
                  <a:pt x="15716" y="594836"/>
                  <a:pt x="7144" y="628174"/>
                  <a:pt x="7144" y="664369"/>
                </a:cubicBezTo>
                <a:cubicBezTo>
                  <a:pt x="7144" y="693896"/>
                  <a:pt x="13811" y="724376"/>
                  <a:pt x="23336" y="751046"/>
                </a:cubicBezTo>
                <a:cubicBezTo>
                  <a:pt x="34766" y="779621"/>
                  <a:pt x="54769" y="803434"/>
                  <a:pt x="79534" y="817721"/>
                </a:cubicBezTo>
                <a:cubicBezTo>
                  <a:pt x="106204" y="832009"/>
                  <a:pt x="135731" y="838676"/>
                  <a:pt x="167164" y="838676"/>
                </a:cubicBezTo>
                <a:cubicBezTo>
                  <a:pt x="190024" y="838676"/>
                  <a:pt x="210979" y="834866"/>
                  <a:pt x="230981" y="827246"/>
                </a:cubicBezTo>
                <a:cubicBezTo>
                  <a:pt x="268129" y="814864"/>
                  <a:pt x="295751" y="781526"/>
                  <a:pt x="308134" y="742474"/>
                </a:cubicBezTo>
                <a:cubicBezTo>
                  <a:pt x="315754" y="717709"/>
                  <a:pt x="320516" y="690086"/>
                  <a:pt x="320516" y="663416"/>
                </a:cubicBezTo>
                <a:cubicBezTo>
                  <a:pt x="320516" y="627221"/>
                  <a:pt x="312896" y="591979"/>
                  <a:pt x="299561" y="561499"/>
                </a:cubicBezTo>
                <a:cubicBezTo>
                  <a:pt x="288131" y="533876"/>
                  <a:pt x="263366" y="514826"/>
                  <a:pt x="234791" y="507206"/>
                </a:cubicBezTo>
                <a:cubicBezTo>
                  <a:pt x="224314" y="504349"/>
                  <a:pt x="215741" y="503396"/>
                  <a:pt x="206216" y="503396"/>
                </a:cubicBezTo>
                <a:lnTo>
                  <a:pt x="206216" y="586264"/>
                </a:lnTo>
                <a:cubicBezTo>
                  <a:pt x="216694" y="587216"/>
                  <a:pt x="227171" y="588169"/>
                  <a:pt x="236696" y="592931"/>
                </a:cubicBezTo>
                <a:moveTo>
                  <a:pt x="313849" y="1557814"/>
                </a:moveTo>
                <a:lnTo>
                  <a:pt x="313849" y="1478756"/>
                </a:lnTo>
                <a:lnTo>
                  <a:pt x="15716" y="1478756"/>
                </a:lnTo>
                <a:lnTo>
                  <a:pt x="15716" y="1557814"/>
                </a:lnTo>
                <a:lnTo>
                  <a:pt x="313849" y="1557814"/>
                </a:lnTo>
                <a:close/>
                <a:moveTo>
                  <a:pt x="136684" y="1698784"/>
                </a:moveTo>
                <a:lnTo>
                  <a:pt x="136684" y="1857851"/>
                </a:lnTo>
                <a:lnTo>
                  <a:pt x="15716" y="1857851"/>
                </a:lnTo>
                <a:lnTo>
                  <a:pt x="15716" y="1935956"/>
                </a:lnTo>
                <a:lnTo>
                  <a:pt x="312896" y="1935956"/>
                </a:lnTo>
                <a:lnTo>
                  <a:pt x="312896" y="1857851"/>
                </a:lnTo>
                <a:lnTo>
                  <a:pt x="184309" y="1857851"/>
                </a:lnTo>
                <a:lnTo>
                  <a:pt x="184309" y="1698784"/>
                </a:lnTo>
                <a:lnTo>
                  <a:pt x="313849" y="1698784"/>
                </a:lnTo>
                <a:lnTo>
                  <a:pt x="313849" y="1620679"/>
                </a:lnTo>
                <a:lnTo>
                  <a:pt x="15716" y="1620679"/>
                </a:lnTo>
                <a:lnTo>
                  <a:pt x="15716" y="1699736"/>
                </a:lnTo>
                <a:lnTo>
                  <a:pt x="136684" y="1699736"/>
                </a:lnTo>
                <a:close/>
                <a:moveTo>
                  <a:pt x="201454" y="1067276"/>
                </a:moveTo>
                <a:lnTo>
                  <a:pt x="67151" y="1012984"/>
                </a:lnTo>
                <a:lnTo>
                  <a:pt x="201454" y="957739"/>
                </a:lnTo>
                <a:lnTo>
                  <a:pt x="201454" y="1067276"/>
                </a:lnTo>
                <a:close/>
                <a:moveTo>
                  <a:pt x="15716" y="1060609"/>
                </a:moveTo>
                <a:lnTo>
                  <a:pt x="312896" y="1198721"/>
                </a:lnTo>
                <a:lnTo>
                  <a:pt x="312896" y="1110139"/>
                </a:lnTo>
                <a:lnTo>
                  <a:pt x="249079" y="1085374"/>
                </a:lnTo>
                <a:lnTo>
                  <a:pt x="249079" y="938689"/>
                </a:lnTo>
                <a:lnTo>
                  <a:pt x="312896" y="912019"/>
                </a:lnTo>
                <a:lnTo>
                  <a:pt x="312896" y="825341"/>
                </a:lnTo>
                <a:lnTo>
                  <a:pt x="15716" y="965359"/>
                </a:lnTo>
                <a:lnTo>
                  <a:pt x="15716" y="1060609"/>
                </a:lnTo>
                <a:close/>
                <a:moveTo>
                  <a:pt x="15716" y="1132046"/>
                </a:moveTo>
                <a:lnTo>
                  <a:pt x="15716" y="1451134"/>
                </a:lnTo>
                <a:lnTo>
                  <a:pt x="66199" y="1451134"/>
                </a:lnTo>
                <a:lnTo>
                  <a:pt x="66199" y="1331119"/>
                </a:lnTo>
                <a:lnTo>
                  <a:pt x="312896" y="1331119"/>
                </a:lnTo>
                <a:lnTo>
                  <a:pt x="312896" y="1253014"/>
                </a:lnTo>
                <a:lnTo>
                  <a:pt x="66199" y="1253014"/>
                </a:lnTo>
                <a:lnTo>
                  <a:pt x="66199" y="1132046"/>
                </a:lnTo>
                <a:lnTo>
                  <a:pt x="15716" y="1132046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ES"/>
          </a:p>
        </p:txBody>
      </p:sp>
      <p:sp>
        <p:nvSpPr>
          <p:cNvPr id="24" name="Título 1">
            <a:extLst>
              <a:ext uri="{FF2B5EF4-FFF2-40B4-BE49-F238E27FC236}">
                <a16:creationId xmlns:a16="http://schemas.microsoft.com/office/drawing/2014/main" id="{2D385FFE-B313-469D-8627-1E90133693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5600" y="3378504"/>
            <a:ext cx="4662407" cy="2276893"/>
          </a:xfrm>
        </p:spPr>
        <p:txBody>
          <a:bodyPr anchor="t">
            <a:noAutofit/>
          </a:bodyPr>
          <a:lstStyle>
            <a:lvl1pPr>
              <a:lnSpc>
                <a:spcPct val="90000"/>
              </a:lnSpc>
              <a:defRPr sz="5000" b="1" i="0">
                <a:solidFill>
                  <a:schemeClr val="bg1"/>
                </a:solidFill>
                <a:latin typeface="+mj-lt"/>
                <a:ea typeface="Source Sans Pro ExtraLight" panose="020B0303030403020204" pitchFamily="34" charset="0"/>
              </a:defRPr>
            </a:lvl1pPr>
          </a:lstStyle>
          <a:p>
            <a:r>
              <a:rPr lang="en-US" dirty="0"/>
              <a:t>Master title</a:t>
            </a:r>
            <a:endParaRPr lang="es-ES" dirty="0"/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id="{A0F92E28-21E7-4309-9B28-7C55FEA0C94D}"/>
              </a:ext>
            </a:extLst>
          </p:cNvPr>
          <p:cNvSpPr/>
          <p:nvPr userDrawn="1"/>
        </p:nvSpPr>
        <p:spPr bwMode="auto">
          <a:xfrm>
            <a:off x="702469" y="3084334"/>
            <a:ext cx="319088" cy="636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762308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erior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Marcador de texto 17">
            <a:extLst>
              <a:ext uri="{FF2B5EF4-FFF2-40B4-BE49-F238E27FC236}">
                <a16:creationId xmlns:a16="http://schemas.microsoft.com/office/drawing/2014/main" id="{4ED39808-CB9B-46BA-BCC3-461DD0D4E4A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203" y="3899313"/>
            <a:ext cx="3129245" cy="288725"/>
          </a:xfrm>
        </p:spPr>
        <p:txBody>
          <a:bodyPr>
            <a:noAutofit/>
          </a:bodyPr>
          <a:lstStyle>
            <a:lvl1pPr marL="0" indent="0">
              <a:lnSpc>
                <a:spcPct val="80000"/>
              </a:lnSpc>
              <a:buFontTx/>
              <a:buNone/>
              <a:defRPr lang="es-ES" sz="1800" b="1" kern="1200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Master text</a:t>
            </a:r>
            <a:endParaRPr lang="es-ES" dirty="0"/>
          </a:p>
        </p:txBody>
      </p:sp>
      <p:sp>
        <p:nvSpPr>
          <p:cNvPr id="13" name="Marcador de texto 17">
            <a:extLst>
              <a:ext uri="{FF2B5EF4-FFF2-40B4-BE49-F238E27FC236}">
                <a16:creationId xmlns:a16="http://schemas.microsoft.com/office/drawing/2014/main" id="{D24DB6FF-D0CA-449B-9F35-67358388DC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8204" y="4351176"/>
            <a:ext cx="3129245" cy="2080615"/>
          </a:xfr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80000"/>
              </a:lnSpc>
              <a:spcBef>
                <a:spcPct val="0"/>
              </a:spcBef>
              <a:spcAft>
                <a:spcPts val="1400"/>
              </a:spcAft>
              <a:buFontTx/>
              <a:buNone/>
              <a:defRPr lang="es-ES" sz="1700" b="0" kern="1200" dirty="0" smtClean="0">
                <a:solidFill>
                  <a:schemeClr val="accent2"/>
                </a:solidFill>
                <a:latin typeface="+mn-lt"/>
                <a:ea typeface="Source Sans Pro ExtraLight" panose="020B0303030403020204" pitchFamily="34" charset="0"/>
                <a:cs typeface="+mj-cs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2" name="Marcador de texto 17">
            <a:extLst>
              <a:ext uri="{FF2B5EF4-FFF2-40B4-BE49-F238E27FC236}">
                <a16:creationId xmlns:a16="http://schemas.microsoft.com/office/drawing/2014/main" id="{71716A7C-15FA-41E8-B858-2887C9D0C0F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121328" y="3899313"/>
            <a:ext cx="3129245" cy="288725"/>
          </a:xfrm>
        </p:spPr>
        <p:txBody>
          <a:bodyPr>
            <a:noAutofit/>
          </a:bodyPr>
          <a:lstStyle>
            <a:lvl1pPr marL="0" indent="0">
              <a:lnSpc>
                <a:spcPct val="80000"/>
              </a:lnSpc>
              <a:buFontTx/>
              <a:buNone/>
              <a:defRPr lang="es-ES" sz="1800" b="1" kern="1200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Master text</a:t>
            </a:r>
            <a:endParaRPr lang="es-ES" dirty="0"/>
          </a:p>
        </p:txBody>
      </p:sp>
      <p:sp>
        <p:nvSpPr>
          <p:cNvPr id="23" name="Marcador de texto 17">
            <a:extLst>
              <a:ext uri="{FF2B5EF4-FFF2-40B4-BE49-F238E27FC236}">
                <a16:creationId xmlns:a16="http://schemas.microsoft.com/office/drawing/2014/main" id="{5F667C37-5F0D-4281-907F-7D018F9CB5F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121329" y="4351176"/>
            <a:ext cx="3129245" cy="2080615"/>
          </a:xfr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80000"/>
              </a:lnSpc>
              <a:spcBef>
                <a:spcPct val="0"/>
              </a:spcBef>
              <a:spcAft>
                <a:spcPts val="1400"/>
              </a:spcAft>
              <a:buFontTx/>
              <a:buNone/>
              <a:defRPr lang="es-ES" sz="1700" b="0" kern="1200" dirty="0" smtClean="0">
                <a:solidFill>
                  <a:schemeClr val="accent2"/>
                </a:solidFill>
                <a:latin typeface="+mn-lt"/>
                <a:ea typeface="Source Sans Pro ExtraLight" panose="020B0303030403020204" pitchFamily="34" charset="0"/>
                <a:cs typeface="+mj-cs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5" name="Marcador de texto 17">
            <a:extLst>
              <a:ext uri="{FF2B5EF4-FFF2-40B4-BE49-F238E27FC236}">
                <a16:creationId xmlns:a16="http://schemas.microsoft.com/office/drawing/2014/main" id="{BD26DFBF-D165-4A73-BE78-511BB6969A6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547220" y="3899313"/>
            <a:ext cx="3129245" cy="288725"/>
          </a:xfrm>
        </p:spPr>
        <p:txBody>
          <a:bodyPr>
            <a:noAutofit/>
          </a:bodyPr>
          <a:lstStyle>
            <a:lvl1pPr marL="0" indent="0">
              <a:lnSpc>
                <a:spcPct val="80000"/>
              </a:lnSpc>
              <a:buFontTx/>
              <a:buNone/>
              <a:defRPr lang="es-ES" sz="1800" b="1" kern="1200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Master text</a:t>
            </a:r>
            <a:endParaRPr lang="es-ES" dirty="0"/>
          </a:p>
        </p:txBody>
      </p:sp>
      <p:sp>
        <p:nvSpPr>
          <p:cNvPr id="26" name="Marcador de texto 17">
            <a:extLst>
              <a:ext uri="{FF2B5EF4-FFF2-40B4-BE49-F238E27FC236}">
                <a16:creationId xmlns:a16="http://schemas.microsoft.com/office/drawing/2014/main" id="{6E74BA77-019D-4B29-AC0B-1190EF7DD0F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547221" y="4351176"/>
            <a:ext cx="3129245" cy="2080615"/>
          </a:xfr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80000"/>
              </a:lnSpc>
              <a:spcBef>
                <a:spcPct val="0"/>
              </a:spcBef>
              <a:spcAft>
                <a:spcPts val="1400"/>
              </a:spcAft>
              <a:buFontTx/>
              <a:buNone/>
              <a:defRPr lang="es-ES" sz="1700" b="0" kern="1200" dirty="0" smtClean="0">
                <a:solidFill>
                  <a:schemeClr val="accent2"/>
                </a:solidFill>
                <a:latin typeface="+mn-lt"/>
                <a:ea typeface="Source Sans Pro ExtraLight" panose="020B0303030403020204" pitchFamily="34" charset="0"/>
                <a:cs typeface="+mj-cs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8" name="Marcador de número de diapositiva 6">
            <a:extLst>
              <a:ext uri="{FF2B5EF4-FFF2-40B4-BE49-F238E27FC236}">
                <a16:creationId xmlns:a16="http://schemas.microsoft.com/office/drawing/2014/main" id="{A8C320FD-049B-40D4-BC13-A0FB4FD89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186347"/>
            <a:ext cx="576672" cy="365125"/>
          </a:xfrm>
          <a:prstGeom prst="rect">
            <a:avLst/>
          </a:prstGeom>
        </p:spPr>
        <p:txBody>
          <a:bodyPr/>
          <a:lstStyle>
            <a:lvl1pPr>
              <a:defRPr lang="es-ES" sz="1200" b="1" i="0" kern="1200" smtClean="0">
                <a:solidFill>
                  <a:schemeClr val="accent2"/>
                </a:solidFill>
                <a:latin typeface="+mj-lt"/>
                <a:ea typeface="Source Sans Pro Black" panose="020B0803030403020204" pitchFamily="34" charset="0"/>
                <a:cs typeface="+mj-cs"/>
              </a:defRPr>
            </a:lvl1pPr>
          </a:lstStyle>
          <a:p>
            <a:fld id="{B77A96B3-B612-434A-9850-40BF39980A76}" type="slidenum">
              <a:rPr lang="es-ES" smtClean="0"/>
              <a:pPr/>
              <a:t>‹#›</a:t>
            </a:fld>
            <a:endParaRPr lang="es-ES" dirty="0"/>
          </a:p>
        </p:txBody>
      </p:sp>
      <p:sp>
        <p:nvSpPr>
          <p:cNvPr id="28" name="Marcador de posición de imagen 3">
            <a:extLst>
              <a:ext uri="{FF2B5EF4-FFF2-40B4-BE49-F238E27FC236}">
                <a16:creationId xmlns:a16="http://schemas.microsoft.com/office/drawing/2014/main" id="{A2CA655C-E7D2-4439-9FAB-4DB1F3DFD9E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770020" y="1708150"/>
            <a:ext cx="3031959" cy="1756945"/>
          </a:xfrm>
        </p:spPr>
        <p:txBody>
          <a:bodyPr/>
          <a:lstStyle/>
          <a:p>
            <a:endParaRPr lang="es-ES"/>
          </a:p>
        </p:txBody>
      </p:sp>
      <p:sp>
        <p:nvSpPr>
          <p:cNvPr id="29" name="Marcador de posición de imagen 3">
            <a:extLst>
              <a:ext uri="{FF2B5EF4-FFF2-40B4-BE49-F238E27FC236}">
                <a16:creationId xmlns:a16="http://schemas.microsoft.com/office/drawing/2014/main" id="{ACF8E9BE-2643-49A3-8519-3797D8D82A0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216917" y="1708150"/>
            <a:ext cx="3031959" cy="1756945"/>
          </a:xfrm>
        </p:spPr>
        <p:txBody>
          <a:bodyPr/>
          <a:lstStyle/>
          <a:p>
            <a:endParaRPr lang="es-ES"/>
          </a:p>
        </p:txBody>
      </p:sp>
      <p:sp>
        <p:nvSpPr>
          <p:cNvPr id="30" name="Marcador de posición de imagen 3">
            <a:extLst>
              <a:ext uri="{FF2B5EF4-FFF2-40B4-BE49-F238E27FC236}">
                <a16:creationId xmlns:a16="http://schemas.microsoft.com/office/drawing/2014/main" id="{E7B23D7B-2968-447A-AE99-7D4FF8182BE3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7636580" y="1708150"/>
            <a:ext cx="3031959" cy="1756945"/>
          </a:xfrm>
        </p:spPr>
        <p:txBody>
          <a:bodyPr/>
          <a:lstStyle/>
          <a:p>
            <a:endParaRPr lang="es-ES"/>
          </a:p>
        </p:txBody>
      </p:sp>
      <p:sp>
        <p:nvSpPr>
          <p:cNvPr id="14" name="Gráfico 1">
            <a:extLst>
              <a:ext uri="{FF2B5EF4-FFF2-40B4-BE49-F238E27FC236}">
                <a16:creationId xmlns:a16="http://schemas.microsoft.com/office/drawing/2014/main" id="{0E6253BE-986A-4E6F-B458-C5435EBCC329}"/>
              </a:ext>
            </a:extLst>
          </p:cNvPr>
          <p:cNvSpPr>
            <a:spLocks noChangeAspect="1"/>
          </p:cNvSpPr>
          <p:nvPr userDrawn="1"/>
        </p:nvSpPr>
        <p:spPr>
          <a:xfrm rot="5400000">
            <a:off x="11301612" y="117540"/>
            <a:ext cx="130572" cy="783431"/>
          </a:xfrm>
          <a:custGeom>
            <a:avLst/>
            <a:gdLst>
              <a:gd name="connsiteX0" fmla="*/ 313849 w 323850"/>
              <a:gd name="connsiteY0" fmla="*/ 86201 h 1943100"/>
              <a:gd name="connsiteX1" fmla="*/ 313849 w 323850"/>
              <a:gd name="connsiteY1" fmla="*/ 7144 h 1943100"/>
              <a:gd name="connsiteX2" fmla="*/ 15716 w 323850"/>
              <a:gd name="connsiteY2" fmla="*/ 7144 h 1943100"/>
              <a:gd name="connsiteX3" fmla="*/ 15716 w 323850"/>
              <a:gd name="connsiteY3" fmla="*/ 86201 h 1943100"/>
              <a:gd name="connsiteX4" fmla="*/ 313849 w 323850"/>
              <a:gd name="connsiteY4" fmla="*/ 86201 h 1943100"/>
              <a:gd name="connsiteX5" fmla="*/ 136684 w 323850"/>
              <a:gd name="connsiteY5" fmla="*/ 227171 h 1943100"/>
              <a:gd name="connsiteX6" fmla="*/ 136684 w 323850"/>
              <a:gd name="connsiteY6" fmla="*/ 386239 h 1943100"/>
              <a:gd name="connsiteX7" fmla="*/ 15716 w 323850"/>
              <a:gd name="connsiteY7" fmla="*/ 386239 h 1943100"/>
              <a:gd name="connsiteX8" fmla="*/ 15716 w 323850"/>
              <a:gd name="connsiteY8" fmla="*/ 464344 h 1943100"/>
              <a:gd name="connsiteX9" fmla="*/ 312896 w 323850"/>
              <a:gd name="connsiteY9" fmla="*/ 464344 h 1943100"/>
              <a:gd name="connsiteX10" fmla="*/ 312896 w 323850"/>
              <a:gd name="connsiteY10" fmla="*/ 386239 h 1943100"/>
              <a:gd name="connsiteX11" fmla="*/ 184309 w 323850"/>
              <a:gd name="connsiteY11" fmla="*/ 386239 h 1943100"/>
              <a:gd name="connsiteX12" fmla="*/ 184309 w 323850"/>
              <a:gd name="connsiteY12" fmla="*/ 227171 h 1943100"/>
              <a:gd name="connsiteX13" fmla="*/ 313849 w 323850"/>
              <a:gd name="connsiteY13" fmla="*/ 227171 h 1943100"/>
              <a:gd name="connsiteX14" fmla="*/ 313849 w 323850"/>
              <a:gd name="connsiteY14" fmla="*/ 149066 h 1943100"/>
              <a:gd name="connsiteX15" fmla="*/ 15716 w 323850"/>
              <a:gd name="connsiteY15" fmla="*/ 149066 h 1943100"/>
              <a:gd name="connsiteX16" fmla="*/ 15716 w 323850"/>
              <a:gd name="connsiteY16" fmla="*/ 228124 h 1943100"/>
              <a:gd name="connsiteX17" fmla="*/ 136684 w 323850"/>
              <a:gd name="connsiteY17" fmla="*/ 228124 h 1943100"/>
              <a:gd name="connsiteX18" fmla="*/ 236696 w 323850"/>
              <a:gd name="connsiteY18" fmla="*/ 592931 h 1943100"/>
              <a:gd name="connsiteX19" fmla="*/ 268129 w 323850"/>
              <a:gd name="connsiteY19" fmla="*/ 627221 h 1943100"/>
              <a:gd name="connsiteX20" fmla="*/ 274796 w 323850"/>
              <a:gd name="connsiteY20" fmla="*/ 663416 h 1943100"/>
              <a:gd name="connsiteX21" fmla="*/ 267176 w 323850"/>
              <a:gd name="connsiteY21" fmla="*/ 705326 h 1943100"/>
              <a:gd name="connsiteX22" fmla="*/ 219551 w 323850"/>
              <a:gd name="connsiteY22" fmla="*/ 747236 h 1943100"/>
              <a:gd name="connsiteX23" fmla="*/ 167164 w 323850"/>
              <a:gd name="connsiteY23" fmla="*/ 754856 h 1943100"/>
              <a:gd name="connsiteX24" fmla="*/ 105251 w 323850"/>
              <a:gd name="connsiteY24" fmla="*/ 745331 h 1943100"/>
              <a:gd name="connsiteX25" fmla="*/ 61436 w 323850"/>
              <a:gd name="connsiteY25" fmla="*/ 701516 h 1943100"/>
              <a:gd name="connsiteX26" fmla="*/ 53816 w 323850"/>
              <a:gd name="connsiteY26" fmla="*/ 663416 h 1943100"/>
              <a:gd name="connsiteX27" fmla="*/ 58579 w 323850"/>
              <a:gd name="connsiteY27" fmla="*/ 628174 h 1943100"/>
              <a:gd name="connsiteX28" fmla="*/ 93821 w 323850"/>
              <a:gd name="connsiteY28" fmla="*/ 591026 h 1943100"/>
              <a:gd name="connsiteX29" fmla="*/ 115729 w 323850"/>
              <a:gd name="connsiteY29" fmla="*/ 587216 h 1943100"/>
              <a:gd name="connsiteX30" fmla="*/ 115729 w 323850"/>
              <a:gd name="connsiteY30" fmla="*/ 503396 h 1943100"/>
              <a:gd name="connsiteX31" fmla="*/ 96679 w 323850"/>
              <a:gd name="connsiteY31" fmla="*/ 507206 h 1943100"/>
              <a:gd name="connsiteX32" fmla="*/ 28099 w 323850"/>
              <a:gd name="connsiteY32" fmla="*/ 563404 h 1943100"/>
              <a:gd name="connsiteX33" fmla="*/ 7144 w 323850"/>
              <a:gd name="connsiteY33" fmla="*/ 664369 h 1943100"/>
              <a:gd name="connsiteX34" fmla="*/ 23336 w 323850"/>
              <a:gd name="connsiteY34" fmla="*/ 751046 h 1943100"/>
              <a:gd name="connsiteX35" fmla="*/ 79534 w 323850"/>
              <a:gd name="connsiteY35" fmla="*/ 817721 h 1943100"/>
              <a:gd name="connsiteX36" fmla="*/ 167164 w 323850"/>
              <a:gd name="connsiteY36" fmla="*/ 838676 h 1943100"/>
              <a:gd name="connsiteX37" fmla="*/ 230981 w 323850"/>
              <a:gd name="connsiteY37" fmla="*/ 827246 h 1943100"/>
              <a:gd name="connsiteX38" fmla="*/ 308134 w 323850"/>
              <a:gd name="connsiteY38" fmla="*/ 742474 h 1943100"/>
              <a:gd name="connsiteX39" fmla="*/ 320516 w 323850"/>
              <a:gd name="connsiteY39" fmla="*/ 663416 h 1943100"/>
              <a:gd name="connsiteX40" fmla="*/ 299561 w 323850"/>
              <a:gd name="connsiteY40" fmla="*/ 561499 h 1943100"/>
              <a:gd name="connsiteX41" fmla="*/ 234791 w 323850"/>
              <a:gd name="connsiteY41" fmla="*/ 507206 h 1943100"/>
              <a:gd name="connsiteX42" fmla="*/ 206216 w 323850"/>
              <a:gd name="connsiteY42" fmla="*/ 503396 h 1943100"/>
              <a:gd name="connsiteX43" fmla="*/ 206216 w 323850"/>
              <a:gd name="connsiteY43" fmla="*/ 586264 h 1943100"/>
              <a:gd name="connsiteX44" fmla="*/ 236696 w 323850"/>
              <a:gd name="connsiteY44" fmla="*/ 592931 h 1943100"/>
              <a:gd name="connsiteX45" fmla="*/ 313849 w 323850"/>
              <a:gd name="connsiteY45" fmla="*/ 1557814 h 1943100"/>
              <a:gd name="connsiteX46" fmla="*/ 313849 w 323850"/>
              <a:gd name="connsiteY46" fmla="*/ 1478756 h 1943100"/>
              <a:gd name="connsiteX47" fmla="*/ 15716 w 323850"/>
              <a:gd name="connsiteY47" fmla="*/ 1478756 h 1943100"/>
              <a:gd name="connsiteX48" fmla="*/ 15716 w 323850"/>
              <a:gd name="connsiteY48" fmla="*/ 1557814 h 1943100"/>
              <a:gd name="connsiteX49" fmla="*/ 313849 w 323850"/>
              <a:gd name="connsiteY49" fmla="*/ 1557814 h 1943100"/>
              <a:gd name="connsiteX50" fmla="*/ 136684 w 323850"/>
              <a:gd name="connsiteY50" fmla="*/ 1698784 h 1943100"/>
              <a:gd name="connsiteX51" fmla="*/ 136684 w 323850"/>
              <a:gd name="connsiteY51" fmla="*/ 1857851 h 1943100"/>
              <a:gd name="connsiteX52" fmla="*/ 15716 w 323850"/>
              <a:gd name="connsiteY52" fmla="*/ 1857851 h 1943100"/>
              <a:gd name="connsiteX53" fmla="*/ 15716 w 323850"/>
              <a:gd name="connsiteY53" fmla="*/ 1935956 h 1943100"/>
              <a:gd name="connsiteX54" fmla="*/ 312896 w 323850"/>
              <a:gd name="connsiteY54" fmla="*/ 1935956 h 1943100"/>
              <a:gd name="connsiteX55" fmla="*/ 312896 w 323850"/>
              <a:gd name="connsiteY55" fmla="*/ 1857851 h 1943100"/>
              <a:gd name="connsiteX56" fmla="*/ 184309 w 323850"/>
              <a:gd name="connsiteY56" fmla="*/ 1857851 h 1943100"/>
              <a:gd name="connsiteX57" fmla="*/ 184309 w 323850"/>
              <a:gd name="connsiteY57" fmla="*/ 1698784 h 1943100"/>
              <a:gd name="connsiteX58" fmla="*/ 313849 w 323850"/>
              <a:gd name="connsiteY58" fmla="*/ 1698784 h 1943100"/>
              <a:gd name="connsiteX59" fmla="*/ 313849 w 323850"/>
              <a:gd name="connsiteY59" fmla="*/ 1620679 h 1943100"/>
              <a:gd name="connsiteX60" fmla="*/ 15716 w 323850"/>
              <a:gd name="connsiteY60" fmla="*/ 1620679 h 1943100"/>
              <a:gd name="connsiteX61" fmla="*/ 15716 w 323850"/>
              <a:gd name="connsiteY61" fmla="*/ 1699736 h 1943100"/>
              <a:gd name="connsiteX62" fmla="*/ 136684 w 323850"/>
              <a:gd name="connsiteY62" fmla="*/ 1699736 h 1943100"/>
              <a:gd name="connsiteX63" fmla="*/ 201454 w 323850"/>
              <a:gd name="connsiteY63" fmla="*/ 1067276 h 1943100"/>
              <a:gd name="connsiteX64" fmla="*/ 67151 w 323850"/>
              <a:gd name="connsiteY64" fmla="*/ 1012984 h 1943100"/>
              <a:gd name="connsiteX65" fmla="*/ 201454 w 323850"/>
              <a:gd name="connsiteY65" fmla="*/ 957739 h 1943100"/>
              <a:gd name="connsiteX66" fmla="*/ 201454 w 323850"/>
              <a:gd name="connsiteY66" fmla="*/ 1067276 h 1943100"/>
              <a:gd name="connsiteX67" fmla="*/ 15716 w 323850"/>
              <a:gd name="connsiteY67" fmla="*/ 1060609 h 1943100"/>
              <a:gd name="connsiteX68" fmla="*/ 312896 w 323850"/>
              <a:gd name="connsiteY68" fmla="*/ 1198721 h 1943100"/>
              <a:gd name="connsiteX69" fmla="*/ 312896 w 323850"/>
              <a:gd name="connsiteY69" fmla="*/ 1110139 h 1943100"/>
              <a:gd name="connsiteX70" fmla="*/ 249079 w 323850"/>
              <a:gd name="connsiteY70" fmla="*/ 1085374 h 1943100"/>
              <a:gd name="connsiteX71" fmla="*/ 249079 w 323850"/>
              <a:gd name="connsiteY71" fmla="*/ 938689 h 1943100"/>
              <a:gd name="connsiteX72" fmla="*/ 312896 w 323850"/>
              <a:gd name="connsiteY72" fmla="*/ 912019 h 1943100"/>
              <a:gd name="connsiteX73" fmla="*/ 312896 w 323850"/>
              <a:gd name="connsiteY73" fmla="*/ 825341 h 1943100"/>
              <a:gd name="connsiteX74" fmla="*/ 15716 w 323850"/>
              <a:gd name="connsiteY74" fmla="*/ 965359 h 1943100"/>
              <a:gd name="connsiteX75" fmla="*/ 15716 w 323850"/>
              <a:gd name="connsiteY75" fmla="*/ 1060609 h 1943100"/>
              <a:gd name="connsiteX76" fmla="*/ 15716 w 323850"/>
              <a:gd name="connsiteY76" fmla="*/ 1132046 h 1943100"/>
              <a:gd name="connsiteX77" fmla="*/ 15716 w 323850"/>
              <a:gd name="connsiteY77" fmla="*/ 1451134 h 1943100"/>
              <a:gd name="connsiteX78" fmla="*/ 66199 w 323850"/>
              <a:gd name="connsiteY78" fmla="*/ 1451134 h 1943100"/>
              <a:gd name="connsiteX79" fmla="*/ 66199 w 323850"/>
              <a:gd name="connsiteY79" fmla="*/ 1331119 h 1943100"/>
              <a:gd name="connsiteX80" fmla="*/ 312896 w 323850"/>
              <a:gd name="connsiteY80" fmla="*/ 1331119 h 1943100"/>
              <a:gd name="connsiteX81" fmla="*/ 312896 w 323850"/>
              <a:gd name="connsiteY81" fmla="*/ 1253014 h 1943100"/>
              <a:gd name="connsiteX82" fmla="*/ 66199 w 323850"/>
              <a:gd name="connsiteY82" fmla="*/ 1253014 h 1943100"/>
              <a:gd name="connsiteX83" fmla="*/ 66199 w 323850"/>
              <a:gd name="connsiteY83" fmla="*/ 1132046 h 1943100"/>
              <a:gd name="connsiteX84" fmla="*/ 15716 w 323850"/>
              <a:gd name="connsiteY84" fmla="*/ 1132046 h 194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323850" h="1943100">
                <a:moveTo>
                  <a:pt x="313849" y="86201"/>
                </a:moveTo>
                <a:lnTo>
                  <a:pt x="313849" y="7144"/>
                </a:lnTo>
                <a:lnTo>
                  <a:pt x="15716" y="7144"/>
                </a:lnTo>
                <a:lnTo>
                  <a:pt x="15716" y="86201"/>
                </a:lnTo>
                <a:lnTo>
                  <a:pt x="313849" y="86201"/>
                </a:lnTo>
                <a:close/>
                <a:moveTo>
                  <a:pt x="136684" y="227171"/>
                </a:moveTo>
                <a:lnTo>
                  <a:pt x="136684" y="386239"/>
                </a:lnTo>
                <a:lnTo>
                  <a:pt x="15716" y="386239"/>
                </a:lnTo>
                <a:lnTo>
                  <a:pt x="15716" y="464344"/>
                </a:lnTo>
                <a:lnTo>
                  <a:pt x="312896" y="464344"/>
                </a:lnTo>
                <a:lnTo>
                  <a:pt x="312896" y="386239"/>
                </a:lnTo>
                <a:lnTo>
                  <a:pt x="184309" y="386239"/>
                </a:lnTo>
                <a:lnTo>
                  <a:pt x="184309" y="227171"/>
                </a:lnTo>
                <a:lnTo>
                  <a:pt x="313849" y="227171"/>
                </a:lnTo>
                <a:lnTo>
                  <a:pt x="313849" y="149066"/>
                </a:lnTo>
                <a:lnTo>
                  <a:pt x="15716" y="149066"/>
                </a:lnTo>
                <a:lnTo>
                  <a:pt x="15716" y="228124"/>
                </a:lnTo>
                <a:lnTo>
                  <a:pt x="136684" y="228124"/>
                </a:lnTo>
                <a:close/>
                <a:moveTo>
                  <a:pt x="236696" y="592931"/>
                </a:moveTo>
                <a:cubicBezTo>
                  <a:pt x="251936" y="598646"/>
                  <a:pt x="262414" y="611981"/>
                  <a:pt x="268129" y="627221"/>
                </a:cubicBezTo>
                <a:cubicBezTo>
                  <a:pt x="271939" y="638651"/>
                  <a:pt x="274796" y="651034"/>
                  <a:pt x="274796" y="663416"/>
                </a:cubicBezTo>
                <a:cubicBezTo>
                  <a:pt x="274796" y="678656"/>
                  <a:pt x="270986" y="691991"/>
                  <a:pt x="267176" y="705326"/>
                </a:cubicBezTo>
                <a:cubicBezTo>
                  <a:pt x="258604" y="725329"/>
                  <a:pt x="241459" y="741521"/>
                  <a:pt x="219551" y="747236"/>
                </a:cubicBezTo>
                <a:cubicBezTo>
                  <a:pt x="202406" y="751999"/>
                  <a:pt x="184309" y="754856"/>
                  <a:pt x="167164" y="754856"/>
                </a:cubicBezTo>
                <a:cubicBezTo>
                  <a:pt x="144304" y="754856"/>
                  <a:pt x="123349" y="751046"/>
                  <a:pt x="105251" y="745331"/>
                </a:cubicBezTo>
                <a:cubicBezTo>
                  <a:pt x="84296" y="737711"/>
                  <a:pt x="68104" y="721519"/>
                  <a:pt x="61436" y="701516"/>
                </a:cubicBezTo>
                <a:cubicBezTo>
                  <a:pt x="56674" y="689134"/>
                  <a:pt x="53816" y="676751"/>
                  <a:pt x="53816" y="663416"/>
                </a:cubicBezTo>
                <a:cubicBezTo>
                  <a:pt x="53816" y="651034"/>
                  <a:pt x="56674" y="639604"/>
                  <a:pt x="58579" y="628174"/>
                </a:cubicBezTo>
                <a:cubicBezTo>
                  <a:pt x="64294" y="611029"/>
                  <a:pt x="77629" y="596741"/>
                  <a:pt x="93821" y="591026"/>
                </a:cubicBezTo>
                <a:cubicBezTo>
                  <a:pt x="101441" y="588169"/>
                  <a:pt x="109061" y="587216"/>
                  <a:pt x="115729" y="587216"/>
                </a:cubicBezTo>
                <a:lnTo>
                  <a:pt x="115729" y="503396"/>
                </a:lnTo>
                <a:cubicBezTo>
                  <a:pt x="110014" y="504349"/>
                  <a:pt x="103346" y="506254"/>
                  <a:pt x="96679" y="507206"/>
                </a:cubicBezTo>
                <a:cubicBezTo>
                  <a:pt x="65246" y="513874"/>
                  <a:pt x="40481" y="534829"/>
                  <a:pt x="28099" y="563404"/>
                </a:cubicBezTo>
                <a:cubicBezTo>
                  <a:pt x="15716" y="594836"/>
                  <a:pt x="7144" y="628174"/>
                  <a:pt x="7144" y="664369"/>
                </a:cubicBezTo>
                <a:cubicBezTo>
                  <a:pt x="7144" y="693896"/>
                  <a:pt x="13811" y="724376"/>
                  <a:pt x="23336" y="751046"/>
                </a:cubicBezTo>
                <a:cubicBezTo>
                  <a:pt x="34766" y="779621"/>
                  <a:pt x="54769" y="803434"/>
                  <a:pt x="79534" y="817721"/>
                </a:cubicBezTo>
                <a:cubicBezTo>
                  <a:pt x="106204" y="832009"/>
                  <a:pt x="135731" y="838676"/>
                  <a:pt x="167164" y="838676"/>
                </a:cubicBezTo>
                <a:cubicBezTo>
                  <a:pt x="190024" y="838676"/>
                  <a:pt x="210979" y="834866"/>
                  <a:pt x="230981" y="827246"/>
                </a:cubicBezTo>
                <a:cubicBezTo>
                  <a:pt x="268129" y="814864"/>
                  <a:pt x="295751" y="781526"/>
                  <a:pt x="308134" y="742474"/>
                </a:cubicBezTo>
                <a:cubicBezTo>
                  <a:pt x="315754" y="717709"/>
                  <a:pt x="320516" y="690086"/>
                  <a:pt x="320516" y="663416"/>
                </a:cubicBezTo>
                <a:cubicBezTo>
                  <a:pt x="320516" y="627221"/>
                  <a:pt x="312896" y="591979"/>
                  <a:pt x="299561" y="561499"/>
                </a:cubicBezTo>
                <a:cubicBezTo>
                  <a:pt x="288131" y="533876"/>
                  <a:pt x="263366" y="514826"/>
                  <a:pt x="234791" y="507206"/>
                </a:cubicBezTo>
                <a:cubicBezTo>
                  <a:pt x="224314" y="504349"/>
                  <a:pt x="215741" y="503396"/>
                  <a:pt x="206216" y="503396"/>
                </a:cubicBezTo>
                <a:lnTo>
                  <a:pt x="206216" y="586264"/>
                </a:lnTo>
                <a:cubicBezTo>
                  <a:pt x="216694" y="587216"/>
                  <a:pt x="227171" y="588169"/>
                  <a:pt x="236696" y="592931"/>
                </a:cubicBezTo>
                <a:moveTo>
                  <a:pt x="313849" y="1557814"/>
                </a:moveTo>
                <a:lnTo>
                  <a:pt x="313849" y="1478756"/>
                </a:lnTo>
                <a:lnTo>
                  <a:pt x="15716" y="1478756"/>
                </a:lnTo>
                <a:lnTo>
                  <a:pt x="15716" y="1557814"/>
                </a:lnTo>
                <a:lnTo>
                  <a:pt x="313849" y="1557814"/>
                </a:lnTo>
                <a:close/>
                <a:moveTo>
                  <a:pt x="136684" y="1698784"/>
                </a:moveTo>
                <a:lnTo>
                  <a:pt x="136684" y="1857851"/>
                </a:lnTo>
                <a:lnTo>
                  <a:pt x="15716" y="1857851"/>
                </a:lnTo>
                <a:lnTo>
                  <a:pt x="15716" y="1935956"/>
                </a:lnTo>
                <a:lnTo>
                  <a:pt x="312896" y="1935956"/>
                </a:lnTo>
                <a:lnTo>
                  <a:pt x="312896" y="1857851"/>
                </a:lnTo>
                <a:lnTo>
                  <a:pt x="184309" y="1857851"/>
                </a:lnTo>
                <a:lnTo>
                  <a:pt x="184309" y="1698784"/>
                </a:lnTo>
                <a:lnTo>
                  <a:pt x="313849" y="1698784"/>
                </a:lnTo>
                <a:lnTo>
                  <a:pt x="313849" y="1620679"/>
                </a:lnTo>
                <a:lnTo>
                  <a:pt x="15716" y="1620679"/>
                </a:lnTo>
                <a:lnTo>
                  <a:pt x="15716" y="1699736"/>
                </a:lnTo>
                <a:lnTo>
                  <a:pt x="136684" y="1699736"/>
                </a:lnTo>
                <a:close/>
                <a:moveTo>
                  <a:pt x="201454" y="1067276"/>
                </a:moveTo>
                <a:lnTo>
                  <a:pt x="67151" y="1012984"/>
                </a:lnTo>
                <a:lnTo>
                  <a:pt x="201454" y="957739"/>
                </a:lnTo>
                <a:lnTo>
                  <a:pt x="201454" y="1067276"/>
                </a:lnTo>
                <a:close/>
                <a:moveTo>
                  <a:pt x="15716" y="1060609"/>
                </a:moveTo>
                <a:lnTo>
                  <a:pt x="312896" y="1198721"/>
                </a:lnTo>
                <a:lnTo>
                  <a:pt x="312896" y="1110139"/>
                </a:lnTo>
                <a:lnTo>
                  <a:pt x="249079" y="1085374"/>
                </a:lnTo>
                <a:lnTo>
                  <a:pt x="249079" y="938689"/>
                </a:lnTo>
                <a:lnTo>
                  <a:pt x="312896" y="912019"/>
                </a:lnTo>
                <a:lnTo>
                  <a:pt x="312896" y="825341"/>
                </a:lnTo>
                <a:lnTo>
                  <a:pt x="15716" y="965359"/>
                </a:lnTo>
                <a:lnTo>
                  <a:pt x="15716" y="1060609"/>
                </a:lnTo>
                <a:close/>
                <a:moveTo>
                  <a:pt x="15716" y="1132046"/>
                </a:moveTo>
                <a:lnTo>
                  <a:pt x="15716" y="1451134"/>
                </a:lnTo>
                <a:lnTo>
                  <a:pt x="66199" y="1451134"/>
                </a:lnTo>
                <a:lnTo>
                  <a:pt x="66199" y="1331119"/>
                </a:lnTo>
                <a:lnTo>
                  <a:pt x="312896" y="1331119"/>
                </a:lnTo>
                <a:lnTo>
                  <a:pt x="312896" y="1253014"/>
                </a:lnTo>
                <a:lnTo>
                  <a:pt x="66199" y="1253014"/>
                </a:lnTo>
                <a:lnTo>
                  <a:pt x="66199" y="1132046"/>
                </a:lnTo>
                <a:lnTo>
                  <a:pt x="15716" y="1132046"/>
                </a:lnTo>
                <a:close/>
              </a:path>
            </a:pathLst>
          </a:custGeom>
          <a:solidFill>
            <a:srgbClr val="33333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ES"/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A309DE3F-43F5-B547-9F6A-EBD4B4BDB06F}"/>
              </a:ext>
            </a:extLst>
          </p:cNvPr>
          <p:cNvSpPr/>
          <p:nvPr userDrawn="1"/>
        </p:nvSpPr>
        <p:spPr bwMode="auto">
          <a:xfrm>
            <a:off x="759706" y="455612"/>
            <a:ext cx="154695" cy="36000"/>
          </a:xfrm>
          <a:prstGeom prst="rect">
            <a:avLst/>
          </a:prstGeom>
          <a:solidFill>
            <a:schemeClr val="accent1">
              <a:alpha val="79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/>
          </a:p>
        </p:txBody>
      </p:sp>
      <p:sp>
        <p:nvSpPr>
          <p:cNvPr id="16" name="Título 1">
            <a:extLst>
              <a:ext uri="{FF2B5EF4-FFF2-40B4-BE49-F238E27FC236}">
                <a16:creationId xmlns:a16="http://schemas.microsoft.com/office/drawing/2014/main" id="{70EE910C-80AD-4477-8F77-6C93B5EFAE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5275" y="544331"/>
            <a:ext cx="10000597" cy="431557"/>
          </a:xfrm>
        </p:spPr>
        <p:txBody>
          <a:bodyPr anchor="t">
            <a:noAutofit/>
          </a:bodyPr>
          <a:lstStyle>
            <a:lvl1pPr>
              <a:defRPr sz="2400">
                <a:solidFill>
                  <a:schemeClr val="accent2"/>
                </a:solidFill>
              </a:defRPr>
            </a:lvl1pPr>
          </a:lstStyle>
          <a:p>
            <a:r>
              <a:rPr lang="en-US" sz="2400" dirty="0"/>
              <a:t>Click to edit Master title style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41588566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73">
          <p15:clr>
            <a:srgbClr val="FBAE40"/>
          </p15:clr>
        </p15:guide>
        <p15:guide id="2" pos="2399">
          <p15:clr>
            <a:srgbClr val="FBAE40"/>
          </p15:clr>
        </p15:guide>
        <p15:guide id="3" pos="2638">
          <p15:clr>
            <a:srgbClr val="FBAE40"/>
          </p15:clr>
        </p15:guide>
        <p15:guide id="4" pos="4797">
          <p15:clr>
            <a:srgbClr val="FBAE40"/>
          </p15:clr>
        </p15:guide>
        <p15:guide id="5" pos="4566">
          <p15:clr>
            <a:srgbClr val="FBAE40"/>
          </p15:clr>
        </p15:guide>
        <p15:guide id="6" pos="6902">
          <p15:clr>
            <a:srgbClr val="FBAE40"/>
          </p15:clr>
        </p15:guide>
        <p15:guide id="7" orient="horz" pos="1073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C35EE9-522C-4535-BE74-4847C6AC13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C36F2F-8641-4B24-B605-9701571891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FD85F05-4FF0-4204-9B67-9A711939E5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B5E6D2-EBF0-42EA-9C50-BBDD3C712336}" type="datetimeFigureOut">
              <a:rPr lang="ru-RU" smtClean="0"/>
              <a:t>21.12.2020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612728B-3891-41F2-ABD8-F1B265F149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F4D9785-91F4-460D-994B-1B50D577CC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55855F-B309-4696-9CED-127EA04426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4395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7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 ?><Relationships xmlns="http://schemas.openxmlformats.org/package/2006/relationships"><Relationship Id="rId8" Target="../media/image13.png" Type="http://schemas.openxmlformats.org/officeDocument/2006/relationships/image"/><Relationship Id="rId13" Target="../media/image18.png" Type="http://schemas.openxmlformats.org/officeDocument/2006/relationships/image"/><Relationship Id="rId18" Target="../media/image23.png" Type="http://schemas.openxmlformats.org/officeDocument/2006/relationships/image"/><Relationship Id="rId3" Target="../media/image8.svg" Type="http://schemas.openxmlformats.org/officeDocument/2006/relationships/image"/><Relationship Id="rId7" Target="../media/image12.png" Type="http://schemas.openxmlformats.org/officeDocument/2006/relationships/image"/><Relationship Id="rId12" Target="../media/image17.jpeg" Type="http://schemas.openxmlformats.org/officeDocument/2006/relationships/image"/><Relationship Id="rId17" Target="../media/image22.png" Type="http://schemas.openxmlformats.org/officeDocument/2006/relationships/image"/><Relationship Id="rId2" Target="../media/image7.png" Type="http://schemas.openxmlformats.org/officeDocument/2006/relationships/image"/><Relationship Id="rId16" Target="../media/image21.png" Type="http://schemas.openxmlformats.org/officeDocument/2006/relationships/image"/><Relationship Id="rId1" Target="../slideLayouts/slideLayout13.xml" Type="http://schemas.openxmlformats.org/officeDocument/2006/relationships/slideLayout"/><Relationship Id="rId6" Target="../media/image11.png" Type="http://schemas.openxmlformats.org/officeDocument/2006/relationships/image"/><Relationship Id="rId11" Target="../media/image16.jpeg" Type="http://schemas.openxmlformats.org/officeDocument/2006/relationships/image"/><Relationship Id="rId5" Target="../media/image10.png" Type="http://schemas.openxmlformats.org/officeDocument/2006/relationships/image"/><Relationship Id="rId15" Target="../media/image20.png" Type="http://schemas.openxmlformats.org/officeDocument/2006/relationships/image"/><Relationship Id="rId10" Target="../media/image15.png" Type="http://schemas.openxmlformats.org/officeDocument/2006/relationships/image"/><Relationship Id="rId19" Target="../media/image24.svg" Type="http://schemas.openxmlformats.org/officeDocument/2006/relationships/image"/><Relationship Id="rId4" Target="../media/image9.jpeg" Type="http://schemas.openxmlformats.org/officeDocument/2006/relationships/image"/><Relationship Id="rId9" Target="../media/image14.png" Type="http://schemas.openxmlformats.org/officeDocument/2006/relationships/image"/><Relationship Id="rId14" Target="../media/image19.png" Type="http://schemas.openxmlformats.org/officeDocument/2006/relationships/image"/></Relationships>
</file>

<file path=ppt/slides/_rels/slide4.xml.rels><?xml version="1.0" encoding="UTF-8" standalone="yes" ?><Relationships xmlns="http://schemas.openxmlformats.org/package/2006/relationships"><Relationship Id="rId3" Target="../media/image8.svg" Type="http://schemas.openxmlformats.org/officeDocument/2006/relationships/image"/><Relationship Id="rId2" Target="../media/image7.png" Type="http://schemas.openxmlformats.org/officeDocument/2006/relationships/image"/><Relationship Id="rId1" Target="../slideLayouts/slideLayout14.xml" Type="http://schemas.openxmlformats.org/officeDocument/2006/relationships/slideLayout"/><Relationship Id="rId5" Target="../media/image26.jpeg" Type="http://schemas.openxmlformats.org/officeDocument/2006/relationships/image"/><Relationship Id="rId4" Target="../media/image25.jpeg" Type="http://schemas.openxmlformats.org/officeDocument/2006/relationships/image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8.svg"/></Relationships>
</file>

<file path=ppt/slides/_rels/slide6.xml.rels><?xml version="1.0" encoding="UTF-8" standalone="yes" ?><Relationships xmlns="http://schemas.openxmlformats.org/package/2006/relationships"><Relationship Id="rId3" Target="../media/image8.svg" Type="http://schemas.openxmlformats.org/officeDocument/2006/relationships/image"/><Relationship Id="rId2" Target="../media/image7.png" Type="http://schemas.openxmlformats.org/officeDocument/2006/relationships/image"/><Relationship Id="rId1" Target="../slideLayouts/slideLayout14.xml" Type="http://schemas.openxmlformats.org/officeDocument/2006/relationships/slideLayout"/><Relationship Id="rId4" Target="../media/image27.jpeg" Type="http://schemas.openxmlformats.org/officeDocument/2006/relationships/image"/></Relationships>
</file>

<file path=ppt/slides/_rels/slide7.xml.rels><?xml version="1.0" encoding="UTF-8" standalone="yes" ?><Relationships xmlns="http://schemas.openxmlformats.org/package/2006/relationships"><Relationship Id="rId8" Target="../media/image32.jpeg" Type="http://schemas.openxmlformats.org/officeDocument/2006/relationships/image"/><Relationship Id="rId3" Target="../media/image8.svg" Type="http://schemas.openxmlformats.org/officeDocument/2006/relationships/image"/><Relationship Id="rId7" Target="../media/image31.jpeg" Type="http://schemas.openxmlformats.org/officeDocument/2006/relationships/image"/><Relationship Id="rId2" Target="../media/image7.png" Type="http://schemas.openxmlformats.org/officeDocument/2006/relationships/image"/><Relationship Id="rId1" Target="../slideLayouts/slideLayout14.xml" Type="http://schemas.openxmlformats.org/officeDocument/2006/relationships/slideLayout"/><Relationship Id="rId6" Target="../media/image30.jpeg" Type="http://schemas.openxmlformats.org/officeDocument/2006/relationships/image"/><Relationship Id="rId5" Target="../media/image29.jpeg" Type="http://schemas.openxmlformats.org/officeDocument/2006/relationships/image"/><Relationship Id="rId10" Target="../media/image34.jpeg" Type="http://schemas.openxmlformats.org/officeDocument/2006/relationships/image"/><Relationship Id="rId4" Target="../media/image28.jpeg" Type="http://schemas.openxmlformats.org/officeDocument/2006/relationships/image"/><Relationship Id="rId9" Target="../media/image33.jpeg" Type="http://schemas.openxmlformats.org/officeDocument/2006/relationships/image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5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 ?><Relationships xmlns="http://schemas.openxmlformats.org/package/2006/relationships"><Relationship Id="rId3" Target="../media/image8.svg" Type="http://schemas.openxmlformats.org/officeDocument/2006/relationships/image"/><Relationship Id="rId7" Target="../media/image20.png" Type="http://schemas.openxmlformats.org/officeDocument/2006/relationships/image"/><Relationship Id="rId2" Target="../media/image7.png" Type="http://schemas.openxmlformats.org/officeDocument/2006/relationships/image"/><Relationship Id="rId1" Target="../slideLayouts/slideLayout14.xml" Type="http://schemas.openxmlformats.org/officeDocument/2006/relationships/slideLayout"/><Relationship Id="rId6" Target="../media/image38.jpeg" Type="http://schemas.openxmlformats.org/officeDocument/2006/relationships/image"/><Relationship Id="rId5" Target="../media/image37.png" Type="http://schemas.openxmlformats.org/officeDocument/2006/relationships/image"/><Relationship Id="rId4" Target="../media/image36.png" Type="http://schemas.openxmlformats.org/officeDocument/2006/relationships/image"/></Relationships>
</file>

<file path=ppt/slides/_rels/slide10.xml.rels><?xml version="1.0" encoding="UTF-8" standalone="yes" ?><Relationships xmlns="http://schemas.openxmlformats.org/package/2006/relationships"><Relationship Id="rId8" Target="../media/image43.png" Type="http://schemas.openxmlformats.org/officeDocument/2006/relationships/image"/><Relationship Id="rId3" Target="../media/image8.svg" Type="http://schemas.openxmlformats.org/officeDocument/2006/relationships/image"/><Relationship Id="rId7" Target="../media/image42.jpeg" Type="http://schemas.openxmlformats.org/officeDocument/2006/relationships/image"/><Relationship Id="rId2" Target="../media/image7.png" Type="http://schemas.openxmlformats.org/officeDocument/2006/relationships/image"/><Relationship Id="rId1" Target="../slideLayouts/slideLayout14.xml" Type="http://schemas.openxmlformats.org/officeDocument/2006/relationships/slideLayout"/><Relationship Id="rId6" Target="../media/image41.jpeg" Type="http://schemas.openxmlformats.org/officeDocument/2006/relationships/image"/><Relationship Id="rId5" Target="../media/image40.jpeg" Type="http://schemas.openxmlformats.org/officeDocument/2006/relationships/image"/><Relationship Id="rId4" Target="../media/image39.jpeg" Type="http://schemas.openxmlformats.org/officeDocument/2006/relationships/image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2.png"/></Relationships>
</file>

<file path=ppt/slides/_rels/slide12.xml.rels><?xml version="1.0" encoding="UTF-8" standalone="yes" ?><Relationships xmlns="http://schemas.openxmlformats.org/package/2006/relationships"><Relationship Id="rId3" Target="../media/image8.svg" Type="http://schemas.openxmlformats.org/officeDocument/2006/relationships/image"/><Relationship Id="rId7" Target="../media/image47.jpeg" Type="http://schemas.openxmlformats.org/officeDocument/2006/relationships/image"/><Relationship Id="rId2" Target="../media/image7.png" Type="http://schemas.openxmlformats.org/officeDocument/2006/relationships/image"/><Relationship Id="rId1" Target="../slideLayouts/slideLayout14.xml" Type="http://schemas.openxmlformats.org/officeDocument/2006/relationships/slideLayout"/><Relationship Id="rId6" Target="../media/image46.png" Type="http://schemas.openxmlformats.org/officeDocument/2006/relationships/image"/><Relationship Id="rId5" Target="../media/image45.jpeg" Type="http://schemas.openxmlformats.org/officeDocument/2006/relationships/image"/><Relationship Id="rId4" Target="../media/image44.png" Type="http://schemas.openxmlformats.org/officeDocument/2006/relationships/image"/></Relationships>
</file>

<file path=ppt/slides/_rels/slide13.xml.rels><?xml version="1.0" encoding="UTF-8" standalone="yes" ?><Relationships xmlns="http://schemas.openxmlformats.org/package/2006/relationships"><Relationship Id="rId3" Target="../media/image8.svg" Type="http://schemas.openxmlformats.org/officeDocument/2006/relationships/image"/><Relationship Id="rId7" Target="../media/image51.emf" Type="http://schemas.openxmlformats.org/officeDocument/2006/relationships/image"/><Relationship Id="rId2" Target="../media/image7.png" Type="http://schemas.openxmlformats.org/officeDocument/2006/relationships/image"/><Relationship Id="rId1" Target="../slideLayouts/slideLayout14.xml" Type="http://schemas.openxmlformats.org/officeDocument/2006/relationships/slideLayout"/><Relationship Id="rId6" Target="../media/image50.png" Type="http://schemas.openxmlformats.org/officeDocument/2006/relationships/image"/><Relationship Id="rId5" Target="../media/image49.jpeg" Type="http://schemas.openxmlformats.org/officeDocument/2006/relationships/image"/><Relationship Id="rId4" Target="../media/image48.jpeg" Type="http://schemas.openxmlformats.org/officeDocument/2006/relationships/image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3.png"/></Relationships>
</file>

<file path=ppt/slides/_rels/slide16.xml.rels><?xml version="1.0" encoding="UTF-8" standalone="yes" ?><Relationships xmlns="http://schemas.openxmlformats.org/package/2006/relationships"><Relationship Id="rId3" Target="../media/image8.svg" Type="http://schemas.openxmlformats.org/officeDocument/2006/relationships/image"/><Relationship Id="rId2" Target="../media/image7.png" Type="http://schemas.openxmlformats.org/officeDocument/2006/relationships/image"/><Relationship Id="rId1" Target="../slideLayouts/slideLayout14.xml" Type="http://schemas.openxmlformats.org/officeDocument/2006/relationships/slideLayout"/><Relationship Id="rId6" Target="../media/image24.svg" Type="http://schemas.openxmlformats.org/officeDocument/2006/relationships/image"/><Relationship Id="rId5" Target="../media/image23.png" Type="http://schemas.openxmlformats.org/officeDocument/2006/relationships/image"/><Relationship Id="rId4" Target="../media/image54.jpeg" Type="http://schemas.openxmlformats.org/officeDocument/2006/relationships/image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5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8.svg"/><Relationship Id="rId7" Type="http://schemas.openxmlformats.org/officeDocument/2006/relationships/image" Target="../media/image18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4.png"/><Relationship Id="rId5" Type="http://schemas.openxmlformats.org/officeDocument/2006/relationships/image" Target="../media/image12.png"/><Relationship Id="rId4" Type="http://schemas.openxmlformats.org/officeDocument/2006/relationships/image" Target="../media/image60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 ?><Relationships xmlns="http://schemas.openxmlformats.org/package/2006/relationships"><Relationship Id="rId8" Target="../media/image13.png" Type="http://schemas.openxmlformats.org/officeDocument/2006/relationships/image"/><Relationship Id="rId13" Target="../media/image18.png" Type="http://schemas.openxmlformats.org/officeDocument/2006/relationships/image"/><Relationship Id="rId3" Target="../media/image8.svg" Type="http://schemas.openxmlformats.org/officeDocument/2006/relationships/image"/><Relationship Id="rId7" Target="../media/image12.png" Type="http://schemas.openxmlformats.org/officeDocument/2006/relationships/image"/><Relationship Id="rId12" Target="../media/image17.jpeg" Type="http://schemas.openxmlformats.org/officeDocument/2006/relationships/image"/><Relationship Id="rId2" Target="../media/image7.png" Type="http://schemas.openxmlformats.org/officeDocument/2006/relationships/image"/><Relationship Id="rId1" Target="../slideLayouts/slideLayout15.xml" Type="http://schemas.openxmlformats.org/officeDocument/2006/relationships/slideLayout"/><Relationship Id="rId6" Target="../media/image63.jpeg" Type="http://schemas.openxmlformats.org/officeDocument/2006/relationships/image"/><Relationship Id="rId11" Target="../media/image64.png" Type="http://schemas.openxmlformats.org/officeDocument/2006/relationships/image"/><Relationship Id="rId5" Target="../media/image62.jpeg" Type="http://schemas.openxmlformats.org/officeDocument/2006/relationships/image"/><Relationship Id="rId15" Target="../media/image24.svg" Type="http://schemas.openxmlformats.org/officeDocument/2006/relationships/image"/><Relationship Id="rId10" Target="../media/image15.png" Type="http://schemas.openxmlformats.org/officeDocument/2006/relationships/image"/><Relationship Id="rId4" Target="../media/image61.jpeg" Type="http://schemas.openxmlformats.org/officeDocument/2006/relationships/image"/><Relationship Id="rId9" Target="../media/image14.png" Type="http://schemas.openxmlformats.org/officeDocument/2006/relationships/image"/><Relationship Id="rId14" Target="../media/image23.png" Type="http://schemas.openxmlformats.org/officeDocument/2006/relationships/image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Relationship Id="rId4" Type="http://schemas.openxmlformats.org/officeDocument/2006/relationships/chart" Target="../charts/char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Relationship Id="rId4" Type="http://schemas.openxmlformats.org/officeDocument/2006/relationships/chart" Target="../charts/char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Relationship Id="rId4" Type="http://schemas.openxmlformats.org/officeDocument/2006/relationships/chart" Target="../charts/char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6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5.png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68.jpeg"/><Relationship Id="rId4" Type="http://schemas.openxmlformats.org/officeDocument/2006/relationships/image" Target="../media/image26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Relationship Id="rId4" Type="http://schemas.openxmlformats.org/officeDocument/2006/relationships/chart" Target="../charts/char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Relationship Id="rId4" Type="http://schemas.openxmlformats.org/officeDocument/2006/relationships/chart" Target="../charts/char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Relationship Id="rId4" Type="http://schemas.openxmlformats.org/officeDocument/2006/relationships/chart" Target="../charts/chart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1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_rels/slide34.xml.rels><?xml version="1.0" encoding="UTF-8" standalone="yes" ?><Relationships xmlns="http://schemas.openxmlformats.org/package/2006/relationships"><Relationship Id="rId8" Target="../media/image78.jpeg" Type="http://schemas.openxmlformats.org/officeDocument/2006/relationships/image"/><Relationship Id="rId3" Target="../media/image8.svg" Type="http://schemas.openxmlformats.org/officeDocument/2006/relationships/image"/><Relationship Id="rId7" Target="../media/image77.jpeg" Type="http://schemas.openxmlformats.org/officeDocument/2006/relationships/image"/><Relationship Id="rId2" Target="../media/image7.png" Type="http://schemas.openxmlformats.org/officeDocument/2006/relationships/image"/><Relationship Id="rId1" Target="../slideLayouts/slideLayout14.xml" Type="http://schemas.openxmlformats.org/officeDocument/2006/relationships/slideLayout"/><Relationship Id="rId6" Target="../media/image76.jpeg" Type="http://schemas.openxmlformats.org/officeDocument/2006/relationships/image"/><Relationship Id="rId5" Target="../media/image75.jpeg" Type="http://schemas.openxmlformats.org/officeDocument/2006/relationships/image"/><Relationship Id="rId4" Target="../media/image74.jpeg" Type="http://schemas.openxmlformats.org/officeDocument/2006/relationships/image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58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37.xml.rels><?xml version="1.0" encoding="UTF-8" standalone="yes" ?><Relationships xmlns="http://schemas.openxmlformats.org/package/2006/relationships"><Relationship Id="rId8" Target="../media/image24.svg" Type="http://schemas.openxmlformats.org/officeDocument/2006/relationships/image"/><Relationship Id="rId3" Target="../media/image8.svg" Type="http://schemas.openxmlformats.org/officeDocument/2006/relationships/image"/><Relationship Id="rId7" Target="../media/image23.png" Type="http://schemas.openxmlformats.org/officeDocument/2006/relationships/image"/><Relationship Id="rId2" Target="../media/image59.png" Type="http://schemas.openxmlformats.org/officeDocument/2006/relationships/image"/><Relationship Id="rId1" Target="../slideLayouts/slideLayout14.xml" Type="http://schemas.openxmlformats.org/officeDocument/2006/relationships/slideLayout"/><Relationship Id="rId6" Target="../media/image14.png" Type="http://schemas.openxmlformats.org/officeDocument/2006/relationships/image"/><Relationship Id="rId5" Target="../media/image79.jpeg" Type="http://schemas.openxmlformats.org/officeDocument/2006/relationships/image"/><Relationship Id="rId4" Target="../media/image60.png" Type="http://schemas.openxmlformats.org/officeDocument/2006/relationships/image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 ?><Relationships xmlns="http://schemas.openxmlformats.org/package/2006/relationships"><Relationship Id="rId8" Target="../media/image14.png" Type="http://schemas.openxmlformats.org/officeDocument/2006/relationships/image"/><Relationship Id="rId13" Target="../media/image81.jpeg" Type="http://schemas.openxmlformats.org/officeDocument/2006/relationships/image"/><Relationship Id="rId3" Target="../media/image8.svg" Type="http://schemas.openxmlformats.org/officeDocument/2006/relationships/image"/><Relationship Id="rId7" Target="../media/image13.png" Type="http://schemas.openxmlformats.org/officeDocument/2006/relationships/image"/><Relationship Id="rId12" Target="../media/image80.png" Type="http://schemas.openxmlformats.org/officeDocument/2006/relationships/image"/><Relationship Id="rId2" Target="../media/image7.png" Type="http://schemas.openxmlformats.org/officeDocument/2006/relationships/image"/><Relationship Id="rId16" Target="../media/image24.svg" Type="http://schemas.openxmlformats.org/officeDocument/2006/relationships/image"/><Relationship Id="rId1" Target="../slideLayouts/slideLayout15.xml" Type="http://schemas.openxmlformats.org/officeDocument/2006/relationships/slideLayout"/><Relationship Id="rId6" Target="../media/image11.png" Type="http://schemas.openxmlformats.org/officeDocument/2006/relationships/image"/><Relationship Id="rId11" Target="../media/image17.jpeg" Type="http://schemas.openxmlformats.org/officeDocument/2006/relationships/image"/><Relationship Id="rId5" Target="../media/image63.jpeg" Type="http://schemas.openxmlformats.org/officeDocument/2006/relationships/image"/><Relationship Id="rId15" Target="../media/image23.png" Type="http://schemas.openxmlformats.org/officeDocument/2006/relationships/image"/><Relationship Id="rId10" Target="../media/image64.png" Type="http://schemas.openxmlformats.org/officeDocument/2006/relationships/image"/><Relationship Id="rId4" Target="../media/image61.jpeg" Type="http://schemas.openxmlformats.org/officeDocument/2006/relationships/image"/><Relationship Id="rId9" Target="../media/image15.png" Type="http://schemas.openxmlformats.org/officeDocument/2006/relationships/image"/><Relationship Id="rId14" Target="../media/image18.png" Type="http://schemas.openxmlformats.org/officeDocument/2006/relationships/image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83.svg"/><Relationship Id="rId4" Type="http://schemas.openxmlformats.org/officeDocument/2006/relationships/image" Target="../media/image8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sv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svg"/><Relationship Id="rId3" Type="http://schemas.openxmlformats.org/officeDocument/2006/relationships/image" Target="../media/image7.png"/><Relationship Id="rId7" Type="http://schemas.openxmlformats.org/officeDocument/2006/relationships/image" Target="../media/image88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7.svg"/><Relationship Id="rId5" Type="http://schemas.openxmlformats.org/officeDocument/2006/relationships/image" Target="../media/image86.png"/><Relationship Id="rId4" Type="http://schemas.openxmlformats.org/officeDocument/2006/relationships/image" Target="../media/image8.sv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91.svg"/><Relationship Id="rId4" Type="http://schemas.openxmlformats.org/officeDocument/2006/relationships/image" Target="../media/image9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8.sv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94.svg"/><Relationship Id="rId4" Type="http://schemas.openxmlformats.org/officeDocument/2006/relationships/image" Target="../media/image9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sv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.svg"/><Relationship Id="rId5" Type="http://schemas.openxmlformats.org/officeDocument/2006/relationships/image" Target="../media/image59.png"/><Relationship Id="rId4" Type="http://schemas.openxmlformats.org/officeDocument/2006/relationships/image" Target="../media/image99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58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8.svg"/><Relationship Id="rId7" Type="http://schemas.openxmlformats.org/officeDocument/2006/relationships/image" Target="../media/image8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4.png"/><Relationship Id="rId5" Type="http://schemas.openxmlformats.org/officeDocument/2006/relationships/image" Target="../media/image11.png"/><Relationship Id="rId4" Type="http://schemas.openxmlformats.org/officeDocument/2006/relationships/image" Target="../media/image13.png"/><Relationship Id="rId9" Type="http://schemas.openxmlformats.org/officeDocument/2006/relationships/image" Target="../media/image24.sv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2.xml.rels><?xml version="1.0" encoding="UTF-8" standalone="yes" ?><Relationships xmlns="http://schemas.openxmlformats.org/package/2006/relationships"><Relationship Id="rId8" Target="../media/image14.png" Type="http://schemas.openxmlformats.org/officeDocument/2006/relationships/image"/><Relationship Id="rId13" Target="../media/image103.png" Type="http://schemas.openxmlformats.org/officeDocument/2006/relationships/image"/><Relationship Id="rId3" Target="../media/image8.svg" Type="http://schemas.openxmlformats.org/officeDocument/2006/relationships/image"/><Relationship Id="rId7" Target="../media/image13.png" Type="http://schemas.openxmlformats.org/officeDocument/2006/relationships/image"/><Relationship Id="rId12" Target="../media/image102.png" Type="http://schemas.openxmlformats.org/officeDocument/2006/relationships/image"/><Relationship Id="rId2" Target="../media/image7.png" Type="http://schemas.openxmlformats.org/officeDocument/2006/relationships/image"/><Relationship Id="rId1" Target="../slideLayouts/slideLayout13.xml" Type="http://schemas.openxmlformats.org/officeDocument/2006/relationships/slideLayout"/><Relationship Id="rId6" Target="../media/image101.png" Type="http://schemas.openxmlformats.org/officeDocument/2006/relationships/image"/><Relationship Id="rId11" Target="../media/image17.jpeg" Type="http://schemas.openxmlformats.org/officeDocument/2006/relationships/image"/><Relationship Id="rId5" Target="../media/hdphoto1.wdp" Type="http://schemas.microsoft.com/office/2007/relationships/hdphoto"/><Relationship Id="rId15" Target="../media/image105.png" Type="http://schemas.openxmlformats.org/officeDocument/2006/relationships/image"/><Relationship Id="rId10" Target="../media/image16.jpeg" Type="http://schemas.openxmlformats.org/officeDocument/2006/relationships/image"/><Relationship Id="rId4" Target="../media/image100.png" Type="http://schemas.openxmlformats.org/officeDocument/2006/relationships/image"/><Relationship Id="rId9" Target="../media/image15.png" Type="http://schemas.openxmlformats.org/officeDocument/2006/relationships/image"/><Relationship Id="rId14" Target="../media/image104.png" Type="http://schemas.openxmlformats.org/officeDocument/2006/relationships/image"/></Relationships>
</file>

<file path=ppt/slides/_rels/slide53.xml.rels><?xml version="1.0" encoding="UTF-8" standalone="yes" ?><Relationships xmlns="http://schemas.openxmlformats.org/package/2006/relationships"><Relationship Id="rId3" Target="../media/image8.svg" Type="http://schemas.openxmlformats.org/officeDocument/2006/relationships/image"/><Relationship Id="rId2" Target="../media/image7.png" Type="http://schemas.openxmlformats.org/officeDocument/2006/relationships/image"/><Relationship Id="rId1" Target="../slideLayouts/slideLayout13.xml" Type="http://schemas.openxmlformats.org/officeDocument/2006/relationships/slideLayout"/><Relationship Id="rId5" Target="../media/image101.png" Type="http://schemas.openxmlformats.org/officeDocument/2006/relationships/image"/><Relationship Id="rId4" Target="../media/image106.jpeg" Type="http://schemas.openxmlformats.org/officeDocument/2006/relationships/image"/></Relationships>
</file>

<file path=ppt/slides/_rels/slide54.xml.rels><?xml version="1.0" encoding="UTF-8" standalone="yes" ?><Relationships xmlns="http://schemas.openxmlformats.org/package/2006/relationships"><Relationship Id="rId3" Target="../media/image8.svg" Type="http://schemas.openxmlformats.org/officeDocument/2006/relationships/image"/><Relationship Id="rId7" Target="../media/image110.jpeg" Type="http://schemas.openxmlformats.org/officeDocument/2006/relationships/image"/><Relationship Id="rId2" Target="../media/image7.png" Type="http://schemas.openxmlformats.org/officeDocument/2006/relationships/image"/><Relationship Id="rId1" Target="../slideLayouts/slideLayout13.xml" Type="http://schemas.openxmlformats.org/officeDocument/2006/relationships/slideLayout"/><Relationship Id="rId6" Target="../media/image109.jpeg" Type="http://schemas.openxmlformats.org/officeDocument/2006/relationships/image"/><Relationship Id="rId5" Target="../media/image108.jpeg" Type="http://schemas.openxmlformats.org/officeDocument/2006/relationships/image"/><Relationship Id="rId4" Target="../media/image107.jpeg" Type="http://schemas.openxmlformats.org/officeDocument/2006/relationships/image"/></Relationships>
</file>

<file path=ppt/slides/_rels/slide55.xml.rels><?xml version="1.0" encoding="UTF-8" standalone="yes" ?><Relationships xmlns="http://schemas.openxmlformats.org/package/2006/relationships"><Relationship Id="rId3" Target="../media/image8.svg" Type="http://schemas.openxmlformats.org/officeDocument/2006/relationships/image"/><Relationship Id="rId2" Target="../media/image59.png" Type="http://schemas.openxmlformats.org/officeDocument/2006/relationships/image"/><Relationship Id="rId1" Target="../slideLayouts/slideLayout13.xml" Type="http://schemas.openxmlformats.org/officeDocument/2006/relationships/slideLayout"/><Relationship Id="rId6" Target="../media/image113.png" Type="http://schemas.openxmlformats.org/officeDocument/2006/relationships/image"/><Relationship Id="rId5" Target="../media/image112.jpeg" Type="http://schemas.openxmlformats.org/officeDocument/2006/relationships/image"/><Relationship Id="rId4" Target="../media/image111.jpeg" Type="http://schemas.openxmlformats.org/officeDocument/2006/relationships/image"/></Relationships>
</file>

<file path=ppt/slides/_rels/slide56.xml.rels><?xml version="1.0" encoding="UTF-8" standalone="yes" ?><Relationships xmlns="http://schemas.openxmlformats.org/package/2006/relationships"><Relationship Id="rId3" Target="../media/image8.svg" Type="http://schemas.openxmlformats.org/officeDocument/2006/relationships/image"/><Relationship Id="rId2" Target="../media/image59.png" Type="http://schemas.openxmlformats.org/officeDocument/2006/relationships/image"/><Relationship Id="rId1" Target="../slideLayouts/slideLayout13.xml" Type="http://schemas.openxmlformats.org/officeDocument/2006/relationships/slideLayout"/><Relationship Id="rId6" Target="../media/image116.jpeg" Type="http://schemas.openxmlformats.org/officeDocument/2006/relationships/image"/><Relationship Id="rId5" Target="../media/image115.jpeg" Type="http://schemas.openxmlformats.org/officeDocument/2006/relationships/image"/><Relationship Id="rId4" Target="../media/image114.jpeg" Type="http://schemas.openxmlformats.org/officeDocument/2006/relationships/image"/></Relationships>
</file>

<file path=ppt/slides/_rels/slide57.xml.rels><?xml version="1.0" encoding="UTF-8" standalone="yes" ?><Relationships xmlns="http://schemas.openxmlformats.org/package/2006/relationships"><Relationship Id="rId3" Target="../media/image117.png" Type="http://schemas.openxmlformats.org/officeDocument/2006/relationships/image"/><Relationship Id="rId2" Target="../notesSlides/notesSlide2.xml" Type="http://schemas.openxmlformats.org/officeDocument/2006/relationships/notesSlide"/><Relationship Id="rId1" Target="../slideLayouts/slideLayout15.xml" Type="http://schemas.openxmlformats.org/officeDocument/2006/relationships/slideLayout"/><Relationship Id="rId6" Target="../media/image101.png" Type="http://schemas.openxmlformats.org/officeDocument/2006/relationships/image"/><Relationship Id="rId5" Target="../media/image119.jpeg" Type="http://schemas.openxmlformats.org/officeDocument/2006/relationships/image"/><Relationship Id="rId4" Target="../media/image118.svg" Type="http://schemas.openxmlformats.org/officeDocument/2006/relationships/image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1.png"/></Relationships>
</file>

<file path=ppt/slides/_rels/slide59.xml.rels><?xml version="1.0" encoding="UTF-8" standalone="yes" ?><Relationships xmlns="http://schemas.openxmlformats.org/package/2006/relationships"><Relationship Id="rId8" Target="../media/image123.jpeg" Type="http://schemas.openxmlformats.org/officeDocument/2006/relationships/image"/><Relationship Id="rId3" Target="../media/image8.svg" Type="http://schemas.openxmlformats.org/officeDocument/2006/relationships/image"/><Relationship Id="rId7" Target="../media/image122.jpeg" Type="http://schemas.openxmlformats.org/officeDocument/2006/relationships/image"/><Relationship Id="rId2" Target="../media/image7.png" Type="http://schemas.openxmlformats.org/officeDocument/2006/relationships/image"/><Relationship Id="rId1" Target="../slideLayouts/slideLayout14.xml" Type="http://schemas.openxmlformats.org/officeDocument/2006/relationships/slideLayout"/><Relationship Id="rId6" Target="../media/image121.jpeg" Type="http://schemas.openxmlformats.org/officeDocument/2006/relationships/image"/><Relationship Id="rId11" Target="../media/image126.jpeg" Type="http://schemas.openxmlformats.org/officeDocument/2006/relationships/image"/><Relationship Id="rId5" Target="../media/image120.jpeg" Type="http://schemas.openxmlformats.org/officeDocument/2006/relationships/image"/><Relationship Id="rId10" Target="../media/image125.jpeg" Type="http://schemas.openxmlformats.org/officeDocument/2006/relationships/image"/><Relationship Id="rId4" Target="../media/image34.jpeg" Type="http://schemas.openxmlformats.org/officeDocument/2006/relationships/image"/><Relationship Id="rId9" Target="../media/image124.jpeg" Type="http://schemas.openxmlformats.org/officeDocument/2006/relationships/image"/></Relationships>
</file>

<file path=ppt/slides/_rels/slide60.xml.rels><?xml version="1.0" encoding="UTF-8" standalone="yes" ?><Relationships xmlns="http://schemas.openxmlformats.org/package/2006/relationships"><Relationship Id="rId3" Target="../media/image8.svg" Type="http://schemas.openxmlformats.org/officeDocument/2006/relationships/image"/><Relationship Id="rId2" Target="../media/image7.png" Type="http://schemas.openxmlformats.org/officeDocument/2006/relationships/image"/><Relationship Id="rId1" Target="../slideLayouts/slideLayout18.xml" Type="http://schemas.openxmlformats.org/officeDocument/2006/relationships/slideLayout"/><Relationship Id="rId6" Target="../media/image125.jpeg" Type="http://schemas.openxmlformats.org/officeDocument/2006/relationships/image"/><Relationship Id="rId5" Target="../media/image101.png" Type="http://schemas.openxmlformats.org/officeDocument/2006/relationships/image"/><Relationship Id="rId4" Target="../media/image127.jpg" Type="http://schemas.openxmlformats.org/officeDocument/2006/relationships/image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58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3.xml.rels><?xml version="1.0" encoding="UTF-8" standalone="yes" ?><Relationships xmlns="http://schemas.openxmlformats.org/package/2006/relationships"><Relationship Id="rId8" Target="../media/image15.png" Type="http://schemas.openxmlformats.org/officeDocument/2006/relationships/image"/><Relationship Id="rId13" Target="../media/image59.png" Type="http://schemas.openxmlformats.org/officeDocument/2006/relationships/image"/><Relationship Id="rId3" Target="../media/image129.jpeg" Type="http://schemas.openxmlformats.org/officeDocument/2006/relationships/image"/><Relationship Id="rId7" Target="../media/image14.png" Type="http://schemas.openxmlformats.org/officeDocument/2006/relationships/image"/><Relationship Id="rId12" Target="../media/image132.jpeg" Type="http://schemas.openxmlformats.org/officeDocument/2006/relationships/image"/><Relationship Id="rId2" Target="../media/image128.jpeg" Type="http://schemas.openxmlformats.org/officeDocument/2006/relationships/image"/><Relationship Id="rId1" Target="../slideLayouts/slideLayout14.xml" Type="http://schemas.openxmlformats.org/officeDocument/2006/relationships/slideLayout"/><Relationship Id="rId6" Target="../media/image13.png" Type="http://schemas.openxmlformats.org/officeDocument/2006/relationships/image"/><Relationship Id="rId11" Target="../media/image131.png" Type="http://schemas.openxmlformats.org/officeDocument/2006/relationships/image"/><Relationship Id="rId5" Target="../media/image60.png" Type="http://schemas.openxmlformats.org/officeDocument/2006/relationships/image"/><Relationship Id="rId10" Target="../media/image17.jpeg" Type="http://schemas.openxmlformats.org/officeDocument/2006/relationships/image"/><Relationship Id="rId4" Target="../media/image130.jpeg" Type="http://schemas.openxmlformats.org/officeDocument/2006/relationships/image"/><Relationship Id="rId9" Target="../media/image16.jpeg" Type="http://schemas.openxmlformats.org/officeDocument/2006/relationships/image"/><Relationship Id="rId14" Target="../media/image8.svg" Type="http://schemas.openxmlformats.org/officeDocument/2006/relationships/image"/></Relationships>
</file>

<file path=ppt/slides/_rels/slide64.xml.rels><?xml version="1.0" encoding="UTF-8" standalone="yes" ?><Relationships xmlns="http://schemas.openxmlformats.org/package/2006/relationships"><Relationship Id="rId8" Target="../media/image137.emf" Type="http://schemas.openxmlformats.org/officeDocument/2006/relationships/image"/><Relationship Id="rId3" Target="../media/image8.svg" Type="http://schemas.openxmlformats.org/officeDocument/2006/relationships/image"/><Relationship Id="rId7" Target="../media/image136.jpeg" Type="http://schemas.openxmlformats.org/officeDocument/2006/relationships/image"/><Relationship Id="rId2" Target="../media/image59.png" Type="http://schemas.openxmlformats.org/officeDocument/2006/relationships/image"/><Relationship Id="rId1" Target="../slideLayouts/slideLayout14.xml" Type="http://schemas.openxmlformats.org/officeDocument/2006/relationships/slideLayout"/><Relationship Id="rId6" Target="../media/image135.png" Type="http://schemas.openxmlformats.org/officeDocument/2006/relationships/image"/><Relationship Id="rId11" Target="../media/image140.jpeg" Type="http://schemas.openxmlformats.org/officeDocument/2006/relationships/image"/><Relationship Id="rId5" Target="../media/image134.jpeg" Type="http://schemas.openxmlformats.org/officeDocument/2006/relationships/image"/><Relationship Id="rId10" Target="../media/image139.jpeg" Type="http://schemas.openxmlformats.org/officeDocument/2006/relationships/image"/><Relationship Id="rId4" Target="../media/image133.jpeg" Type="http://schemas.openxmlformats.org/officeDocument/2006/relationships/image"/><Relationship Id="rId9" Target="../media/image138.png" Type="http://schemas.openxmlformats.org/officeDocument/2006/relationships/image"/></Relationships>
</file>

<file path=ppt/slides/_rels/slide65.xml.rels><?xml version="1.0" encoding="UTF-8" standalone="yes" ?><Relationships xmlns="http://schemas.openxmlformats.org/package/2006/relationships"><Relationship Id="rId8" Target="../media/image130.jpeg" Type="http://schemas.openxmlformats.org/officeDocument/2006/relationships/image"/><Relationship Id="rId3" Target="../media/image8.svg" Type="http://schemas.openxmlformats.org/officeDocument/2006/relationships/image"/><Relationship Id="rId7" Target="../media/image129.jpeg" Type="http://schemas.openxmlformats.org/officeDocument/2006/relationships/image"/><Relationship Id="rId2" Target="../media/image59.png" Type="http://schemas.openxmlformats.org/officeDocument/2006/relationships/image"/><Relationship Id="rId1" Target="../slideLayouts/slideLayout14.xml" Type="http://schemas.openxmlformats.org/officeDocument/2006/relationships/slideLayout"/><Relationship Id="rId6" Target="../media/image143.jpeg" Type="http://schemas.openxmlformats.org/officeDocument/2006/relationships/image"/><Relationship Id="rId5" Target="../media/image142.jpeg" Type="http://schemas.openxmlformats.org/officeDocument/2006/relationships/image"/><Relationship Id="rId4" Target="../media/image141.jpeg" Type="http://schemas.openxmlformats.org/officeDocument/2006/relationships/image"/><Relationship Id="rId9" Target="../media/image132.jpeg" Type="http://schemas.openxmlformats.org/officeDocument/2006/relationships/image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31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7.jpeg"/><Relationship Id="rId3" Type="http://schemas.openxmlformats.org/officeDocument/2006/relationships/image" Target="../media/image8.svg"/><Relationship Id="rId7" Type="http://schemas.openxmlformats.org/officeDocument/2006/relationships/image" Target="../media/image146.jpe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45.jpeg"/><Relationship Id="rId5" Type="http://schemas.openxmlformats.org/officeDocument/2006/relationships/image" Target="../media/image144.png"/><Relationship Id="rId4" Type="http://schemas.openxmlformats.org/officeDocument/2006/relationships/image" Target="../media/image137.emf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58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4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33.jpeg"/><Relationship Id="rId4" Type="http://schemas.openxmlformats.org/officeDocument/2006/relationships/image" Target="../media/image148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58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3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1234C21-430A-4BED-9CE8-3BCC8A6B20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274" y="9511"/>
            <a:ext cx="12192000" cy="6838978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8908CC-5880-4C1A-B482-9068793F0C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08935" y="4181583"/>
            <a:ext cx="7250130" cy="1564138"/>
          </a:xfrm>
        </p:spPr>
        <p:txBody>
          <a:bodyPr>
            <a:noAutofit/>
          </a:bodyPr>
          <a:lstStyle/>
          <a:p>
            <a:pPr algn="l"/>
            <a:r>
              <a:rPr lang="ru-RU" sz="5400" b="1" dirty="0">
                <a:solidFill>
                  <a:srgbClr val="036E71"/>
                </a:solidFill>
                <a:latin typeface="+mn-lt"/>
              </a:rPr>
              <a:t>Новая линейка сплитов </a:t>
            </a:r>
            <a:r>
              <a:rPr lang="en-US" sz="5400" b="1" dirty="0">
                <a:solidFill>
                  <a:srgbClr val="036E71"/>
                </a:solidFill>
                <a:latin typeface="+mn-lt"/>
              </a:rPr>
              <a:t>HITACHI</a:t>
            </a:r>
            <a:endParaRPr lang="ru-RU" sz="5400" b="1" dirty="0">
              <a:solidFill>
                <a:srgbClr val="036E71"/>
              </a:solidFill>
              <a:latin typeface="+mn-lt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8EF4711-66BD-458D-9DF9-8F915C865D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08935" y="2951827"/>
            <a:ext cx="5465852" cy="852283"/>
          </a:xfrm>
        </p:spPr>
        <p:txBody>
          <a:bodyPr>
            <a:noAutofit/>
          </a:bodyPr>
          <a:lstStyle/>
          <a:p>
            <a:pPr algn="l"/>
            <a:br>
              <a:rPr lang="en-US" sz="2400" dirty="0"/>
            </a:br>
            <a:r>
              <a:rPr lang="ru-RU" sz="3000" dirty="0"/>
              <a:t>Впервые в Украине</a:t>
            </a:r>
            <a:r>
              <a:rPr lang="en-US" sz="3000" b="0" i="0" dirty="0">
                <a:solidFill>
                  <a:srgbClr val="222222"/>
                </a:solidFill>
                <a:effectLst/>
              </a:rPr>
              <a:t>!</a:t>
            </a:r>
            <a:endParaRPr lang="ru-RU" sz="3000" b="1" dirty="0">
              <a:solidFill>
                <a:srgbClr val="036E71"/>
              </a:solidFill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1F11E66-E6CC-4650-A994-5B8B415CEF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38787" y="6010472"/>
            <a:ext cx="2707762" cy="573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5617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E9730A6-B8F7-344F-AF52-6A12388FC0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0371" y="2405195"/>
            <a:ext cx="7192508" cy="2341121"/>
          </a:xfrm>
        </p:spPr>
        <p:txBody>
          <a:bodyPr/>
          <a:lstStyle/>
          <a:p>
            <a:r>
              <a:rPr lang="en-US" dirty="0"/>
              <a:t>–</a:t>
            </a:r>
            <a:br>
              <a:rPr lang="en-US" dirty="0"/>
            </a:br>
            <a:r>
              <a:rPr lang="en-US" dirty="0">
                <a:solidFill>
                  <a:schemeClr val="bg1"/>
                </a:solidFill>
              </a:rPr>
              <a:t>R32 c</a:t>
            </a:r>
            <a:r>
              <a:rPr lang="ru-RU" dirty="0" err="1">
                <a:solidFill>
                  <a:schemeClr val="bg1"/>
                </a:solidFill>
              </a:rPr>
              <a:t>ерия</a:t>
            </a:r>
            <a:r>
              <a:rPr lang="en-US" dirty="0">
                <a:solidFill>
                  <a:schemeClr val="bg1"/>
                </a:solidFill>
              </a:rPr>
              <a:t> Premium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09121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20C3E94-5F02-4AB4-9169-15AAC88441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205038"/>
            <a:ext cx="4318661" cy="794103"/>
          </a:xfrm>
          <a:prstGeom prst="rect">
            <a:avLst/>
          </a:prstGeom>
        </p:spPr>
      </p:pic>
      <p:sp>
        <p:nvSpPr>
          <p:cNvPr id="4" name="Espace réservé du texte 1">
            <a:extLst>
              <a:ext uri="{FF2B5EF4-FFF2-40B4-BE49-F238E27FC236}">
                <a16:creationId xmlns:a16="http://schemas.microsoft.com/office/drawing/2014/main" id="{B7A351FE-2D13-4198-B7C9-5FA2E0D6474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795397" y="859594"/>
            <a:ext cx="3348000" cy="397417"/>
          </a:xfrm>
        </p:spPr>
        <p:txBody>
          <a:bodyPr/>
          <a:lstStyle/>
          <a:p>
            <a:r>
              <a:rPr lang="ru-RU" dirty="0">
                <a:solidFill>
                  <a:srgbClr val="04ACA4"/>
                </a:solidFill>
              </a:rPr>
              <a:t>Преимущества</a:t>
            </a:r>
            <a:endParaRPr lang="en-US" dirty="0">
              <a:solidFill>
                <a:srgbClr val="04ACA4"/>
              </a:solidFill>
            </a:endParaRPr>
          </a:p>
        </p:txBody>
      </p:sp>
      <p:sp>
        <p:nvSpPr>
          <p:cNvPr id="5" name="Espace réservé du texte 1">
            <a:extLst>
              <a:ext uri="{FF2B5EF4-FFF2-40B4-BE49-F238E27FC236}">
                <a16:creationId xmlns:a16="http://schemas.microsoft.com/office/drawing/2014/main" id="{FEB90769-5E56-470D-BA67-5899A72459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74816" y="1821803"/>
            <a:ext cx="3348000" cy="397417"/>
          </a:xfrm>
        </p:spPr>
        <p:txBody>
          <a:bodyPr/>
          <a:lstStyle/>
          <a:p>
            <a:r>
              <a:rPr lang="ru-RU" dirty="0">
                <a:solidFill>
                  <a:srgbClr val="04ACA4"/>
                </a:solidFill>
              </a:rPr>
              <a:t>Линейка</a:t>
            </a:r>
            <a:endParaRPr lang="en-US" dirty="0">
              <a:solidFill>
                <a:srgbClr val="04ACA4"/>
              </a:solidFill>
            </a:endParaRPr>
          </a:p>
        </p:txBody>
      </p:sp>
      <p:sp>
        <p:nvSpPr>
          <p:cNvPr id="8" name="Marcador de texto 6">
            <a:extLst>
              <a:ext uri="{FF2B5EF4-FFF2-40B4-BE49-F238E27FC236}">
                <a16:creationId xmlns:a16="http://schemas.microsoft.com/office/drawing/2014/main" id="{E208D678-A2F0-47DB-8FAB-6292A2DEF5C0}"/>
              </a:ext>
            </a:extLst>
          </p:cNvPr>
          <p:cNvSpPr txBox="1">
            <a:spLocks/>
          </p:cNvSpPr>
          <p:nvPr/>
        </p:nvSpPr>
        <p:spPr>
          <a:xfrm>
            <a:off x="5795397" y="1233932"/>
            <a:ext cx="5076504" cy="39614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None/>
            </a:pPr>
            <a:r>
              <a:rPr lang="ru-RU" sz="1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Новые типоразмеры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: 2.5, 3.5 </a:t>
            </a:r>
            <a:r>
              <a:rPr lang="ru-RU" sz="12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и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 </a:t>
            </a:r>
            <a:r>
              <a:rPr lang="ru-RU" sz="1200" b="1" dirty="0">
                <a:solidFill>
                  <a:srgbClr val="04ACA4"/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новые</a:t>
            </a:r>
            <a:r>
              <a:rPr lang="en-US" sz="1200" b="1" dirty="0">
                <a:solidFill>
                  <a:srgbClr val="04ACA4"/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 5.0kW</a:t>
            </a:r>
            <a:r>
              <a:rPr lang="en-US" sz="1200" dirty="0">
                <a:solidFill>
                  <a:srgbClr val="04ACA4"/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 </a:t>
            </a:r>
            <a:r>
              <a:rPr lang="ru-RU" sz="12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модели адаптированные к современным жилым помещениям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ea typeface="Source Sans Pro" panose="020B0503030403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None/>
            </a:pPr>
            <a:r>
              <a:rPr lang="ru-RU" sz="1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Качество воздуха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: 3 </a:t>
            </a:r>
            <a:r>
              <a:rPr lang="ru-RU" sz="12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эксклюзивные особенности 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 </a:t>
            </a:r>
            <a:r>
              <a:rPr lang="ru-RU" sz="12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для соответствия требованиям конечного пользователя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ea typeface="Source Sans Pro" panose="020B0503030403020204" pitchFamily="34" charset="0"/>
            </a:endParaRPr>
          </a:p>
          <a:p>
            <a:pPr marL="514350" lvl="1" indent="-171450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</a:pPr>
            <a:endParaRPr lang="uk-UA" sz="1200" b="1" dirty="0">
              <a:solidFill>
                <a:srgbClr val="04ACA4"/>
              </a:solidFill>
              <a:latin typeface="Calibri" panose="020F0502020204030204" pitchFamily="34" charset="0"/>
              <a:ea typeface="Source Sans Pro" panose="020B0503030403020204" pitchFamily="34" charset="0"/>
            </a:endParaRPr>
          </a:p>
          <a:p>
            <a:pPr marL="514350" lvl="1" indent="-171450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</a:pPr>
            <a:r>
              <a:rPr lang="en-US" sz="1200" b="1" dirty="0">
                <a:solidFill>
                  <a:srgbClr val="04ACA4"/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Frost Wash</a:t>
            </a:r>
          </a:p>
          <a:p>
            <a:pPr marL="514350" lvl="1" indent="-171450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</a:pPr>
            <a:r>
              <a:rPr lang="ru-RU" sz="1200" b="1" dirty="0" err="1">
                <a:solidFill>
                  <a:srgbClr val="04ACA4"/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Автоочистка</a:t>
            </a:r>
            <a:r>
              <a:rPr lang="ru-RU" sz="1200" b="1" dirty="0">
                <a:solidFill>
                  <a:srgbClr val="04ACA4"/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 фильтра</a:t>
            </a:r>
            <a:endParaRPr lang="en-US" sz="1200" b="1" dirty="0">
              <a:solidFill>
                <a:srgbClr val="04ACA4"/>
              </a:solidFill>
              <a:latin typeface="Calibri" panose="020F0502020204030204" pitchFamily="34" charset="0"/>
              <a:ea typeface="Source Sans Pro" panose="020B0503030403020204" pitchFamily="34" charset="0"/>
            </a:endParaRPr>
          </a:p>
          <a:p>
            <a:pPr marL="514350" lvl="1" indent="-171450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</a:pPr>
            <a:r>
              <a:rPr lang="ru-RU" sz="1200" b="1" dirty="0">
                <a:solidFill>
                  <a:srgbClr val="04ACA4"/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Нержавеющая сталь</a:t>
            </a:r>
            <a:endParaRPr lang="en-US" sz="1200" b="1" dirty="0">
              <a:solidFill>
                <a:srgbClr val="04ACA4"/>
              </a:solidFill>
              <a:latin typeface="Calibri" panose="020F0502020204030204" pitchFamily="34" charset="0"/>
              <a:ea typeface="Source Sans Pro" panose="020B0503030403020204" pitchFamily="34" charset="0"/>
            </a:endParaRPr>
          </a:p>
          <a:p>
            <a:pPr marL="0" indent="1588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</a:pPr>
            <a:endParaRPr lang="en-US" sz="500" b="1" dirty="0">
              <a:solidFill>
                <a:schemeClr val="accent1"/>
              </a:solidFill>
              <a:latin typeface="Calibri" panose="020F0502020204030204" pitchFamily="34" charset="0"/>
              <a:ea typeface="Source Sans Pro" panose="020B0503030403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None/>
            </a:pPr>
            <a:endParaRPr lang="uk-UA" sz="12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ea typeface="Source Sans Pro" panose="020B0503030403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None/>
            </a:pPr>
            <a:r>
              <a:rPr lang="ru-RU" sz="1200" b="1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Экслюзивный</a:t>
            </a:r>
            <a:r>
              <a:rPr lang="ru-RU" sz="1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 и отмеченный наградами дизайн в 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 </a:t>
            </a:r>
            <a:r>
              <a:rPr lang="en-US" sz="1200" b="1" dirty="0">
                <a:solidFill>
                  <a:srgbClr val="04ACA4"/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2 </a:t>
            </a:r>
            <a:r>
              <a:rPr lang="ru-RU" sz="1200" b="1" dirty="0">
                <a:solidFill>
                  <a:srgbClr val="04ACA4"/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цветовых решениях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:</a:t>
            </a:r>
            <a:endParaRPr lang="en-US" sz="12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ea typeface="Source Sans Pro" panose="020B0503030403020204" pitchFamily="34" charset="0"/>
            </a:endParaRPr>
          </a:p>
          <a:p>
            <a:pPr marL="514350" lvl="1" indent="-171450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</a:pPr>
            <a:r>
              <a:rPr lang="ru-RU" sz="1200" dirty="0">
                <a:latin typeface="Calibri" panose="020F0502020204030204" pitchFamily="34" charset="0"/>
                <a:ea typeface="Source Sans Pro" panose="020B0503030403020204" pitchFamily="34" charset="0"/>
              </a:rPr>
              <a:t>серебристый</a:t>
            </a:r>
            <a:endParaRPr lang="en-US" sz="1200" dirty="0">
              <a:latin typeface="Calibri" panose="020F0502020204030204" pitchFamily="34" charset="0"/>
              <a:ea typeface="Source Sans Pro" panose="020B0503030403020204" pitchFamily="34" charset="0"/>
            </a:endParaRPr>
          </a:p>
          <a:p>
            <a:pPr marL="514350" lvl="1" indent="-1714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</a:pPr>
            <a:r>
              <a:rPr lang="ru-RU" sz="1200" dirty="0">
                <a:latin typeface="Calibri" panose="020F0502020204030204" pitchFamily="34" charset="0"/>
                <a:ea typeface="Source Sans Pro" panose="020B0503030403020204" pitchFamily="34" charset="0"/>
              </a:rPr>
              <a:t>Белый матовый</a:t>
            </a:r>
            <a:endParaRPr lang="en-US" sz="1200" dirty="0">
              <a:latin typeface="Calibri" panose="020F0502020204030204" pitchFamily="34" charset="0"/>
              <a:ea typeface="Source Sans Pro" panose="020B0503030403020204" pitchFamily="34" charset="0"/>
            </a:endParaRPr>
          </a:p>
          <a:p>
            <a:pPr marL="0"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</a:pPr>
            <a:endParaRPr lang="uk-UA" sz="1200" b="1" dirty="0">
              <a:latin typeface="Calibri" panose="020F0502020204030204" pitchFamily="34" charset="0"/>
              <a:ea typeface="Source Sans Pro" panose="020B0503030403020204" pitchFamily="34" charset="0"/>
            </a:endParaRPr>
          </a:p>
          <a:p>
            <a:pPr marL="0"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</a:pPr>
            <a:r>
              <a:rPr lang="en-US" sz="1200" b="1" dirty="0">
                <a:latin typeface="Calibri" panose="020F0502020204030204" pitchFamily="34" charset="0"/>
                <a:ea typeface="Source Sans Pro" panose="020B0503030403020204" pitchFamily="34" charset="0"/>
              </a:rPr>
              <a:t>GOOD DESIGN Award 2018 </a:t>
            </a:r>
          </a:p>
          <a:p>
            <a:pPr marL="0"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</a:pPr>
            <a:r>
              <a:rPr lang="ru-RU" sz="1200" b="1" dirty="0">
                <a:latin typeface="Calibri" panose="020F0502020204030204" pitchFamily="34" charset="0"/>
                <a:ea typeface="Source Sans Pro" panose="020B0503030403020204" pitchFamily="34" charset="0"/>
              </a:rPr>
              <a:t>Высокая сезонная эффективность</a:t>
            </a:r>
            <a:r>
              <a:rPr lang="en-US" sz="1200" b="1" dirty="0">
                <a:latin typeface="Calibri" panose="020F0502020204030204" pitchFamily="34" charset="0"/>
                <a:ea typeface="Source Sans Pro" panose="020B0503030403020204" pitchFamily="34" charset="0"/>
              </a:rPr>
              <a:t> </a:t>
            </a:r>
            <a:r>
              <a:rPr lang="en-US" sz="1200" b="1" dirty="0">
                <a:solidFill>
                  <a:srgbClr val="04ACA4"/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SEER = A+++ / SCOP = A+++</a:t>
            </a:r>
          </a:p>
          <a:p>
            <a:pPr marL="0"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</a:pPr>
            <a:r>
              <a:rPr lang="ru-RU" sz="1200" b="1" dirty="0">
                <a:latin typeface="Calibri" panose="020F0502020204030204" pitchFamily="34" charset="0"/>
                <a:ea typeface="Source Sans Pro" panose="020B0503030403020204" pitchFamily="34" charset="0"/>
              </a:rPr>
              <a:t>Стабильная мощность</a:t>
            </a:r>
            <a:r>
              <a:rPr lang="en-US" sz="1200" b="1" dirty="0">
                <a:latin typeface="Calibri" panose="020F0502020204030204" pitchFamily="34" charset="0"/>
                <a:ea typeface="Source Sans Pro" panose="020B0503030403020204" pitchFamily="34" charset="0"/>
              </a:rPr>
              <a:t>: </a:t>
            </a:r>
            <a:r>
              <a:rPr lang="ru-RU" sz="1200" dirty="0">
                <a:latin typeface="Calibri" panose="020F0502020204030204" pitchFamily="34" charset="0"/>
                <a:ea typeface="Source Sans Pro" panose="020B0503030403020204" pitchFamily="34" charset="0"/>
              </a:rPr>
              <a:t>Заявленная</a:t>
            </a:r>
            <a:r>
              <a:rPr lang="ru-RU" sz="1200" b="1" dirty="0">
                <a:latin typeface="Calibri" panose="020F0502020204030204" pitchFamily="34" charset="0"/>
                <a:ea typeface="Source Sans Pro" panose="020B0503030403020204" pitchFamily="34" charset="0"/>
              </a:rPr>
              <a:t> </a:t>
            </a:r>
            <a:r>
              <a:rPr lang="ru-RU" sz="1200" dirty="0">
                <a:latin typeface="Calibri" panose="020F0502020204030204" pitchFamily="34" charset="0"/>
                <a:ea typeface="Source Sans Pro" panose="020B0503030403020204" pitchFamily="34" charset="0"/>
              </a:rPr>
              <a:t>теплопроизводительность гарантирована до </a:t>
            </a:r>
            <a:r>
              <a:rPr lang="en-US" sz="1200" b="1" dirty="0">
                <a:solidFill>
                  <a:srgbClr val="04ACA4"/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-15°C</a:t>
            </a:r>
          </a:p>
          <a:p>
            <a:pPr marL="0" lvl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</a:pPr>
            <a:r>
              <a:rPr lang="ru-RU" sz="1200" b="1" dirty="0">
                <a:latin typeface="Calibri" panose="020F0502020204030204" pitchFamily="34" charset="0"/>
                <a:ea typeface="Source Sans Pro" panose="020B0503030403020204" pitchFamily="34" charset="0"/>
              </a:rPr>
              <a:t>Новый цифровой дисплей </a:t>
            </a:r>
            <a:r>
              <a:rPr lang="ru-RU" sz="1200" dirty="0">
                <a:latin typeface="Calibri" panose="020F0502020204030204" pitchFamily="34" charset="0"/>
                <a:ea typeface="Source Sans Pro" panose="020B0503030403020204" pitchFamily="34" charset="0"/>
              </a:rPr>
              <a:t>на передней панели</a:t>
            </a:r>
            <a:endParaRPr lang="en-US" sz="1200" dirty="0">
              <a:latin typeface="Calibri" panose="020F0502020204030204" pitchFamily="34" charset="0"/>
              <a:ea typeface="Source Sans Pro" panose="020B0503030403020204" pitchFamily="34" charset="0"/>
            </a:endParaRPr>
          </a:p>
        </p:txBody>
      </p:sp>
      <p:sp>
        <p:nvSpPr>
          <p:cNvPr id="9" name="Title 6">
            <a:extLst>
              <a:ext uri="{FF2B5EF4-FFF2-40B4-BE49-F238E27FC236}">
                <a16:creationId xmlns:a16="http://schemas.microsoft.com/office/drawing/2014/main" id="{90697E4D-B473-43A3-96D5-CDAF4297C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879" y="95970"/>
            <a:ext cx="4437795" cy="1680969"/>
          </a:xfrm>
        </p:spPr>
        <p:txBody>
          <a:bodyPr/>
          <a:lstStyle/>
          <a:p>
            <a:br>
              <a:rPr lang="en-US" dirty="0">
                <a:solidFill>
                  <a:schemeClr val="bg1"/>
                </a:solidFill>
              </a:rPr>
            </a:br>
            <a:r>
              <a:rPr lang="en-US" b="1" dirty="0">
                <a:solidFill>
                  <a:schemeClr val="bg1"/>
                </a:solidFill>
              </a:rPr>
              <a:t>R32 </a:t>
            </a:r>
            <a:r>
              <a:rPr lang="ru-RU" b="1" dirty="0">
                <a:solidFill>
                  <a:schemeClr val="bg1"/>
                </a:solidFill>
              </a:rPr>
              <a:t>серия</a:t>
            </a:r>
            <a:r>
              <a:rPr lang="en-US" b="1" dirty="0">
                <a:solidFill>
                  <a:schemeClr val="bg1"/>
                </a:solidFill>
              </a:rPr>
              <a:t> Premium</a:t>
            </a:r>
            <a:br>
              <a:rPr lang="uk-UA" dirty="0">
                <a:solidFill>
                  <a:schemeClr val="bg1"/>
                </a:solidFill>
              </a:rPr>
            </a:br>
            <a:br>
              <a:rPr lang="en-US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(RAK-PSE(W/S) / RAC-WSE)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400" dirty="0">
                <a:solidFill>
                  <a:schemeClr val="bg1"/>
                </a:solidFill>
              </a:rPr>
              <a:t>Factory: JCH-WH / Availability date: FY19Q3</a:t>
            </a:r>
          </a:p>
        </p:txBody>
      </p:sp>
      <p:sp>
        <p:nvSpPr>
          <p:cNvPr id="10" name="Accolade fermante 13">
            <a:extLst>
              <a:ext uri="{FF2B5EF4-FFF2-40B4-BE49-F238E27FC236}">
                <a16:creationId xmlns:a16="http://schemas.microsoft.com/office/drawing/2014/main" id="{4BFEDDDA-C778-4118-84DD-B85D6FF3E0D3}"/>
              </a:ext>
            </a:extLst>
          </p:cNvPr>
          <p:cNvSpPr/>
          <p:nvPr/>
        </p:nvSpPr>
        <p:spPr>
          <a:xfrm flipH="1">
            <a:off x="7808252" y="2219221"/>
            <a:ext cx="114207" cy="585682"/>
          </a:xfrm>
          <a:prstGeom prst="rightBrace">
            <a:avLst>
              <a:gd name="adj1" fmla="val 38782"/>
              <a:gd name="adj2" fmla="val 5345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ZoneTexte 14">
            <a:extLst>
              <a:ext uri="{FF2B5EF4-FFF2-40B4-BE49-F238E27FC236}">
                <a16:creationId xmlns:a16="http://schemas.microsoft.com/office/drawing/2014/main" id="{3DA8D70A-858C-467C-B059-A34A28489818}"/>
              </a:ext>
            </a:extLst>
          </p:cNvPr>
          <p:cNvSpPr txBox="1"/>
          <p:nvPr/>
        </p:nvSpPr>
        <p:spPr>
          <a:xfrm>
            <a:off x="7808253" y="2338138"/>
            <a:ext cx="168098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solidFill>
                  <a:srgbClr val="04ACA4"/>
                </a:solidFill>
                <a:latin typeface="Calibri" panose="020F0502020204030204" pitchFamily="34" charset="0"/>
              </a:rPr>
              <a:t>3 </a:t>
            </a:r>
            <a:r>
              <a:rPr lang="ru-RU" sz="1100" b="1" dirty="0">
                <a:solidFill>
                  <a:srgbClr val="04ACA4"/>
                </a:solidFill>
                <a:latin typeface="Calibri" panose="020F0502020204030204" pitchFamily="34" charset="0"/>
              </a:rPr>
              <a:t>решения для чистого воздуха</a:t>
            </a:r>
            <a:endParaRPr lang="en-US" sz="1100" b="1" dirty="0">
              <a:solidFill>
                <a:srgbClr val="04ACA4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12" name="Tableau 5">
            <a:extLst>
              <a:ext uri="{FF2B5EF4-FFF2-40B4-BE49-F238E27FC236}">
                <a16:creationId xmlns:a16="http://schemas.microsoft.com/office/drawing/2014/main" id="{EA4D306E-268C-4E61-8672-1B190DDCF636}"/>
              </a:ext>
            </a:extLst>
          </p:cNvPr>
          <p:cNvGraphicFramePr>
            <a:graphicFrameLocks noGrp="1"/>
          </p:cNvGraphicFramePr>
          <p:nvPr/>
        </p:nvGraphicFramePr>
        <p:xfrm>
          <a:off x="674816" y="2162816"/>
          <a:ext cx="3643845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46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46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46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5856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2.5 kW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3.5 kW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5.0 kW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5856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•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•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•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3" name="Image 18">
            <a:extLst>
              <a:ext uri="{FF2B5EF4-FFF2-40B4-BE49-F238E27FC236}">
                <a16:creationId xmlns:a16="http://schemas.microsoft.com/office/drawing/2014/main" id="{6BBDAB3A-C996-4807-AB5E-91CE58B94F9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15" t="6951" r="20515" b="5900"/>
          <a:stretch/>
        </p:blipFill>
        <p:spPr>
          <a:xfrm rot="1553600">
            <a:off x="4091923" y="4099954"/>
            <a:ext cx="361082" cy="1070349"/>
          </a:xfrm>
          <a:prstGeom prst="rect">
            <a:avLst/>
          </a:prstGeom>
        </p:spPr>
      </p:pic>
      <p:pic>
        <p:nvPicPr>
          <p:cNvPr id="14" name="Image 2">
            <a:extLst>
              <a:ext uri="{FF2B5EF4-FFF2-40B4-BE49-F238E27FC236}">
                <a16:creationId xmlns:a16="http://schemas.microsoft.com/office/drawing/2014/main" id="{EEB3ECE4-0C9C-4D88-891D-3849AFA44D7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" r="10971" b="48326"/>
          <a:stretch/>
        </p:blipFill>
        <p:spPr>
          <a:xfrm>
            <a:off x="6163538" y="5896847"/>
            <a:ext cx="504450" cy="425881"/>
          </a:xfrm>
          <a:prstGeom prst="rect">
            <a:avLst/>
          </a:prstGeom>
        </p:spPr>
      </p:pic>
      <p:pic>
        <p:nvPicPr>
          <p:cNvPr id="15" name="Image 20">
            <a:extLst>
              <a:ext uri="{FF2B5EF4-FFF2-40B4-BE49-F238E27FC236}">
                <a16:creationId xmlns:a16="http://schemas.microsoft.com/office/drawing/2014/main" id="{1A4C6773-C4CB-4684-9AB6-ADB7C2C6BAA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" b="39735"/>
          <a:stretch/>
        </p:blipFill>
        <p:spPr>
          <a:xfrm>
            <a:off x="7430485" y="5957042"/>
            <a:ext cx="475638" cy="357876"/>
          </a:xfrm>
          <a:prstGeom prst="rect">
            <a:avLst/>
          </a:prstGeom>
        </p:spPr>
      </p:pic>
      <p:pic>
        <p:nvPicPr>
          <p:cNvPr id="17" name="Image 30">
            <a:extLst>
              <a:ext uri="{FF2B5EF4-FFF2-40B4-BE49-F238E27FC236}">
                <a16:creationId xmlns:a16="http://schemas.microsoft.com/office/drawing/2014/main" id="{41FD1A5F-51DD-454B-AB29-D5A3784697B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91348" y="5907546"/>
            <a:ext cx="468744" cy="407373"/>
          </a:xfrm>
          <a:prstGeom prst="rect">
            <a:avLst/>
          </a:prstGeom>
        </p:spPr>
      </p:pic>
      <p:pic>
        <p:nvPicPr>
          <p:cNvPr id="18" name="Image 33">
            <a:extLst>
              <a:ext uri="{FF2B5EF4-FFF2-40B4-BE49-F238E27FC236}">
                <a16:creationId xmlns:a16="http://schemas.microsoft.com/office/drawing/2014/main" id="{E153C3B4-DBD4-4A94-A83F-22DEABFE2D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89499" y="5917501"/>
            <a:ext cx="378030" cy="397417"/>
          </a:xfrm>
          <a:prstGeom prst="rect">
            <a:avLst/>
          </a:prstGeom>
        </p:spPr>
      </p:pic>
      <p:sp>
        <p:nvSpPr>
          <p:cNvPr id="19" name="Rectangle 5">
            <a:extLst>
              <a:ext uri="{FF2B5EF4-FFF2-40B4-BE49-F238E27FC236}">
                <a16:creationId xmlns:a16="http://schemas.microsoft.com/office/drawing/2014/main" id="{6819F6B5-590F-4507-9B59-C74FE48D1E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01320" y="6456621"/>
            <a:ext cx="451995" cy="21544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700" dirty="0">
                <a:solidFill>
                  <a:srgbClr val="3C3C3B"/>
                </a:solidFill>
                <a:latin typeface="Calibri" panose="020F0502020204030204" pitchFamily="34" charset="0"/>
              </a:rPr>
              <a:t>CONSTANT </a:t>
            </a:r>
          </a:p>
          <a:p>
            <a:pPr algn="ctr"/>
            <a:r>
              <a:rPr lang="en-US" altLang="en-US" sz="700" dirty="0">
                <a:solidFill>
                  <a:srgbClr val="3C3C3B"/>
                </a:solidFill>
                <a:latin typeface="Calibri" panose="020F0502020204030204" pitchFamily="34" charset="0"/>
              </a:rPr>
              <a:t>POWER</a:t>
            </a:r>
          </a:p>
        </p:txBody>
      </p:sp>
      <p:pic>
        <p:nvPicPr>
          <p:cNvPr id="20" name="Image 35">
            <a:extLst>
              <a:ext uri="{FF2B5EF4-FFF2-40B4-BE49-F238E27FC236}">
                <a16:creationId xmlns:a16="http://schemas.microsoft.com/office/drawing/2014/main" id="{92300A26-B69F-4B6F-BB8A-2B5D70BFE10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342042" y="6067516"/>
            <a:ext cx="420140" cy="203928"/>
          </a:xfrm>
          <a:prstGeom prst="rect">
            <a:avLst/>
          </a:prstGeom>
        </p:spPr>
      </p:pic>
      <p:sp>
        <p:nvSpPr>
          <p:cNvPr id="21" name="Rectangle 5">
            <a:extLst>
              <a:ext uri="{FF2B5EF4-FFF2-40B4-BE49-F238E27FC236}">
                <a16:creationId xmlns:a16="http://schemas.microsoft.com/office/drawing/2014/main" id="{DD5DD8A0-29FB-405C-9EEE-2AF7A3F17A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01269" y="6456621"/>
            <a:ext cx="178891" cy="10772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700" dirty="0">
                <a:solidFill>
                  <a:srgbClr val="3C3C3B"/>
                </a:solidFill>
                <a:latin typeface="Calibri" panose="020F0502020204030204" pitchFamily="34" charset="0"/>
              </a:rPr>
              <a:t>R32</a:t>
            </a:r>
          </a:p>
        </p:txBody>
      </p:sp>
      <p:pic>
        <p:nvPicPr>
          <p:cNvPr id="22" name="Image 37">
            <a:extLst>
              <a:ext uri="{FF2B5EF4-FFF2-40B4-BE49-F238E27FC236}">
                <a16:creationId xmlns:a16="http://schemas.microsoft.com/office/drawing/2014/main" id="{A5148B80-AA4C-4D91-AB56-071A82EA886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29803" y="6067516"/>
            <a:ext cx="420140" cy="203928"/>
          </a:xfrm>
          <a:prstGeom prst="rect">
            <a:avLst/>
          </a:prstGeom>
        </p:spPr>
      </p:pic>
      <p:pic>
        <p:nvPicPr>
          <p:cNvPr id="23" name="Image 38">
            <a:extLst>
              <a:ext uri="{FF2B5EF4-FFF2-40B4-BE49-F238E27FC236}">
                <a16:creationId xmlns:a16="http://schemas.microsoft.com/office/drawing/2014/main" id="{A8BD803D-A13D-481E-A767-7E731C4CBA31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b="33180"/>
          <a:stretch/>
        </p:blipFill>
        <p:spPr>
          <a:xfrm>
            <a:off x="10841437" y="5913043"/>
            <a:ext cx="444536" cy="401876"/>
          </a:xfrm>
          <a:prstGeom prst="rect">
            <a:avLst/>
          </a:prstGeom>
        </p:spPr>
      </p:pic>
      <p:sp>
        <p:nvSpPr>
          <p:cNvPr id="24" name="Rectangle 5">
            <a:extLst>
              <a:ext uri="{FF2B5EF4-FFF2-40B4-BE49-F238E27FC236}">
                <a16:creationId xmlns:a16="http://schemas.microsoft.com/office/drawing/2014/main" id="{CFCB28AF-9A6C-4066-9AB3-BC42EA64A5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27094" y="6456621"/>
            <a:ext cx="459797" cy="21544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700" dirty="0">
                <a:solidFill>
                  <a:srgbClr val="3C3C3B"/>
                </a:solidFill>
                <a:latin typeface="Calibri" panose="020F0502020204030204" pitchFamily="34" charset="0"/>
              </a:rPr>
              <a:t>4 WAY SWING</a:t>
            </a:r>
          </a:p>
        </p:txBody>
      </p:sp>
      <p:sp>
        <p:nvSpPr>
          <p:cNvPr id="25" name="Rectangle 5">
            <a:extLst>
              <a:ext uri="{FF2B5EF4-FFF2-40B4-BE49-F238E27FC236}">
                <a16:creationId xmlns:a16="http://schemas.microsoft.com/office/drawing/2014/main" id="{8FF04F56-70DF-45B6-9BAD-8847EB283D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21630" y="6456621"/>
            <a:ext cx="254797" cy="10772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700" dirty="0">
                <a:solidFill>
                  <a:srgbClr val="3C3C3B"/>
                </a:solidFill>
                <a:latin typeface="Calibri" panose="020F0502020204030204" pitchFamily="34" charset="0"/>
              </a:rPr>
              <a:t>SEER</a:t>
            </a:r>
          </a:p>
        </p:txBody>
      </p:sp>
      <p:sp>
        <p:nvSpPr>
          <p:cNvPr id="26" name="Rectangle 5">
            <a:extLst>
              <a:ext uri="{FF2B5EF4-FFF2-40B4-BE49-F238E27FC236}">
                <a16:creationId xmlns:a16="http://schemas.microsoft.com/office/drawing/2014/main" id="{E66EA507-B81B-4DF1-8B9A-AC35D9F0E3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6405" y="6456621"/>
            <a:ext cx="200104" cy="10772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700" dirty="0">
                <a:solidFill>
                  <a:srgbClr val="3C3C3B"/>
                </a:solidFill>
                <a:latin typeface="Calibri" panose="020F0502020204030204" pitchFamily="34" charset="0"/>
              </a:rPr>
              <a:t>SCOP</a:t>
            </a:r>
          </a:p>
        </p:txBody>
      </p:sp>
      <p:pic>
        <p:nvPicPr>
          <p:cNvPr id="27" name="Image 42">
            <a:extLst>
              <a:ext uri="{FF2B5EF4-FFF2-40B4-BE49-F238E27FC236}">
                <a16:creationId xmlns:a16="http://schemas.microsoft.com/office/drawing/2014/main" id="{06EB805F-B140-4456-84CC-3619A75745A2}"/>
              </a:ext>
            </a:extLst>
          </p:cNvPr>
          <p:cNvPicPr/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811"/>
          <a:stretch/>
        </p:blipFill>
        <p:spPr bwMode="auto">
          <a:xfrm>
            <a:off x="10310311" y="5903108"/>
            <a:ext cx="400405" cy="44735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Image 43">
            <a:extLst>
              <a:ext uri="{FF2B5EF4-FFF2-40B4-BE49-F238E27FC236}">
                <a16:creationId xmlns:a16="http://schemas.microsoft.com/office/drawing/2014/main" id="{1796D95A-A32E-426B-AA0B-E3F60D70FE35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13332" t="-5895" r="12224" b="15224"/>
          <a:stretch/>
        </p:blipFill>
        <p:spPr>
          <a:xfrm>
            <a:off x="11415542" y="5875938"/>
            <a:ext cx="343453" cy="471560"/>
          </a:xfrm>
          <a:prstGeom prst="rect">
            <a:avLst/>
          </a:prstGeom>
        </p:spPr>
      </p:pic>
      <p:sp>
        <p:nvSpPr>
          <p:cNvPr id="29" name="Rectangle 5">
            <a:extLst>
              <a:ext uri="{FF2B5EF4-FFF2-40B4-BE49-F238E27FC236}">
                <a16:creationId xmlns:a16="http://schemas.microsoft.com/office/drawing/2014/main" id="{E051D24F-D0A8-4515-BC48-47A2AE7739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06947" y="6456621"/>
            <a:ext cx="330220" cy="1077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700" dirty="0">
                <a:solidFill>
                  <a:srgbClr val="3C3C3B"/>
                </a:solidFill>
                <a:latin typeface="Calibri" panose="020F0502020204030204" pitchFamily="34" charset="0"/>
              </a:rPr>
              <a:t>HEATING</a:t>
            </a:r>
          </a:p>
        </p:txBody>
      </p:sp>
      <p:sp>
        <p:nvSpPr>
          <p:cNvPr id="30" name="Rectangle 5">
            <a:extLst>
              <a:ext uri="{FF2B5EF4-FFF2-40B4-BE49-F238E27FC236}">
                <a16:creationId xmlns:a16="http://schemas.microsoft.com/office/drawing/2014/main" id="{FEE1FC4D-5985-4BAE-B728-814EC5F4CD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46008" y="6456621"/>
            <a:ext cx="341440" cy="1077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700" dirty="0">
                <a:solidFill>
                  <a:srgbClr val="3C3C3B"/>
                </a:solidFill>
                <a:latin typeface="Calibri" panose="020F0502020204030204" pitchFamily="34" charset="0"/>
              </a:rPr>
              <a:t>COOLING</a:t>
            </a:r>
          </a:p>
        </p:txBody>
      </p:sp>
      <p:sp>
        <p:nvSpPr>
          <p:cNvPr id="31" name="Rectangle 5">
            <a:extLst>
              <a:ext uri="{FF2B5EF4-FFF2-40B4-BE49-F238E27FC236}">
                <a16:creationId xmlns:a16="http://schemas.microsoft.com/office/drawing/2014/main" id="{7463690C-8E28-453A-B293-102CCC5AB4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05872" y="6456621"/>
            <a:ext cx="411971" cy="2154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700" dirty="0">
                <a:solidFill>
                  <a:srgbClr val="3C3C3B"/>
                </a:solidFill>
                <a:latin typeface="Calibri" panose="020F0502020204030204" pitchFamily="34" charset="0"/>
              </a:rPr>
              <a:t>HIGH </a:t>
            </a:r>
          </a:p>
          <a:p>
            <a:pPr algn="ctr"/>
            <a:r>
              <a:rPr lang="en-US" altLang="en-US" sz="700" dirty="0">
                <a:solidFill>
                  <a:srgbClr val="3C3C3B"/>
                </a:solidFill>
                <a:latin typeface="Calibri" panose="020F0502020204030204" pitchFamily="34" charset="0"/>
              </a:rPr>
              <a:t>EFFICIENCY</a:t>
            </a:r>
          </a:p>
        </p:txBody>
      </p:sp>
      <p:sp>
        <p:nvSpPr>
          <p:cNvPr id="32" name="Rectangle 5">
            <a:extLst>
              <a:ext uri="{FF2B5EF4-FFF2-40B4-BE49-F238E27FC236}">
                <a16:creationId xmlns:a16="http://schemas.microsoft.com/office/drawing/2014/main" id="{20E5425D-6D84-4522-BB09-5F461816A8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56830" y="6456621"/>
            <a:ext cx="565630" cy="21544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700" dirty="0">
                <a:solidFill>
                  <a:srgbClr val="3C3C3B"/>
                </a:solidFill>
                <a:latin typeface="Calibri" panose="020F0502020204030204" pitchFamily="34" charset="0"/>
              </a:rPr>
              <a:t>EASY MAINTENANCE </a:t>
            </a:r>
          </a:p>
        </p:txBody>
      </p:sp>
      <p:sp>
        <p:nvSpPr>
          <p:cNvPr id="33" name="Rectangle 5">
            <a:extLst>
              <a:ext uri="{FF2B5EF4-FFF2-40B4-BE49-F238E27FC236}">
                <a16:creationId xmlns:a16="http://schemas.microsoft.com/office/drawing/2014/main" id="{01335279-FCCE-4E96-9958-7093CDCFED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63539" y="6456621"/>
            <a:ext cx="465793" cy="21544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700" dirty="0">
                <a:solidFill>
                  <a:srgbClr val="3C3C3B"/>
                </a:solidFill>
                <a:latin typeface="Calibri" panose="020F0502020204030204" pitchFamily="34" charset="0"/>
              </a:rPr>
              <a:t>AUTO FILTER CLEAN</a:t>
            </a:r>
          </a:p>
        </p:txBody>
      </p:sp>
      <p:pic>
        <p:nvPicPr>
          <p:cNvPr id="34" name="Image 4">
            <a:extLst>
              <a:ext uri="{FF2B5EF4-FFF2-40B4-BE49-F238E27FC236}">
                <a16:creationId xmlns:a16="http://schemas.microsoft.com/office/drawing/2014/main" id="{2A78A0FE-048B-474A-BD5B-4EEC5166E88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21160" y="5957043"/>
            <a:ext cx="379869" cy="455455"/>
          </a:xfrm>
          <a:prstGeom prst="rect">
            <a:avLst/>
          </a:prstGeom>
        </p:spPr>
      </p:pic>
      <p:pic>
        <p:nvPicPr>
          <p:cNvPr id="35" name="Image 8">
            <a:extLst>
              <a:ext uri="{FF2B5EF4-FFF2-40B4-BE49-F238E27FC236}">
                <a16:creationId xmlns:a16="http://schemas.microsoft.com/office/drawing/2014/main" id="{869C36E9-D905-4A6B-A805-D49AA02556A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82144" y="6010840"/>
            <a:ext cx="474816" cy="255815"/>
          </a:xfrm>
          <a:prstGeom prst="rect">
            <a:avLst/>
          </a:prstGeom>
        </p:spPr>
      </p:pic>
      <p:sp>
        <p:nvSpPr>
          <p:cNvPr id="36" name="Rectangle 5">
            <a:extLst>
              <a:ext uri="{FF2B5EF4-FFF2-40B4-BE49-F238E27FC236}">
                <a16:creationId xmlns:a16="http://schemas.microsoft.com/office/drawing/2014/main" id="{B53C38BE-EB0E-4DCB-B966-19E3A8860A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5145" y="6456621"/>
            <a:ext cx="487270" cy="10772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700" dirty="0">
                <a:solidFill>
                  <a:srgbClr val="3C3C3B"/>
                </a:solidFill>
                <a:latin typeface="Calibri" panose="020F0502020204030204" pitchFamily="34" charset="0"/>
              </a:rPr>
              <a:t>FROST WASH</a:t>
            </a:r>
          </a:p>
        </p:txBody>
      </p:sp>
      <p:sp>
        <p:nvSpPr>
          <p:cNvPr id="37" name="Rectangle 5">
            <a:extLst>
              <a:ext uri="{FF2B5EF4-FFF2-40B4-BE49-F238E27FC236}">
                <a16:creationId xmlns:a16="http://schemas.microsoft.com/office/drawing/2014/main" id="{A0CC5131-64A7-4C0B-B918-9DEE81C088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0848" y="6456621"/>
            <a:ext cx="465793" cy="21544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700" dirty="0">
                <a:solidFill>
                  <a:srgbClr val="3C3C3B"/>
                </a:solidFill>
                <a:latin typeface="Calibri" panose="020F0502020204030204" pitchFamily="34" charset="0"/>
              </a:rPr>
              <a:t>STAINLESS CLEAN</a:t>
            </a:r>
          </a:p>
        </p:txBody>
      </p:sp>
      <p:pic>
        <p:nvPicPr>
          <p:cNvPr id="38" name="Image 49">
            <a:extLst>
              <a:ext uri="{FF2B5EF4-FFF2-40B4-BE49-F238E27FC236}">
                <a16:creationId xmlns:a16="http://schemas.microsoft.com/office/drawing/2014/main" id="{5C5E20ED-BD44-40EC-8441-BB04EED09AB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11290" y="4833914"/>
            <a:ext cx="3030493" cy="1113402"/>
          </a:xfrm>
          <a:prstGeom prst="rect">
            <a:avLst/>
          </a:prstGeom>
        </p:spPr>
      </p:pic>
      <p:pic>
        <p:nvPicPr>
          <p:cNvPr id="39" name="Image 50">
            <a:extLst>
              <a:ext uri="{FF2B5EF4-FFF2-40B4-BE49-F238E27FC236}">
                <a16:creationId xmlns:a16="http://schemas.microsoft.com/office/drawing/2014/main" id="{E535CC91-CA21-4335-966D-B35BB2D54163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62503" y="3442494"/>
            <a:ext cx="3030493" cy="1134410"/>
          </a:xfrm>
          <a:prstGeom prst="rect">
            <a:avLst/>
          </a:prstGeom>
        </p:spPr>
      </p:pic>
      <p:pic>
        <p:nvPicPr>
          <p:cNvPr id="40" name="Image 9">
            <a:extLst>
              <a:ext uri="{FF2B5EF4-FFF2-40B4-BE49-F238E27FC236}">
                <a16:creationId xmlns:a16="http://schemas.microsoft.com/office/drawing/2014/main" id="{C42D21DF-338E-4942-BCB1-78E58AA26389}"/>
              </a:ext>
            </a:extLst>
          </p:cNvPr>
          <p:cNvPicPr>
            <a:picLocks noChangeAspect="1"/>
          </p:cNvPicPr>
          <p:nvPr/>
        </p:nvPicPr>
        <p:blipFill>
          <a:blip r:embed="rId17">
            <a:clrChange>
              <a:clrFrom>
                <a:srgbClr val="EEF3FA"/>
              </a:clrFrom>
              <a:clrTo>
                <a:srgbClr val="EEF3F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972800" y="3946849"/>
            <a:ext cx="1129004" cy="1032393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4F37687-DD4B-4212-AF10-404D60157789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8795304" y="5975399"/>
            <a:ext cx="348093" cy="372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9091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A24E1B4-652D-40E4-B2CE-78CE05E583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109878"/>
            <a:ext cx="3399719" cy="794103"/>
          </a:xfrm>
          <a:prstGeom prst="rect">
            <a:avLst/>
          </a:prstGeom>
        </p:spPr>
      </p:pic>
      <p:graphicFrame>
        <p:nvGraphicFramePr>
          <p:cNvPr id="26" name="Tableau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7970998"/>
              </p:ext>
            </p:extLst>
          </p:nvPr>
        </p:nvGraphicFramePr>
        <p:xfrm>
          <a:off x="2386913" y="1900719"/>
          <a:ext cx="7418174" cy="2589089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37090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090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9145"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Новые </a:t>
                      </a:r>
                      <a:r>
                        <a:rPr lang="fr-FR" sz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R32 Premium</a:t>
                      </a:r>
                      <a:r>
                        <a:rPr lang="fr-FR" sz="12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fr-FR" sz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(RAC-WSE)</a:t>
                      </a:r>
                      <a:endParaRPr lang="en-US" sz="12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91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latin typeface="Calibri" panose="020F0502020204030204" pitchFamily="34" charset="0"/>
                        </a:rPr>
                        <a:t>2.5 &amp; 3.5 kW</a:t>
                      </a:r>
                      <a:endParaRPr lang="en-US" sz="12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Calibri" panose="020F0502020204030204" pitchFamily="34" charset="0"/>
                        </a:rPr>
                        <a:t>5.0kW</a:t>
                      </a:r>
                      <a:endParaRPr lang="en-US" sz="12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70799">
                <a:tc>
                  <a:txBody>
                    <a:bodyPr/>
                    <a:lstStyle/>
                    <a:p>
                      <a:endParaRPr lang="en-US" sz="1200" dirty="0"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2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9238" y="3091137"/>
            <a:ext cx="1159851" cy="1008164"/>
          </a:xfrm>
          <a:prstGeom prst="rect">
            <a:avLst/>
          </a:prstGeom>
        </p:spPr>
      </p:pic>
      <p:sp>
        <p:nvSpPr>
          <p:cNvPr id="65" name="Título 16">
            <a:extLst>
              <a:ext uri="{FF2B5EF4-FFF2-40B4-BE49-F238E27FC236}">
                <a16:creationId xmlns:a16="http://schemas.microsoft.com/office/drawing/2014/main" id="{E6D6CDCD-3AED-40C5-8F3E-895C75873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349" y="346779"/>
            <a:ext cx="5449570" cy="477085"/>
          </a:xfrm>
        </p:spPr>
        <p:txBody>
          <a:bodyPr/>
          <a:lstStyle/>
          <a:p>
            <a:r>
              <a:rPr lang="ru-RU" sz="2400" dirty="0">
                <a:solidFill>
                  <a:schemeClr val="bg1"/>
                </a:solidFill>
              </a:rPr>
              <a:t>НОВОЕ </a:t>
            </a:r>
            <a:endParaRPr lang="es-ES" sz="2400" dirty="0">
              <a:solidFill>
                <a:schemeClr val="bg1"/>
              </a:solidFill>
            </a:endParaRPr>
          </a:p>
        </p:txBody>
      </p:sp>
      <p:sp>
        <p:nvSpPr>
          <p:cNvPr id="30" name="Espace réservé du texte 3"/>
          <p:cNvSpPr>
            <a:spLocks noGrp="1"/>
          </p:cNvSpPr>
          <p:nvPr>
            <p:ph type="body" sz="quarter" idx="13"/>
          </p:nvPr>
        </p:nvSpPr>
        <p:spPr>
          <a:xfrm>
            <a:off x="2238993" y="988052"/>
            <a:ext cx="8207375" cy="365315"/>
          </a:xfrm>
          <a:prstGeom prst="rect">
            <a:avLst/>
          </a:prstGeom>
        </p:spPr>
        <p:txBody>
          <a:bodyPr/>
          <a:lstStyle/>
          <a:p>
            <a:pPr>
              <a:buClr>
                <a:schemeClr val="tx1"/>
              </a:buClr>
            </a:pPr>
            <a:r>
              <a:rPr lang="ru-RU" sz="1800" dirty="0">
                <a:solidFill>
                  <a:schemeClr val="accent1"/>
                </a:solidFill>
              </a:rPr>
              <a:t>Габариты наружного блока</a:t>
            </a:r>
            <a:endParaRPr lang="en-US" sz="1800" dirty="0">
              <a:solidFill>
                <a:schemeClr val="accent1"/>
              </a:solidFill>
            </a:endParaRPr>
          </a:p>
        </p:txBody>
      </p:sp>
      <p:sp>
        <p:nvSpPr>
          <p:cNvPr id="31" name="Rectangle à coins arrondis 30"/>
          <p:cNvSpPr/>
          <p:nvPr/>
        </p:nvSpPr>
        <p:spPr>
          <a:xfrm>
            <a:off x="2386913" y="5593214"/>
            <a:ext cx="7418174" cy="612302"/>
          </a:xfrm>
          <a:prstGeom prst="roundRect">
            <a:avLst/>
          </a:prstGeom>
          <a:solidFill>
            <a:srgbClr val="04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ym typeface="Wingdings" panose="05000000000000000000" pitchFamily="2" charset="2"/>
              </a:rPr>
              <a:t>Повышение производительности при неизменных габаритах наружных блоков</a:t>
            </a:r>
            <a:endParaRPr lang="en-US" dirty="0"/>
          </a:p>
        </p:txBody>
      </p:sp>
      <p:sp>
        <p:nvSpPr>
          <p:cNvPr id="20" name="ZoneTexte 19"/>
          <p:cNvSpPr txBox="1"/>
          <p:nvPr/>
        </p:nvSpPr>
        <p:spPr>
          <a:xfrm>
            <a:off x="7550925" y="2743751"/>
            <a:ext cx="6329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/>
              <a:t>W 800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8424393" y="3362196"/>
            <a:ext cx="6429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/>
              <a:t>H 736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8386345" y="3951075"/>
            <a:ext cx="6329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/>
              <a:t>D 350</a:t>
            </a:r>
          </a:p>
        </p:txBody>
      </p:sp>
      <p:cxnSp>
        <p:nvCxnSpPr>
          <p:cNvPr id="23" name="Connecteur droit avec flèche 22"/>
          <p:cNvCxnSpPr/>
          <p:nvPr/>
        </p:nvCxnSpPr>
        <p:spPr>
          <a:xfrm>
            <a:off x="7228775" y="3001335"/>
            <a:ext cx="1125378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/>
          <p:cNvCxnSpPr/>
          <p:nvPr/>
        </p:nvCxnSpPr>
        <p:spPr>
          <a:xfrm>
            <a:off x="8467580" y="3057396"/>
            <a:ext cx="0" cy="922958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/>
          <p:cNvCxnSpPr/>
          <p:nvPr/>
        </p:nvCxnSpPr>
        <p:spPr>
          <a:xfrm flipH="1">
            <a:off x="8305109" y="3978105"/>
            <a:ext cx="162475" cy="162217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4" name="Image 7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7134" y="3088653"/>
            <a:ext cx="1225291" cy="1010649"/>
          </a:xfrm>
          <a:prstGeom prst="rect">
            <a:avLst/>
          </a:prstGeom>
        </p:spPr>
      </p:pic>
      <p:sp>
        <p:nvSpPr>
          <p:cNvPr id="75" name="ZoneTexte 74"/>
          <p:cNvSpPr txBox="1"/>
          <p:nvPr/>
        </p:nvSpPr>
        <p:spPr>
          <a:xfrm>
            <a:off x="3839688" y="2834676"/>
            <a:ext cx="6329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/>
              <a:t>W 792</a:t>
            </a:r>
          </a:p>
        </p:txBody>
      </p:sp>
      <p:sp>
        <p:nvSpPr>
          <p:cNvPr id="76" name="ZoneTexte 75"/>
          <p:cNvSpPr txBox="1"/>
          <p:nvPr/>
        </p:nvSpPr>
        <p:spPr>
          <a:xfrm>
            <a:off x="4820663" y="3455192"/>
            <a:ext cx="6429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/>
              <a:t>H 600</a:t>
            </a:r>
          </a:p>
        </p:txBody>
      </p:sp>
      <p:sp>
        <p:nvSpPr>
          <p:cNvPr id="77" name="ZoneTexte 76"/>
          <p:cNvSpPr txBox="1"/>
          <p:nvPr/>
        </p:nvSpPr>
        <p:spPr>
          <a:xfrm>
            <a:off x="4728812" y="3914618"/>
            <a:ext cx="6329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/>
              <a:t>D 299</a:t>
            </a:r>
          </a:p>
        </p:txBody>
      </p:sp>
      <p:cxnSp>
        <p:nvCxnSpPr>
          <p:cNvPr id="78" name="Connecteur droit avec flèche 77"/>
          <p:cNvCxnSpPr/>
          <p:nvPr/>
        </p:nvCxnSpPr>
        <p:spPr>
          <a:xfrm>
            <a:off x="3609588" y="3081243"/>
            <a:ext cx="1119224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necteur droit avec flèche 78"/>
          <p:cNvCxnSpPr/>
          <p:nvPr/>
        </p:nvCxnSpPr>
        <p:spPr>
          <a:xfrm flipH="1">
            <a:off x="4813108" y="3134389"/>
            <a:ext cx="1" cy="845066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Connecteur droit avec flèche 79"/>
          <p:cNvCxnSpPr/>
          <p:nvPr/>
        </p:nvCxnSpPr>
        <p:spPr>
          <a:xfrm flipH="1">
            <a:off x="4663533" y="3975843"/>
            <a:ext cx="151268" cy="151026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07410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" name="Tableau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8601562"/>
              </p:ext>
            </p:extLst>
          </p:nvPr>
        </p:nvGraphicFramePr>
        <p:xfrm>
          <a:off x="2111026" y="1828800"/>
          <a:ext cx="7120221" cy="2691829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71202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76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Новые</a:t>
                      </a:r>
                      <a:r>
                        <a:rPr lang="fr-FR" sz="1200" dirty="0"/>
                        <a:t> R32 Premium (RAK-PSE(S/W))</a:t>
                      </a:r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21069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0" name="Rectangle à coins arrondis 39"/>
          <p:cNvSpPr/>
          <p:nvPr/>
        </p:nvSpPr>
        <p:spPr>
          <a:xfrm>
            <a:off x="1843697" y="5129854"/>
            <a:ext cx="8169289" cy="639071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Tx/>
              <a:buChar char="-"/>
            </a:pPr>
            <a:r>
              <a:rPr lang="ru-RU" dirty="0">
                <a:sym typeface="Wingdings" panose="05000000000000000000" pitchFamily="2" charset="2"/>
              </a:rPr>
              <a:t>Новый внутренний блок компактнее предыдущего </a:t>
            </a:r>
            <a:r>
              <a:rPr lang="en-US" dirty="0">
                <a:sym typeface="Wingdings" panose="05000000000000000000" pitchFamily="2" charset="2"/>
              </a:rPr>
              <a:t>Premium</a:t>
            </a:r>
          </a:p>
          <a:p>
            <a:pPr marL="285750" indent="-285750" algn="ctr">
              <a:buFontTx/>
              <a:buChar char="-"/>
            </a:pPr>
            <a:r>
              <a:rPr lang="ru-RU" b="1" dirty="0">
                <a:sym typeface="Wingdings" panose="05000000000000000000" pitchFamily="2" charset="2"/>
              </a:rPr>
              <a:t>Ширина</a:t>
            </a:r>
            <a:r>
              <a:rPr lang="fr-FR" b="1" dirty="0">
                <a:sym typeface="Wingdings" panose="05000000000000000000" pitchFamily="2" charset="2"/>
              </a:rPr>
              <a:t> &lt;800mm </a:t>
            </a:r>
            <a:r>
              <a:rPr lang="fr-FR" dirty="0">
                <a:sym typeface="Wingdings" panose="05000000000000000000" pitchFamily="2" charset="2"/>
              </a:rPr>
              <a:t> </a:t>
            </a:r>
            <a:r>
              <a:rPr lang="ru-RU" dirty="0">
                <a:sym typeface="Wingdings" panose="05000000000000000000" pitchFamily="2" charset="2"/>
              </a:rPr>
              <a:t>легкий монтаж над дверью</a:t>
            </a:r>
            <a:endParaRPr lang="en-US" dirty="0">
              <a:sym typeface="Wingdings" panose="05000000000000000000" pitchFamily="2" charset="2"/>
            </a:endParaRPr>
          </a:p>
        </p:txBody>
      </p:sp>
      <p:sp>
        <p:nvSpPr>
          <p:cNvPr id="61" name="ZoneTexte 60"/>
          <p:cNvSpPr txBox="1"/>
          <p:nvPr/>
        </p:nvSpPr>
        <p:spPr>
          <a:xfrm>
            <a:off x="5178449" y="2435439"/>
            <a:ext cx="1008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/>
              <a:t>W 795</a:t>
            </a:r>
          </a:p>
        </p:txBody>
      </p:sp>
      <p:sp>
        <p:nvSpPr>
          <p:cNvPr id="62" name="ZoneTexte 61"/>
          <p:cNvSpPr txBox="1"/>
          <p:nvPr/>
        </p:nvSpPr>
        <p:spPr>
          <a:xfrm>
            <a:off x="7152538" y="3142529"/>
            <a:ext cx="7253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/>
              <a:t>H 294</a:t>
            </a:r>
          </a:p>
        </p:txBody>
      </p:sp>
      <p:sp>
        <p:nvSpPr>
          <p:cNvPr id="63" name="ZoneTexte 62"/>
          <p:cNvSpPr txBox="1"/>
          <p:nvPr/>
        </p:nvSpPr>
        <p:spPr>
          <a:xfrm>
            <a:off x="6851184" y="3835451"/>
            <a:ext cx="1008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/>
              <a:t>D 250</a:t>
            </a:r>
          </a:p>
        </p:txBody>
      </p:sp>
      <p:cxnSp>
        <p:nvCxnSpPr>
          <p:cNvPr id="64" name="Connecteur droit avec flèche 63"/>
          <p:cNvCxnSpPr>
            <a:cxnSpLocks/>
          </p:cNvCxnSpPr>
          <p:nvPr/>
        </p:nvCxnSpPr>
        <p:spPr>
          <a:xfrm>
            <a:off x="4541009" y="2697709"/>
            <a:ext cx="2441235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avec flèche 64"/>
          <p:cNvCxnSpPr>
            <a:cxnSpLocks/>
          </p:cNvCxnSpPr>
          <p:nvPr/>
        </p:nvCxnSpPr>
        <p:spPr>
          <a:xfrm>
            <a:off x="7156750" y="2800187"/>
            <a:ext cx="0" cy="954832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necteur droit avec flèche 65"/>
          <p:cNvCxnSpPr>
            <a:cxnSpLocks/>
          </p:cNvCxnSpPr>
          <p:nvPr/>
        </p:nvCxnSpPr>
        <p:spPr>
          <a:xfrm flipH="1">
            <a:off x="6820741" y="3813467"/>
            <a:ext cx="329015" cy="12732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Imag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8805" y="2837406"/>
            <a:ext cx="2577171" cy="946852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FA52C4CA-19AD-4BFF-8C05-8B2AC19DF4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119208"/>
            <a:ext cx="3399719" cy="794103"/>
          </a:xfrm>
          <a:prstGeom prst="rect">
            <a:avLst/>
          </a:prstGeom>
        </p:spPr>
      </p:pic>
      <p:sp>
        <p:nvSpPr>
          <p:cNvPr id="36" name="Título 16">
            <a:extLst>
              <a:ext uri="{FF2B5EF4-FFF2-40B4-BE49-F238E27FC236}">
                <a16:creationId xmlns:a16="http://schemas.microsoft.com/office/drawing/2014/main" id="{C47A61D2-7CD1-4AB4-95CD-1F0F860B30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991" y="350895"/>
            <a:ext cx="5449570" cy="477085"/>
          </a:xfrm>
        </p:spPr>
        <p:txBody>
          <a:bodyPr/>
          <a:lstStyle/>
          <a:p>
            <a:r>
              <a:rPr lang="ru-RU" sz="2400" dirty="0">
                <a:solidFill>
                  <a:schemeClr val="bg1"/>
                </a:solidFill>
              </a:rPr>
              <a:t>НОВОЕ</a:t>
            </a:r>
            <a:endParaRPr lang="es-E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98136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5F9CBAE-26F5-444A-82D5-C9DEF9C518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274751"/>
            <a:ext cx="4786009" cy="794103"/>
          </a:xfrm>
          <a:prstGeom prst="rect">
            <a:avLst/>
          </a:prstGeom>
        </p:spPr>
      </p:pic>
      <p:sp>
        <p:nvSpPr>
          <p:cNvPr id="9" name="Título 16">
            <a:extLst>
              <a:ext uri="{FF2B5EF4-FFF2-40B4-BE49-F238E27FC236}">
                <a16:creationId xmlns:a16="http://schemas.microsoft.com/office/drawing/2014/main" id="{E6D6CDCD-3AED-40C5-8F3E-895C75873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896" y="488339"/>
            <a:ext cx="5449570" cy="477085"/>
          </a:xfrm>
        </p:spPr>
        <p:txBody>
          <a:bodyPr/>
          <a:lstStyle/>
          <a:p>
            <a:pPr>
              <a:buClr>
                <a:schemeClr val="tx1"/>
              </a:buClr>
            </a:pPr>
            <a:r>
              <a:rPr lang="ru-RU" sz="2400" dirty="0">
                <a:solidFill>
                  <a:schemeClr val="bg1"/>
                </a:solidFill>
              </a:rPr>
              <a:t>НОВАЯ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ru-RU" sz="2400" dirty="0">
                <a:solidFill>
                  <a:schemeClr val="bg1"/>
                </a:solidFill>
              </a:rPr>
              <a:t>ФУНКЦИЯ </a:t>
            </a:r>
            <a:r>
              <a:rPr lang="en-US" sz="2400" cap="all" dirty="0">
                <a:solidFill>
                  <a:schemeClr val="bg1"/>
                </a:solidFill>
              </a:rPr>
              <a:t>Frost Wash</a:t>
            </a:r>
          </a:p>
        </p:txBody>
      </p:sp>
      <p:grpSp>
        <p:nvGrpSpPr>
          <p:cNvPr id="5" name="Groupe 4"/>
          <p:cNvGrpSpPr/>
          <p:nvPr/>
        </p:nvGrpSpPr>
        <p:grpSpPr>
          <a:xfrm>
            <a:off x="1500622" y="1750976"/>
            <a:ext cx="8570450" cy="5029200"/>
            <a:chOff x="1047405" y="1610252"/>
            <a:chExt cx="6149499" cy="3608569"/>
          </a:xfrm>
        </p:grpSpPr>
        <p:pic>
          <p:nvPicPr>
            <p:cNvPr id="2" name="Image 1"/>
            <p:cNvPicPr>
              <a:picLocks noChangeAspect="1"/>
            </p:cNvPicPr>
            <p:nvPr/>
          </p:nvPicPr>
          <p:blipFill rotWithShape="1">
            <a:blip r:embed="rId4"/>
            <a:srcRect l="197" t="1165" r="13026" b="1942"/>
            <a:stretch/>
          </p:blipFill>
          <p:spPr>
            <a:xfrm>
              <a:off x="1047405" y="1610252"/>
              <a:ext cx="6149499" cy="3608569"/>
            </a:xfrm>
            <a:prstGeom prst="rect">
              <a:avLst/>
            </a:prstGeom>
          </p:spPr>
        </p:pic>
        <p:sp>
          <p:nvSpPr>
            <p:cNvPr id="4" name="Rectangle 3"/>
            <p:cNvSpPr/>
            <p:nvPr/>
          </p:nvSpPr>
          <p:spPr>
            <a:xfrm>
              <a:off x="3890522" y="3848567"/>
              <a:ext cx="1008036" cy="1013948"/>
            </a:xfrm>
            <a:prstGeom prst="rect">
              <a:avLst/>
            </a:prstGeom>
            <a:solidFill>
              <a:srgbClr val="DCEC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6709912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E2F3E62-6832-4C8E-ACC9-5C061BA0AA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119208"/>
            <a:ext cx="5151473" cy="794103"/>
          </a:xfrm>
          <a:prstGeom prst="rect">
            <a:avLst/>
          </a:prstGeom>
        </p:spPr>
      </p:pic>
      <p:sp>
        <p:nvSpPr>
          <p:cNvPr id="12" name="Título 16">
            <a:extLst>
              <a:ext uri="{FF2B5EF4-FFF2-40B4-BE49-F238E27FC236}">
                <a16:creationId xmlns:a16="http://schemas.microsoft.com/office/drawing/2014/main" id="{E6D6CDCD-3AED-40C5-8F3E-895C75873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9067" y="342395"/>
            <a:ext cx="5449570" cy="477085"/>
          </a:xfrm>
        </p:spPr>
        <p:txBody>
          <a:bodyPr/>
          <a:lstStyle/>
          <a:p>
            <a:r>
              <a:rPr lang="ru-RU" sz="2400" dirty="0">
                <a:solidFill>
                  <a:schemeClr val="bg1"/>
                </a:solidFill>
              </a:rPr>
              <a:t>НОВАЯ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ru-RU" sz="2400" dirty="0">
                <a:solidFill>
                  <a:schemeClr val="bg1"/>
                </a:solidFill>
              </a:rPr>
              <a:t>ФУНКЦИЯ </a:t>
            </a:r>
            <a:r>
              <a:rPr lang="en-US" sz="2400" cap="all" dirty="0">
                <a:solidFill>
                  <a:schemeClr val="bg1"/>
                </a:solidFill>
              </a:rPr>
              <a:t>Frost Wash</a:t>
            </a:r>
            <a:endParaRPr lang="es-ES" sz="2400" dirty="0">
              <a:solidFill>
                <a:schemeClr val="bg1"/>
              </a:solidFill>
            </a:endParaRPr>
          </a:p>
        </p:txBody>
      </p:sp>
      <p:sp>
        <p:nvSpPr>
          <p:cNvPr id="44" name="Marcador de texto 3">
            <a:extLst>
              <a:ext uri="{FF2B5EF4-FFF2-40B4-BE49-F238E27FC236}">
                <a16:creationId xmlns:a16="http://schemas.microsoft.com/office/drawing/2014/main" id="{D0BF218C-9084-4EB3-BA1A-D0ACA7F6EC9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137125" y="2238345"/>
            <a:ext cx="3486286" cy="259927"/>
          </a:xfrm>
        </p:spPr>
        <p:txBody>
          <a:bodyPr/>
          <a:lstStyle/>
          <a:p>
            <a:pPr>
              <a:buClr>
                <a:schemeClr val="tx2"/>
              </a:buClr>
            </a:pPr>
            <a:r>
              <a:rPr lang="fr-FR" sz="1400" dirty="0">
                <a:latin typeface="Calibri" panose="020F0502020204030204" pitchFamily="34" charset="0"/>
                <a:ea typeface="Source Sans Pro" panose="020B0503030403020204" pitchFamily="34" charset="0"/>
              </a:rPr>
              <a:t>Operating procedure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966411" y="1542967"/>
            <a:ext cx="8501676" cy="523220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kumimoji="1" lang="ru-RU" altLang="ja-JP" sz="1400" dirty="0">
                <a:latin typeface="Calibri" panose="020F0502020204030204" pitchFamily="34" charset="0"/>
              </a:rPr>
              <a:t>Теплообменник замораживается до </a:t>
            </a:r>
            <a:r>
              <a:rPr kumimoji="1" lang="en-US" altLang="ja-JP" sz="1400" dirty="0">
                <a:latin typeface="Calibri" panose="020F0502020204030204" pitchFamily="34" charset="0"/>
              </a:rPr>
              <a:t> -15C,</a:t>
            </a:r>
            <a:r>
              <a:rPr kumimoji="1" lang="ru-RU" altLang="ja-JP" sz="1400" dirty="0">
                <a:latin typeface="Calibri" panose="020F0502020204030204" pitchFamily="34" charset="0"/>
              </a:rPr>
              <a:t>создается шуба из инея, которая при оттаивании смывает вместе с собой пыль с поверхности теплообменника</a:t>
            </a:r>
            <a:endParaRPr kumimoji="1" lang="ja-JP" altLang="en-US" sz="1400" dirty="0">
              <a:latin typeface="Calibri" panose="020F0502020204030204" pitchFamily="34" charset="0"/>
            </a:endParaRPr>
          </a:p>
        </p:txBody>
      </p:sp>
      <p:pic>
        <p:nvPicPr>
          <p:cNvPr id="27" name="図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5511" y="3728483"/>
            <a:ext cx="1554480" cy="879019"/>
          </a:xfrm>
          <a:prstGeom prst="rect">
            <a:avLst/>
          </a:prstGeom>
        </p:spPr>
      </p:pic>
      <p:sp>
        <p:nvSpPr>
          <p:cNvPr id="28" name="正方形/長方形 8"/>
          <p:cNvSpPr/>
          <p:nvPr/>
        </p:nvSpPr>
        <p:spPr bwMode="auto">
          <a:xfrm>
            <a:off x="2071629" y="2598990"/>
            <a:ext cx="1920240" cy="3349933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none" rtlCol="0" anchor="t"/>
          <a:lstStyle/>
          <a:p>
            <a:pPr algn="ctr"/>
            <a:r>
              <a:rPr lang="en-US" altLang="ja-JP" sz="1400" b="1" dirty="0">
                <a:solidFill>
                  <a:schemeClr val="accent1"/>
                </a:solidFill>
                <a:latin typeface="Calibri" panose="020F0502020204030204" pitchFamily="34" charset="0"/>
              </a:rPr>
              <a:t>FREEZE</a:t>
            </a:r>
            <a:endParaRPr kumimoji="1" lang="ja-JP" altLang="en-US" sz="1400" dirty="0">
              <a:solidFill>
                <a:schemeClr val="accent1"/>
              </a:solidFill>
              <a:latin typeface="Calibri" panose="020F0502020204030204" pitchFamily="34" charset="0"/>
            </a:endParaRPr>
          </a:p>
        </p:txBody>
      </p:sp>
      <p:pic>
        <p:nvPicPr>
          <p:cNvPr id="29" name="図 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93070" y="3753996"/>
            <a:ext cx="1554480" cy="879019"/>
          </a:xfrm>
          <a:prstGeom prst="rect">
            <a:avLst/>
          </a:prstGeom>
        </p:spPr>
      </p:pic>
      <p:pic>
        <p:nvPicPr>
          <p:cNvPr id="30" name="図 5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33876" y="3697004"/>
            <a:ext cx="1554480" cy="879019"/>
          </a:xfrm>
          <a:prstGeom prst="rect">
            <a:avLst/>
          </a:prstGeom>
        </p:spPr>
      </p:pic>
      <p:sp>
        <p:nvSpPr>
          <p:cNvPr id="31" name="正方形/長方形 9"/>
          <p:cNvSpPr/>
          <p:nvPr/>
        </p:nvSpPr>
        <p:spPr bwMode="auto">
          <a:xfrm>
            <a:off x="4351435" y="2598990"/>
            <a:ext cx="1920240" cy="3349933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none" rtlCol="0" anchor="t"/>
          <a:lstStyle/>
          <a:p>
            <a:pPr algn="ctr"/>
            <a:r>
              <a:rPr lang="en-US" altLang="ja-JP" sz="1400" b="1" dirty="0">
                <a:solidFill>
                  <a:schemeClr val="accent1"/>
                </a:solidFill>
                <a:latin typeface="Calibri" panose="020F0502020204030204" pitchFamily="34" charset="0"/>
              </a:rPr>
              <a:t>MELT &amp; WASH</a:t>
            </a:r>
            <a:endParaRPr lang="ja-JP" altLang="en-US" sz="1400" b="1" dirty="0">
              <a:solidFill>
                <a:schemeClr val="accent1"/>
              </a:solidFill>
              <a:latin typeface="Calibri" panose="020F0502020204030204" pitchFamily="34" charset="0"/>
            </a:endParaRPr>
          </a:p>
        </p:txBody>
      </p:sp>
      <p:sp>
        <p:nvSpPr>
          <p:cNvPr id="32" name="正方形/長方形 11"/>
          <p:cNvSpPr/>
          <p:nvPr/>
        </p:nvSpPr>
        <p:spPr bwMode="auto">
          <a:xfrm>
            <a:off x="6601704" y="2598990"/>
            <a:ext cx="1920240" cy="3349933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none" rtlCol="0" anchor="t"/>
          <a:lstStyle/>
          <a:p>
            <a:pPr algn="ctr"/>
            <a:r>
              <a:rPr lang="en-US" altLang="ja-JP" sz="1400" b="1" dirty="0">
                <a:solidFill>
                  <a:schemeClr val="accent1"/>
                </a:solidFill>
                <a:latin typeface="Calibri" panose="020F0502020204030204" pitchFamily="34" charset="0"/>
              </a:rPr>
              <a:t>DRY</a:t>
            </a:r>
            <a:endParaRPr kumimoji="1" lang="ja-JP" altLang="en-US" sz="1400" dirty="0">
              <a:solidFill>
                <a:schemeClr val="accent1"/>
              </a:solidFill>
              <a:latin typeface="Calibri" panose="020F0502020204030204" pitchFamily="34" charset="0"/>
            </a:endParaRPr>
          </a:p>
        </p:txBody>
      </p:sp>
      <p:pic>
        <p:nvPicPr>
          <p:cNvPr id="33" name="図 15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82602" y="4966194"/>
            <a:ext cx="1674027" cy="898361"/>
          </a:xfrm>
          <a:prstGeom prst="rect">
            <a:avLst/>
          </a:prstGeom>
        </p:spPr>
      </p:pic>
      <p:pic>
        <p:nvPicPr>
          <p:cNvPr id="34" name="図 17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04800" y="4966193"/>
            <a:ext cx="1608010" cy="898360"/>
          </a:xfrm>
          <a:prstGeom prst="rect">
            <a:avLst/>
          </a:prstGeom>
        </p:spPr>
      </p:pic>
      <p:pic>
        <p:nvPicPr>
          <p:cNvPr id="35" name="図 20"/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37132" y="4978824"/>
            <a:ext cx="1652677" cy="903096"/>
          </a:xfrm>
          <a:prstGeom prst="rect">
            <a:avLst/>
          </a:prstGeom>
        </p:spPr>
      </p:pic>
      <p:sp>
        <p:nvSpPr>
          <p:cNvPr id="36" name="テキスト ボックス 37"/>
          <p:cNvSpPr txBox="1"/>
          <p:nvPr/>
        </p:nvSpPr>
        <p:spPr>
          <a:xfrm>
            <a:off x="2036417" y="3169025"/>
            <a:ext cx="199931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Freeze the Heat Exchanger</a:t>
            </a:r>
          </a:p>
        </p:txBody>
      </p:sp>
      <p:sp>
        <p:nvSpPr>
          <p:cNvPr id="37" name="テキスト ボックス 38"/>
          <p:cNvSpPr txBox="1"/>
          <p:nvPr/>
        </p:nvSpPr>
        <p:spPr>
          <a:xfrm>
            <a:off x="4363157" y="3169026"/>
            <a:ext cx="185904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Melt the Frost at once </a:t>
            </a:r>
          </a:p>
          <a:p>
            <a:r>
              <a:rPr kumimoji="1" lang="en-US" altLang="ja-JP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to Wash away the dust</a:t>
            </a:r>
          </a:p>
        </p:txBody>
      </p:sp>
      <p:sp>
        <p:nvSpPr>
          <p:cNvPr id="38" name="テキスト ボックス 39"/>
          <p:cNvSpPr txBox="1"/>
          <p:nvPr/>
        </p:nvSpPr>
        <p:spPr>
          <a:xfrm>
            <a:off x="6634146" y="3169025"/>
            <a:ext cx="190646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Dry the Heat Exchanger</a:t>
            </a:r>
          </a:p>
        </p:txBody>
      </p:sp>
      <p:pic>
        <p:nvPicPr>
          <p:cNvPr id="39" name="図 40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51973" y="3697004"/>
            <a:ext cx="1544780" cy="873534"/>
          </a:xfrm>
          <a:prstGeom prst="rect">
            <a:avLst/>
          </a:prstGeom>
        </p:spPr>
      </p:pic>
      <p:sp>
        <p:nvSpPr>
          <p:cNvPr id="40" name="テキスト ボックス 52"/>
          <p:cNvSpPr txBox="1"/>
          <p:nvPr/>
        </p:nvSpPr>
        <p:spPr>
          <a:xfrm>
            <a:off x="2716792" y="2888402"/>
            <a:ext cx="564578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kumimoji="1" lang="en-US" altLang="ja-JP" sz="1000" b="1" dirty="0">
                <a:latin typeface="Calibri" panose="020F0502020204030204" pitchFamily="34" charset="0"/>
              </a:rPr>
              <a:t>20 min</a:t>
            </a:r>
            <a:endParaRPr kumimoji="1" lang="ja-JP" altLang="en-US" sz="1000" b="1" dirty="0">
              <a:latin typeface="Calibri" panose="020F0502020204030204" pitchFamily="34" charset="0"/>
            </a:endParaRPr>
          </a:p>
        </p:txBody>
      </p:sp>
      <p:sp>
        <p:nvSpPr>
          <p:cNvPr id="41" name="テキスト ボックス 53"/>
          <p:cNvSpPr txBox="1"/>
          <p:nvPr/>
        </p:nvSpPr>
        <p:spPr>
          <a:xfrm>
            <a:off x="4964773" y="2897408"/>
            <a:ext cx="497252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kumimoji="1" lang="en-US" altLang="ja-JP" sz="1000" b="1" dirty="0">
                <a:latin typeface="Calibri" panose="020F0502020204030204" pitchFamily="34" charset="0"/>
              </a:rPr>
              <a:t>1 min</a:t>
            </a:r>
            <a:endParaRPr kumimoji="1" lang="ja-JP" altLang="en-US" sz="1000" b="1" dirty="0">
              <a:latin typeface="Calibri" panose="020F0502020204030204" pitchFamily="34" charset="0"/>
            </a:endParaRPr>
          </a:p>
        </p:txBody>
      </p:sp>
      <p:sp>
        <p:nvSpPr>
          <p:cNvPr id="42" name="テキスト ボックス 54"/>
          <p:cNvSpPr txBox="1"/>
          <p:nvPr/>
        </p:nvSpPr>
        <p:spPr>
          <a:xfrm>
            <a:off x="7289726" y="2828857"/>
            <a:ext cx="564578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kumimoji="1" lang="en-US" altLang="ja-JP" sz="1000" b="1" dirty="0">
                <a:latin typeface="Calibri" panose="020F0502020204030204" pitchFamily="34" charset="0"/>
              </a:rPr>
              <a:t>60 min</a:t>
            </a:r>
            <a:endParaRPr kumimoji="1" lang="ja-JP" altLang="en-US" sz="1000" b="1" dirty="0">
              <a:latin typeface="Calibri" panose="020F0502020204030204" pitchFamily="34" charset="0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1966411" y="1137270"/>
            <a:ext cx="7085802" cy="307777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kumimoji="1" lang="ru-RU" altLang="ja-JP" sz="1400" b="1" dirty="0">
                <a:solidFill>
                  <a:schemeClr val="accent1"/>
                </a:solidFill>
                <a:latin typeface="Calibri" panose="020F0502020204030204" pitchFamily="34" charset="0"/>
              </a:rPr>
              <a:t>Как это работает</a:t>
            </a:r>
            <a:r>
              <a:rPr kumimoji="1" lang="en-US" altLang="ja-JP" sz="1400" b="1" dirty="0">
                <a:solidFill>
                  <a:schemeClr val="accent1"/>
                </a:solidFill>
                <a:latin typeface="Calibri" panose="020F0502020204030204" pitchFamily="34" charset="0"/>
              </a:rPr>
              <a:t>? </a:t>
            </a:r>
            <a:endParaRPr kumimoji="1" lang="ja-JP" altLang="en-US" sz="1400" b="1" dirty="0">
              <a:solidFill>
                <a:schemeClr val="accent1"/>
              </a:solidFill>
              <a:latin typeface="Calibri" panose="020F0502020204030204" pitchFamily="34" charset="0"/>
            </a:endParaRPr>
          </a:p>
        </p:txBody>
      </p:sp>
      <p:sp>
        <p:nvSpPr>
          <p:cNvPr id="2" name="Rectangle à coins arrondis 30">
            <a:extLst>
              <a:ext uri="{FF2B5EF4-FFF2-40B4-BE49-F238E27FC236}">
                <a16:creationId xmlns:a16="http://schemas.microsoft.com/office/drawing/2014/main" id="{D3A27420-28DE-4032-83E4-99742904980E}"/>
              </a:ext>
            </a:extLst>
          </p:cNvPr>
          <p:cNvSpPr/>
          <p:nvPr/>
        </p:nvSpPr>
        <p:spPr>
          <a:xfrm>
            <a:off x="1583590" y="6270917"/>
            <a:ext cx="7418174" cy="355055"/>
          </a:xfrm>
          <a:prstGeom prst="roundRect">
            <a:avLst/>
          </a:prstGeom>
          <a:solidFill>
            <a:srgbClr val="04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bg1"/>
                </a:solidFill>
                <a:highlight>
                  <a:srgbClr val="04ACA4"/>
                </a:highlight>
                <a:latin typeface="Calibri" panose="020F0502020204030204" pitchFamily="34" charset="0"/>
              </a:rPr>
              <a:t>Frost Wash </a:t>
            </a:r>
            <a:r>
              <a:rPr lang="en-US" sz="1800" dirty="0">
                <a:solidFill>
                  <a:schemeClr val="bg1"/>
                </a:solidFill>
                <a:highlight>
                  <a:srgbClr val="04ACA4"/>
                </a:highlight>
                <a:latin typeface="Calibri" panose="020F0502020204030204" pitchFamily="34" charset="0"/>
                <a:sym typeface="Wingdings" panose="05000000000000000000" pitchFamily="2" charset="2"/>
              </a:rPr>
              <a:t> </a:t>
            </a:r>
            <a:r>
              <a:rPr lang="ru-RU" sz="1800" dirty="0">
                <a:solidFill>
                  <a:schemeClr val="bg1"/>
                </a:solidFill>
                <a:highlight>
                  <a:srgbClr val="04ACA4"/>
                </a:highlight>
                <a:latin typeface="Calibri" panose="020F0502020204030204" pitchFamily="34" charset="0"/>
                <a:sym typeface="Wingdings" panose="05000000000000000000" pitchFamily="2" charset="2"/>
              </a:rPr>
              <a:t>Самый простой и эффективный способ очистки</a:t>
            </a:r>
            <a:endParaRPr lang="en-US" sz="1800" b="1" dirty="0">
              <a:solidFill>
                <a:schemeClr val="bg1"/>
              </a:solidFill>
              <a:highlight>
                <a:srgbClr val="04ACA4"/>
              </a:highlight>
              <a:latin typeface="Calibri" panose="020F0502020204030204" pitchFamily="34" charset="0"/>
            </a:endParaRPr>
          </a:p>
        </p:txBody>
      </p:sp>
      <p:sp>
        <p:nvSpPr>
          <p:cNvPr id="3" name="Равнобедренный треугольник 2">
            <a:extLst>
              <a:ext uri="{FF2B5EF4-FFF2-40B4-BE49-F238E27FC236}">
                <a16:creationId xmlns:a16="http://schemas.microsoft.com/office/drawing/2014/main" id="{FDC67992-66A8-4ED5-B677-6D95770460B6}"/>
              </a:ext>
            </a:extLst>
          </p:cNvPr>
          <p:cNvSpPr/>
          <p:nvPr/>
        </p:nvSpPr>
        <p:spPr>
          <a:xfrm rot="5400000">
            <a:off x="8421719" y="4057124"/>
            <a:ext cx="565857" cy="206663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Равнобедренный треугольник 3">
            <a:extLst>
              <a:ext uri="{FF2B5EF4-FFF2-40B4-BE49-F238E27FC236}">
                <a16:creationId xmlns:a16="http://schemas.microsoft.com/office/drawing/2014/main" id="{FD06EFC0-F2CC-494B-A5F6-DA68095CF77C}"/>
              </a:ext>
            </a:extLst>
          </p:cNvPr>
          <p:cNvSpPr/>
          <p:nvPr/>
        </p:nvSpPr>
        <p:spPr>
          <a:xfrm rot="5400000">
            <a:off x="6153823" y="4044580"/>
            <a:ext cx="565857" cy="206663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Равнобедренный треугольник 4">
            <a:extLst>
              <a:ext uri="{FF2B5EF4-FFF2-40B4-BE49-F238E27FC236}">
                <a16:creationId xmlns:a16="http://schemas.microsoft.com/office/drawing/2014/main" id="{F8514833-A920-4294-A7A7-1C682156E05D}"/>
              </a:ext>
            </a:extLst>
          </p:cNvPr>
          <p:cNvSpPr/>
          <p:nvPr/>
        </p:nvSpPr>
        <p:spPr>
          <a:xfrm rot="5400000">
            <a:off x="3882592" y="4050348"/>
            <a:ext cx="565857" cy="206663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блачко с текстом: овальное 6">
            <a:extLst>
              <a:ext uri="{FF2B5EF4-FFF2-40B4-BE49-F238E27FC236}">
                <a16:creationId xmlns:a16="http://schemas.microsoft.com/office/drawing/2014/main" id="{064E45D4-7639-4742-9179-BB7C7FA8BCAF}"/>
              </a:ext>
            </a:extLst>
          </p:cNvPr>
          <p:cNvSpPr/>
          <p:nvPr/>
        </p:nvSpPr>
        <p:spPr>
          <a:xfrm>
            <a:off x="2711391" y="4208472"/>
            <a:ext cx="216236" cy="232491"/>
          </a:xfrm>
          <a:prstGeom prst="wedgeEllipseCallout">
            <a:avLst>
              <a:gd name="adj1" fmla="val 83697"/>
              <a:gd name="adj2" fmla="val 287877"/>
            </a:avLst>
          </a:prstGeom>
          <a:noFill/>
          <a:ln w="19050">
            <a:solidFill>
              <a:srgbClr val="04AC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блачко с текстом: овальное 7">
            <a:extLst>
              <a:ext uri="{FF2B5EF4-FFF2-40B4-BE49-F238E27FC236}">
                <a16:creationId xmlns:a16="http://schemas.microsoft.com/office/drawing/2014/main" id="{D2F29AE5-4138-4C11-AB83-40D5DD99700A}"/>
              </a:ext>
            </a:extLst>
          </p:cNvPr>
          <p:cNvSpPr/>
          <p:nvPr/>
        </p:nvSpPr>
        <p:spPr>
          <a:xfrm>
            <a:off x="5184559" y="4200854"/>
            <a:ext cx="216236" cy="232491"/>
          </a:xfrm>
          <a:prstGeom prst="wedgeEllipseCallout">
            <a:avLst>
              <a:gd name="adj1" fmla="val 83697"/>
              <a:gd name="adj2" fmla="val 287877"/>
            </a:avLst>
          </a:prstGeom>
          <a:noFill/>
          <a:ln w="19050">
            <a:solidFill>
              <a:srgbClr val="04AC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блачко с текстом: овальное 8">
            <a:extLst>
              <a:ext uri="{FF2B5EF4-FFF2-40B4-BE49-F238E27FC236}">
                <a16:creationId xmlns:a16="http://schemas.microsoft.com/office/drawing/2014/main" id="{8899602D-0C32-48EB-A23A-6AC3A982FD8F}"/>
              </a:ext>
            </a:extLst>
          </p:cNvPr>
          <p:cNvSpPr/>
          <p:nvPr/>
        </p:nvSpPr>
        <p:spPr>
          <a:xfrm>
            <a:off x="7289054" y="4209418"/>
            <a:ext cx="216236" cy="232491"/>
          </a:xfrm>
          <a:prstGeom prst="wedgeEllipseCallout">
            <a:avLst>
              <a:gd name="adj1" fmla="val 83697"/>
              <a:gd name="adj2" fmla="val 287877"/>
            </a:avLst>
          </a:prstGeom>
          <a:noFill/>
          <a:ln w="19050">
            <a:solidFill>
              <a:srgbClr val="04AC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58776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8738598-2953-4EDD-AFB0-027DFD0DDF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" y="119208"/>
            <a:ext cx="3369233" cy="794103"/>
          </a:xfrm>
          <a:prstGeom prst="rect">
            <a:avLst/>
          </a:prstGeom>
        </p:spPr>
      </p:pic>
      <p:sp>
        <p:nvSpPr>
          <p:cNvPr id="12" name="Título 16">
            <a:extLst>
              <a:ext uri="{FF2B5EF4-FFF2-40B4-BE49-F238E27FC236}">
                <a16:creationId xmlns:a16="http://schemas.microsoft.com/office/drawing/2014/main" id="{E6D6CDCD-3AED-40C5-8F3E-895C75873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2715" y="349863"/>
            <a:ext cx="5449570" cy="477085"/>
          </a:xfrm>
        </p:spPr>
        <p:txBody>
          <a:bodyPr/>
          <a:lstStyle/>
          <a:p>
            <a:r>
              <a:rPr lang="ru-RU" sz="2400" dirty="0">
                <a:solidFill>
                  <a:schemeClr val="bg1"/>
                </a:solidFill>
              </a:rPr>
              <a:t>ДИЗАЙН</a:t>
            </a:r>
            <a:endParaRPr lang="es-ES" sz="2400" dirty="0">
              <a:solidFill>
                <a:schemeClr val="bg1"/>
              </a:solidFill>
            </a:endParaRPr>
          </a:p>
        </p:txBody>
      </p:sp>
      <p:grpSp>
        <p:nvGrpSpPr>
          <p:cNvPr id="16" name="Groupe 15"/>
          <p:cNvGrpSpPr/>
          <p:nvPr/>
        </p:nvGrpSpPr>
        <p:grpSpPr>
          <a:xfrm>
            <a:off x="3268823" y="1243211"/>
            <a:ext cx="5654351" cy="1180647"/>
            <a:chOff x="1099721" y="1272631"/>
            <a:chExt cx="7232515" cy="1180647"/>
          </a:xfrm>
        </p:grpSpPr>
        <p:sp>
          <p:nvSpPr>
            <p:cNvPr id="17" name="Rectangle 16"/>
            <p:cNvSpPr/>
            <p:nvPr/>
          </p:nvSpPr>
          <p:spPr>
            <a:xfrm>
              <a:off x="1222310" y="1513187"/>
              <a:ext cx="6792686" cy="84281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3423041" y="1272631"/>
              <a:ext cx="2720787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ru-RU" sz="2000" b="1" dirty="0">
                  <a:latin typeface="Calibri" panose="020F0502020204030204" pitchFamily="34" charset="0"/>
                </a:rPr>
                <a:t>Живая гармония</a:t>
              </a:r>
              <a:endParaRPr lang="en-US" sz="2000" b="1" dirty="0">
                <a:latin typeface="Calibri" panose="020F0502020204030204" pitchFamily="34" charset="0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1099721" y="2056506"/>
              <a:ext cx="7232515" cy="39677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Rectangle 19"/>
          <p:cNvSpPr/>
          <p:nvPr/>
        </p:nvSpPr>
        <p:spPr>
          <a:xfrm>
            <a:off x="4891340" y="5215978"/>
            <a:ext cx="2409319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latin typeface="Calibri" panose="020F0502020204030204" pitchFamily="34" charset="0"/>
              </a:rPr>
              <a:t>Форма и текстура для органичного элемента интерьера </a:t>
            </a:r>
            <a:endParaRPr lang="en-US" sz="1200" dirty="0">
              <a:latin typeface="Calibri" panose="020F050202020403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156651" y="2079409"/>
            <a:ext cx="2409319" cy="2769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latin typeface="Calibri" panose="020F0502020204030204" pitchFamily="34" charset="0"/>
              </a:rPr>
              <a:t>Белый матовый</a:t>
            </a:r>
            <a:endParaRPr lang="en-US" sz="1200" b="1" dirty="0">
              <a:latin typeface="Calibri" panose="020F050202020403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7515405" y="2073870"/>
            <a:ext cx="2328645" cy="27700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latin typeface="Calibri" panose="020F0502020204030204" pitchFamily="34" charset="0"/>
              </a:rPr>
              <a:t>Серебристый</a:t>
            </a:r>
            <a:endParaRPr lang="en-US" sz="1200" b="1" dirty="0">
              <a:latin typeface="Calibri" panose="020F050202020403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650407" y="4429201"/>
            <a:ext cx="20586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fr-FR" sz="1200" dirty="0">
                <a:latin typeface="Calibri" panose="020F0502020204030204" pitchFamily="34" charset="0"/>
              </a:rPr>
              <a:t>Высококачественный материал корпуса с уникальным дизайном</a:t>
            </a:r>
            <a:endParaRPr lang="en-US" altLang="fr-FR" sz="1200" dirty="0">
              <a:latin typeface="Calibri" panose="020F050202020403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810900" y="4458849"/>
            <a:ext cx="1502535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latin typeface="Calibri" panose="020F0502020204030204" pitchFamily="34" charset="0"/>
              </a:rPr>
              <a:t>Изогнутая панель создает красивый и стильный эффект</a:t>
            </a:r>
            <a:endParaRPr lang="en-US" sz="1200" dirty="0">
              <a:latin typeface="Calibri" panose="020F0502020204030204" pitchFamily="34" charset="0"/>
            </a:endParaRPr>
          </a:p>
        </p:txBody>
      </p:sp>
      <p:pic>
        <p:nvPicPr>
          <p:cNvPr id="25" name="Image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2715" y="2770159"/>
            <a:ext cx="3944272" cy="1449124"/>
          </a:xfrm>
          <a:prstGeom prst="rect">
            <a:avLst/>
          </a:prstGeom>
        </p:spPr>
      </p:pic>
      <p:pic>
        <p:nvPicPr>
          <p:cNvPr id="26" name="Image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0977" y="2753108"/>
            <a:ext cx="3944273" cy="1476467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22361" y="1841424"/>
            <a:ext cx="1088616" cy="430166"/>
          </a:xfrm>
          <a:prstGeom prst="rect">
            <a:avLst/>
          </a:prstGeom>
        </p:spPr>
      </p:pic>
      <p:sp>
        <p:nvSpPr>
          <p:cNvPr id="3" name="Rectangle à coins arrondis 30">
            <a:extLst>
              <a:ext uri="{FF2B5EF4-FFF2-40B4-BE49-F238E27FC236}">
                <a16:creationId xmlns:a16="http://schemas.microsoft.com/office/drawing/2014/main" id="{E9E3D3D1-8441-4F55-A05D-D6FB4D5EE432}"/>
              </a:ext>
            </a:extLst>
          </p:cNvPr>
          <p:cNvSpPr/>
          <p:nvPr/>
        </p:nvSpPr>
        <p:spPr>
          <a:xfrm>
            <a:off x="1762715" y="5896506"/>
            <a:ext cx="8872166" cy="842286"/>
          </a:xfrm>
          <a:prstGeom prst="roundRect">
            <a:avLst/>
          </a:prstGeom>
          <a:solidFill>
            <a:srgbClr val="04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/>
              <a:t>Дизайнерское решение из высококачественных материалов в современном исполнении</a:t>
            </a:r>
            <a:endParaRPr lang="en-US" sz="1800" dirty="0"/>
          </a:p>
          <a:p>
            <a:pPr algn="ctr"/>
            <a:r>
              <a:rPr lang="en-US" sz="1800" dirty="0">
                <a:sym typeface="Wingdings" panose="05000000000000000000" pitchFamily="2" charset="2"/>
              </a:rPr>
              <a:t> </a:t>
            </a:r>
            <a:r>
              <a:rPr lang="ru-RU" sz="1800" dirty="0">
                <a:sym typeface="Wingdings" panose="05000000000000000000" pitchFamily="2" charset="2"/>
              </a:rPr>
              <a:t>Оригинальный и запоминающийся дизайн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030228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A04A189-164F-4BC4-8B11-E6A65E2FF0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119208"/>
            <a:ext cx="5943599" cy="794103"/>
          </a:xfrm>
          <a:prstGeom prst="rect">
            <a:avLst/>
          </a:prstGeom>
        </p:spPr>
      </p:pic>
      <p:sp>
        <p:nvSpPr>
          <p:cNvPr id="42" name="Título 16">
            <a:extLst>
              <a:ext uri="{FF2B5EF4-FFF2-40B4-BE49-F238E27FC236}">
                <a16:creationId xmlns:a16="http://schemas.microsoft.com/office/drawing/2014/main" id="{E6D6CDCD-3AED-40C5-8F3E-895C75873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982" y="348072"/>
            <a:ext cx="8161512" cy="477085"/>
          </a:xfrm>
        </p:spPr>
        <p:txBody>
          <a:bodyPr/>
          <a:lstStyle/>
          <a:p>
            <a:r>
              <a:rPr lang="ru-RU" sz="2400" dirty="0">
                <a:solidFill>
                  <a:schemeClr val="bg1"/>
                </a:solidFill>
              </a:rPr>
              <a:t>НОВЫЙ ДИСПЛЕЙ НА ПАНЕЛИ</a:t>
            </a:r>
            <a:endParaRPr lang="es-ES" sz="2400" dirty="0">
              <a:solidFill>
                <a:schemeClr val="bg1"/>
              </a:solidFill>
            </a:endParaRPr>
          </a:p>
        </p:txBody>
      </p:sp>
      <p:grpSp>
        <p:nvGrpSpPr>
          <p:cNvPr id="12" name="グループ化 20"/>
          <p:cNvGrpSpPr/>
          <p:nvPr/>
        </p:nvGrpSpPr>
        <p:grpSpPr>
          <a:xfrm>
            <a:off x="2441662" y="3274765"/>
            <a:ext cx="4148402" cy="1071663"/>
            <a:chOff x="4303781" y="1118024"/>
            <a:chExt cx="4148402" cy="1071663"/>
          </a:xfrm>
        </p:grpSpPr>
        <p:pic>
          <p:nvPicPr>
            <p:cNvPr id="33" name="图片 1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03781" y="1118024"/>
              <a:ext cx="4148402" cy="10716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4" name="フリーフォーム 42"/>
            <p:cNvSpPr/>
            <p:nvPr/>
          </p:nvSpPr>
          <p:spPr>
            <a:xfrm>
              <a:off x="8025645" y="1679848"/>
              <a:ext cx="343729" cy="454914"/>
            </a:xfrm>
            <a:custGeom>
              <a:avLst/>
              <a:gdLst>
                <a:gd name="connsiteX0" fmla="*/ 0 w 399143"/>
                <a:gd name="connsiteY0" fmla="*/ 478972 h 515257"/>
                <a:gd name="connsiteX1" fmla="*/ 87086 w 399143"/>
                <a:gd name="connsiteY1" fmla="*/ 0 h 515257"/>
                <a:gd name="connsiteX2" fmla="*/ 370114 w 399143"/>
                <a:gd name="connsiteY2" fmla="*/ 21772 h 515257"/>
                <a:gd name="connsiteX3" fmla="*/ 399143 w 399143"/>
                <a:gd name="connsiteY3" fmla="*/ 515257 h 515257"/>
                <a:gd name="connsiteX4" fmla="*/ 0 w 399143"/>
                <a:gd name="connsiteY4" fmla="*/ 478972 h 515257"/>
                <a:gd name="connsiteX0" fmla="*/ 0 w 444863"/>
                <a:gd name="connsiteY0" fmla="*/ 478972 h 515257"/>
                <a:gd name="connsiteX1" fmla="*/ 132806 w 444863"/>
                <a:gd name="connsiteY1" fmla="*/ 0 h 515257"/>
                <a:gd name="connsiteX2" fmla="*/ 415834 w 444863"/>
                <a:gd name="connsiteY2" fmla="*/ 21772 h 515257"/>
                <a:gd name="connsiteX3" fmla="*/ 444863 w 444863"/>
                <a:gd name="connsiteY3" fmla="*/ 515257 h 515257"/>
                <a:gd name="connsiteX4" fmla="*/ 0 w 444863"/>
                <a:gd name="connsiteY4" fmla="*/ 478972 h 515257"/>
                <a:gd name="connsiteX0" fmla="*/ 0 w 444863"/>
                <a:gd name="connsiteY0" fmla="*/ 482782 h 519067"/>
                <a:gd name="connsiteX1" fmla="*/ 113756 w 444863"/>
                <a:gd name="connsiteY1" fmla="*/ 0 h 519067"/>
                <a:gd name="connsiteX2" fmla="*/ 415834 w 444863"/>
                <a:gd name="connsiteY2" fmla="*/ 25582 h 519067"/>
                <a:gd name="connsiteX3" fmla="*/ 444863 w 444863"/>
                <a:gd name="connsiteY3" fmla="*/ 519067 h 519067"/>
                <a:gd name="connsiteX4" fmla="*/ 0 w 444863"/>
                <a:gd name="connsiteY4" fmla="*/ 482782 h 519067"/>
                <a:gd name="connsiteX0" fmla="*/ 0 w 442527"/>
                <a:gd name="connsiteY0" fmla="*/ 522072 h 522072"/>
                <a:gd name="connsiteX1" fmla="*/ 111420 w 442527"/>
                <a:gd name="connsiteY1" fmla="*/ 0 h 522072"/>
                <a:gd name="connsiteX2" fmla="*/ 413498 w 442527"/>
                <a:gd name="connsiteY2" fmla="*/ 25582 h 522072"/>
                <a:gd name="connsiteX3" fmla="*/ 442527 w 442527"/>
                <a:gd name="connsiteY3" fmla="*/ 519067 h 522072"/>
                <a:gd name="connsiteX4" fmla="*/ 0 w 442527"/>
                <a:gd name="connsiteY4" fmla="*/ 522072 h 522072"/>
                <a:gd name="connsiteX0" fmla="*/ 0 w 419167"/>
                <a:gd name="connsiteY0" fmla="*/ 522072 h 522072"/>
                <a:gd name="connsiteX1" fmla="*/ 111420 w 419167"/>
                <a:gd name="connsiteY1" fmla="*/ 0 h 522072"/>
                <a:gd name="connsiteX2" fmla="*/ 413498 w 419167"/>
                <a:gd name="connsiteY2" fmla="*/ 25582 h 522072"/>
                <a:gd name="connsiteX3" fmla="*/ 419167 w 419167"/>
                <a:gd name="connsiteY3" fmla="*/ 521249 h 522072"/>
                <a:gd name="connsiteX4" fmla="*/ 0 w 419167"/>
                <a:gd name="connsiteY4" fmla="*/ 522072 h 522072"/>
                <a:gd name="connsiteX0" fmla="*/ 0 w 421503"/>
                <a:gd name="connsiteY0" fmla="*/ 519889 h 521249"/>
                <a:gd name="connsiteX1" fmla="*/ 113756 w 421503"/>
                <a:gd name="connsiteY1" fmla="*/ 0 h 521249"/>
                <a:gd name="connsiteX2" fmla="*/ 415834 w 421503"/>
                <a:gd name="connsiteY2" fmla="*/ 25582 h 521249"/>
                <a:gd name="connsiteX3" fmla="*/ 421503 w 421503"/>
                <a:gd name="connsiteY3" fmla="*/ 521249 h 521249"/>
                <a:gd name="connsiteX4" fmla="*/ 0 w 421503"/>
                <a:gd name="connsiteY4" fmla="*/ 519889 h 521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1503" h="521249">
                  <a:moveTo>
                    <a:pt x="0" y="519889"/>
                  </a:moveTo>
                  <a:lnTo>
                    <a:pt x="113756" y="0"/>
                  </a:lnTo>
                  <a:lnTo>
                    <a:pt x="415834" y="25582"/>
                  </a:lnTo>
                  <a:cubicBezTo>
                    <a:pt x="417724" y="190804"/>
                    <a:pt x="419613" y="356027"/>
                    <a:pt x="421503" y="521249"/>
                  </a:cubicBezTo>
                  <a:lnTo>
                    <a:pt x="0" y="51988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kumimoji="1" lang="en-US" sz="100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endParaRPr>
            </a:p>
          </p:txBody>
        </p:sp>
      </p:grpSp>
      <p:sp>
        <p:nvSpPr>
          <p:cNvPr id="13" name="テキスト ボックス 21"/>
          <p:cNvSpPr txBox="1"/>
          <p:nvPr/>
        </p:nvSpPr>
        <p:spPr>
          <a:xfrm>
            <a:off x="2783723" y="2971788"/>
            <a:ext cx="520320" cy="15388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altLang="ja-JP" sz="1000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Cooling</a:t>
            </a:r>
            <a:endParaRPr kumimoji="1" lang="en-US" sz="1000" dirty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14" name="テキスト ボックス 22"/>
          <p:cNvSpPr txBox="1"/>
          <p:nvPr/>
        </p:nvSpPr>
        <p:spPr>
          <a:xfrm>
            <a:off x="3420297" y="2969111"/>
            <a:ext cx="468053" cy="15388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kumimoji="1" lang="en-US" altLang="ja-JP" sz="1000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Heating</a:t>
            </a:r>
            <a:endParaRPr kumimoji="1" lang="en-US" sz="1000" dirty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15" name="テキスト ボックス 23"/>
          <p:cNvSpPr txBox="1"/>
          <p:nvPr/>
        </p:nvSpPr>
        <p:spPr>
          <a:xfrm>
            <a:off x="4067368" y="2965379"/>
            <a:ext cx="720080" cy="15388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kumimoji="1" lang="en-US" altLang="ja-JP" sz="1000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Dehumidify</a:t>
            </a:r>
            <a:endParaRPr kumimoji="1" lang="en-US" sz="1000" dirty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16" name="テキスト ボックス 24"/>
          <p:cNvSpPr txBox="1"/>
          <p:nvPr/>
        </p:nvSpPr>
        <p:spPr>
          <a:xfrm>
            <a:off x="3025233" y="4523628"/>
            <a:ext cx="598917" cy="30777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1000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Filter</a:t>
            </a:r>
          </a:p>
          <a:p>
            <a:r>
              <a:rPr kumimoji="1" lang="en-US" sz="1000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Clean</a:t>
            </a:r>
          </a:p>
        </p:txBody>
      </p:sp>
      <p:sp>
        <p:nvSpPr>
          <p:cNvPr id="17" name="テキスト ボックス 25"/>
          <p:cNvSpPr txBox="1"/>
          <p:nvPr/>
        </p:nvSpPr>
        <p:spPr>
          <a:xfrm>
            <a:off x="3483565" y="4524656"/>
            <a:ext cx="923507" cy="15388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altLang="ja-JP" sz="1000" dirty="0">
                <a:solidFill>
                  <a:schemeClr val="accent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Frost Wash</a:t>
            </a:r>
            <a:endParaRPr kumimoji="1" lang="en-US" sz="1000" dirty="0">
              <a:solidFill>
                <a:schemeClr val="accent1"/>
              </a:solidFill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18" name="テキスト ボックス 26"/>
          <p:cNvSpPr txBox="1"/>
          <p:nvPr/>
        </p:nvSpPr>
        <p:spPr>
          <a:xfrm>
            <a:off x="4363652" y="4499927"/>
            <a:ext cx="936104" cy="15388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altLang="ja-JP" sz="1000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Timer</a:t>
            </a:r>
            <a:endParaRPr kumimoji="1" lang="en-US" sz="1000" dirty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19" name="テキスト ボックス 27"/>
          <p:cNvSpPr txBox="1"/>
          <p:nvPr/>
        </p:nvSpPr>
        <p:spPr>
          <a:xfrm>
            <a:off x="2506607" y="4542634"/>
            <a:ext cx="520320" cy="15388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altLang="ja-JP" sz="1000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ECO</a:t>
            </a:r>
            <a:endParaRPr kumimoji="1" lang="en-US" sz="1000" dirty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20" name="テキスト ボックス 28"/>
          <p:cNvSpPr txBox="1"/>
          <p:nvPr/>
        </p:nvSpPr>
        <p:spPr>
          <a:xfrm>
            <a:off x="5767068" y="2963280"/>
            <a:ext cx="936104" cy="15388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altLang="ja-JP" sz="1000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Indoor Temp.</a:t>
            </a:r>
            <a:endParaRPr kumimoji="1" lang="en-US" sz="1000" dirty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cxnSp>
        <p:nvCxnSpPr>
          <p:cNvPr id="21" name="直線矢印コネクタ 29"/>
          <p:cNvCxnSpPr>
            <a:cxnSpLocks/>
          </p:cNvCxnSpPr>
          <p:nvPr/>
        </p:nvCxnSpPr>
        <p:spPr>
          <a:xfrm flipH="1">
            <a:off x="5655129" y="3138012"/>
            <a:ext cx="499502" cy="379773"/>
          </a:xfrm>
          <a:prstGeom prst="straightConnector1">
            <a:avLst/>
          </a:prstGeom>
          <a:ln w="19050">
            <a:solidFill>
              <a:schemeClr val="accent1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矢印コネクタ 30"/>
          <p:cNvCxnSpPr>
            <a:cxnSpLocks/>
          </p:cNvCxnSpPr>
          <p:nvPr/>
        </p:nvCxnSpPr>
        <p:spPr>
          <a:xfrm flipH="1">
            <a:off x="4121792" y="3150756"/>
            <a:ext cx="241860" cy="309347"/>
          </a:xfrm>
          <a:prstGeom prst="straightConnector1">
            <a:avLst/>
          </a:prstGeom>
          <a:ln w="19050">
            <a:solidFill>
              <a:schemeClr val="accent1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矢印コネクタ 31"/>
          <p:cNvCxnSpPr>
            <a:cxnSpLocks/>
          </p:cNvCxnSpPr>
          <p:nvPr/>
        </p:nvCxnSpPr>
        <p:spPr>
          <a:xfrm>
            <a:off x="3615832" y="3158220"/>
            <a:ext cx="61804" cy="309347"/>
          </a:xfrm>
          <a:prstGeom prst="straightConnector1">
            <a:avLst/>
          </a:prstGeom>
          <a:ln w="19050">
            <a:solidFill>
              <a:schemeClr val="accent1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矢印コネクタ 32"/>
          <p:cNvCxnSpPr>
            <a:cxnSpLocks/>
          </p:cNvCxnSpPr>
          <p:nvPr/>
        </p:nvCxnSpPr>
        <p:spPr>
          <a:xfrm flipH="1" flipV="1">
            <a:off x="4234087" y="4150692"/>
            <a:ext cx="248339" cy="319745"/>
          </a:xfrm>
          <a:prstGeom prst="straightConnector1">
            <a:avLst/>
          </a:prstGeom>
          <a:ln w="19050">
            <a:solidFill>
              <a:schemeClr val="accent1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矢印コネクタ 33"/>
          <p:cNvCxnSpPr>
            <a:cxnSpLocks/>
          </p:cNvCxnSpPr>
          <p:nvPr/>
        </p:nvCxnSpPr>
        <p:spPr>
          <a:xfrm flipH="1" flipV="1">
            <a:off x="3672138" y="4150691"/>
            <a:ext cx="112739" cy="351235"/>
          </a:xfrm>
          <a:prstGeom prst="straightConnector1">
            <a:avLst/>
          </a:prstGeom>
          <a:ln w="19050">
            <a:solidFill>
              <a:schemeClr val="accent1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矢印コネクタ 34"/>
          <p:cNvCxnSpPr>
            <a:cxnSpLocks/>
          </p:cNvCxnSpPr>
          <p:nvPr/>
        </p:nvCxnSpPr>
        <p:spPr>
          <a:xfrm flipH="1" flipV="1">
            <a:off x="3128926" y="4157488"/>
            <a:ext cx="36767" cy="345493"/>
          </a:xfrm>
          <a:prstGeom prst="straightConnector1">
            <a:avLst/>
          </a:prstGeom>
          <a:ln w="19050">
            <a:solidFill>
              <a:schemeClr val="accent1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矢印コネクタ 35"/>
          <p:cNvCxnSpPr>
            <a:cxnSpLocks/>
          </p:cNvCxnSpPr>
          <p:nvPr/>
        </p:nvCxnSpPr>
        <p:spPr>
          <a:xfrm flipV="1">
            <a:off x="2615743" y="4168919"/>
            <a:ext cx="66396" cy="354709"/>
          </a:xfrm>
          <a:prstGeom prst="straightConnector1">
            <a:avLst/>
          </a:prstGeom>
          <a:ln w="19050">
            <a:solidFill>
              <a:schemeClr val="accent1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テキスト ボックス 36"/>
          <p:cNvSpPr txBox="1"/>
          <p:nvPr/>
        </p:nvSpPr>
        <p:spPr>
          <a:xfrm>
            <a:off x="2122998" y="2969111"/>
            <a:ext cx="668355" cy="15388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altLang="ja-JP" sz="1000" dirty="0">
                <a:solidFill>
                  <a:schemeClr val="accent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Fan only</a:t>
            </a:r>
            <a:endParaRPr kumimoji="1" lang="en-US" sz="1000" dirty="0">
              <a:solidFill>
                <a:schemeClr val="accent1"/>
              </a:solidFill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29" name="テキスト ボックス 37"/>
          <p:cNvSpPr txBox="1"/>
          <p:nvPr/>
        </p:nvSpPr>
        <p:spPr>
          <a:xfrm>
            <a:off x="3432043" y="3743725"/>
            <a:ext cx="609557" cy="2657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en-US" altLang="ja-JP" sz="1000" dirty="0">
                <a:solidFill>
                  <a:schemeClr val="accent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F</a:t>
            </a:r>
            <a:r>
              <a:rPr lang="ja-JP" altLang="en-US" sz="1000" dirty="0">
                <a:solidFill>
                  <a:schemeClr val="accent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･</a:t>
            </a:r>
            <a:r>
              <a:rPr lang="en-US" altLang="ja-JP" sz="1000" dirty="0">
                <a:solidFill>
                  <a:schemeClr val="accent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Wash</a:t>
            </a:r>
            <a:endParaRPr kumimoji="1" lang="en-US" sz="1000" dirty="0">
              <a:solidFill>
                <a:schemeClr val="accent1"/>
              </a:solidFill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pic>
        <p:nvPicPr>
          <p:cNvPr id="30" name="図 38"/>
          <p:cNvPicPr>
            <a:picLocks noChangeAspect="1"/>
          </p:cNvPicPr>
          <p:nvPr/>
        </p:nvPicPr>
        <p:blipFill rotWithShape="1">
          <a:blip r:embed="rId5"/>
          <a:srcRect l="12954" r="-1"/>
          <a:stretch/>
        </p:blipFill>
        <p:spPr>
          <a:xfrm>
            <a:off x="2495411" y="3350935"/>
            <a:ext cx="516325" cy="469643"/>
          </a:xfrm>
          <a:prstGeom prst="rect">
            <a:avLst/>
          </a:prstGeom>
        </p:spPr>
      </p:pic>
      <p:cxnSp>
        <p:nvCxnSpPr>
          <p:cNvPr id="31" name="直線矢印コネクタ 39"/>
          <p:cNvCxnSpPr>
            <a:cxnSpLocks/>
          </p:cNvCxnSpPr>
          <p:nvPr/>
        </p:nvCxnSpPr>
        <p:spPr>
          <a:xfrm>
            <a:off x="3007524" y="3152140"/>
            <a:ext cx="173969" cy="340121"/>
          </a:xfrm>
          <a:prstGeom prst="straightConnector1">
            <a:avLst/>
          </a:prstGeom>
          <a:ln w="19050">
            <a:solidFill>
              <a:schemeClr val="accent1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矢印コネクタ 40"/>
          <p:cNvCxnSpPr>
            <a:cxnSpLocks/>
          </p:cNvCxnSpPr>
          <p:nvPr/>
        </p:nvCxnSpPr>
        <p:spPr>
          <a:xfrm>
            <a:off x="2361932" y="3150756"/>
            <a:ext cx="253811" cy="270464"/>
          </a:xfrm>
          <a:prstGeom prst="straightConnector1">
            <a:avLst/>
          </a:prstGeom>
          <a:ln w="19050">
            <a:solidFill>
              <a:schemeClr val="accent1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文本框 14"/>
          <p:cNvSpPr txBox="1"/>
          <p:nvPr/>
        </p:nvSpPr>
        <p:spPr>
          <a:xfrm>
            <a:off x="8836426" y="2969111"/>
            <a:ext cx="1346752" cy="646331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altLang="zh-CN" sz="1200" dirty="0">
                <a:latin typeface="Calibri" panose="020F0502020204030204" pitchFamily="34" charset="0"/>
              </a:rPr>
              <a:t>Новая кнопка </a:t>
            </a:r>
            <a:r>
              <a:rPr lang="ru-RU" altLang="zh-CN" sz="1200" dirty="0" err="1">
                <a:latin typeface="Calibri" panose="020F0502020204030204" pitchFamily="34" charset="0"/>
              </a:rPr>
              <a:t>вкл</a:t>
            </a:r>
            <a:r>
              <a:rPr lang="ru-RU" altLang="zh-CN" sz="1200" dirty="0">
                <a:latin typeface="Calibri" panose="020F0502020204030204" pitchFamily="34" charset="0"/>
              </a:rPr>
              <a:t>/</a:t>
            </a:r>
            <a:r>
              <a:rPr lang="ru-RU" altLang="zh-CN" sz="1200" dirty="0" err="1">
                <a:latin typeface="Calibri" panose="020F0502020204030204" pitchFamily="34" charset="0"/>
              </a:rPr>
              <a:t>выкл</a:t>
            </a:r>
            <a:r>
              <a:rPr lang="ru-RU" altLang="zh-CN" sz="1200" dirty="0">
                <a:latin typeface="Calibri" panose="020F0502020204030204" pitchFamily="34" charset="0"/>
              </a:rPr>
              <a:t> подсветки</a:t>
            </a:r>
            <a:endParaRPr lang="en-US" altLang="zh-CN" sz="1200" dirty="0">
              <a:latin typeface="Calibri" panose="020F0502020204030204" pitchFamily="34" charset="0"/>
            </a:endParaRPr>
          </a:p>
        </p:txBody>
      </p:sp>
      <p:pic>
        <p:nvPicPr>
          <p:cNvPr id="55" name="Image 5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26834" y="1429502"/>
            <a:ext cx="910394" cy="4027099"/>
          </a:xfrm>
          <a:prstGeom prst="rect">
            <a:avLst/>
          </a:prstGeom>
        </p:spPr>
      </p:pic>
      <p:sp>
        <p:nvSpPr>
          <p:cNvPr id="52" name="角丸四角形 60"/>
          <p:cNvSpPr/>
          <p:nvPr/>
        </p:nvSpPr>
        <p:spPr>
          <a:xfrm flipH="1" flipV="1">
            <a:off x="8384176" y="3138012"/>
            <a:ext cx="190318" cy="123865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en-US"/>
          </a:p>
        </p:txBody>
      </p:sp>
      <p:cxnSp>
        <p:nvCxnSpPr>
          <p:cNvPr id="56" name="直線矢印コネクタ 29"/>
          <p:cNvCxnSpPr>
            <a:stCxn id="53" idx="1"/>
            <a:endCxn id="52" idx="1"/>
          </p:cNvCxnSpPr>
          <p:nvPr/>
        </p:nvCxnSpPr>
        <p:spPr>
          <a:xfrm flipH="1" flipV="1">
            <a:off x="8574494" y="3199944"/>
            <a:ext cx="261932" cy="92333"/>
          </a:xfrm>
          <a:prstGeom prst="straightConnector1">
            <a:avLst/>
          </a:prstGeom>
          <a:ln w="19050">
            <a:solidFill>
              <a:schemeClr val="accent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2376860" y="5079161"/>
            <a:ext cx="4575175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b="1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Нажмите</a:t>
            </a:r>
            <a:r>
              <a:rPr lang="en-US" sz="1600" b="1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“Light Off/On” </a:t>
            </a:r>
            <a:r>
              <a:rPr lang="ru-RU" sz="1600" b="1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для включения/выключения дисплея</a:t>
            </a:r>
            <a:endParaRPr lang="en-US" sz="1600" b="1" dirty="0"/>
          </a:p>
        </p:txBody>
      </p:sp>
      <p:pic>
        <p:nvPicPr>
          <p:cNvPr id="35" name="Image 3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61256" y="1008947"/>
            <a:ext cx="4574507" cy="1680672"/>
          </a:xfrm>
          <a:prstGeom prst="rect">
            <a:avLst/>
          </a:prstGeom>
        </p:spPr>
      </p:pic>
      <p:sp>
        <p:nvSpPr>
          <p:cNvPr id="5" name="Rectangle à coins arrondis 30">
            <a:extLst>
              <a:ext uri="{FF2B5EF4-FFF2-40B4-BE49-F238E27FC236}">
                <a16:creationId xmlns:a16="http://schemas.microsoft.com/office/drawing/2014/main" id="{26877288-A6CF-471D-B66E-3ECA8FA9F8D8}"/>
              </a:ext>
            </a:extLst>
          </p:cNvPr>
          <p:cNvSpPr/>
          <p:nvPr/>
        </p:nvSpPr>
        <p:spPr>
          <a:xfrm>
            <a:off x="1958456" y="5982085"/>
            <a:ext cx="8161512" cy="532225"/>
          </a:xfrm>
          <a:prstGeom prst="roundRect">
            <a:avLst/>
          </a:prstGeom>
          <a:solidFill>
            <a:srgbClr val="04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/>
              <a:t>Новый диспле</a:t>
            </a:r>
            <a:r>
              <a:rPr lang="ru-RU" dirty="0"/>
              <a:t>й на панели</a:t>
            </a:r>
            <a:r>
              <a:rPr lang="en-US" sz="1800" dirty="0">
                <a:sym typeface="Wingdings" panose="05000000000000000000" pitchFamily="2" charset="2"/>
              </a:rPr>
              <a:t> </a:t>
            </a:r>
            <a:r>
              <a:rPr lang="ru-RU" sz="1800" dirty="0">
                <a:sym typeface="Wingdings" panose="05000000000000000000" pitchFamily="2" charset="2"/>
              </a:rPr>
              <a:t>современный дизайн и больше комфорта для конечного пользователя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9336357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C65177C-0068-4F54-B8C4-D06DD63A67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" y="119208"/>
            <a:ext cx="4280472" cy="794103"/>
          </a:xfrm>
          <a:prstGeom prst="rect">
            <a:avLst/>
          </a:prstGeom>
        </p:spPr>
      </p:pic>
      <p:sp>
        <p:nvSpPr>
          <p:cNvPr id="12" name="Título 16">
            <a:extLst>
              <a:ext uri="{FF2B5EF4-FFF2-40B4-BE49-F238E27FC236}">
                <a16:creationId xmlns:a16="http://schemas.microsoft.com/office/drawing/2014/main" id="{E6D6CDCD-3AED-40C5-8F3E-895C75873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886" y="356645"/>
            <a:ext cx="6602614" cy="477085"/>
          </a:xfrm>
        </p:spPr>
        <p:txBody>
          <a:bodyPr/>
          <a:lstStyle/>
          <a:p>
            <a:r>
              <a:rPr lang="ru-RU" sz="2400" dirty="0">
                <a:solidFill>
                  <a:schemeClr val="bg1"/>
                </a:solidFill>
              </a:rPr>
              <a:t>ОЧИСТКА ФИЛЬТРА</a:t>
            </a:r>
            <a:endParaRPr lang="es-ES" sz="2400" dirty="0">
              <a:solidFill>
                <a:schemeClr val="bg1"/>
              </a:solidFill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0912" y="4036665"/>
            <a:ext cx="1655764" cy="165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1622" y="4188097"/>
            <a:ext cx="2228850" cy="148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4"/>
          <p:cNvSpPr txBox="1"/>
          <p:nvPr/>
        </p:nvSpPr>
        <p:spPr>
          <a:xfrm>
            <a:off x="4100913" y="3622311"/>
            <a:ext cx="1655763" cy="8210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txBody>
          <a:bodyPr>
            <a:spAutoFit/>
          </a:bodyPr>
          <a:lstStyle>
            <a:defPPr>
              <a:defRPr lang="fr-FR"/>
            </a:defPPr>
            <a:lvl1pPr algn="ctr" fontAlgn="base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 sz="1400" b="1">
                <a:solidFill>
                  <a:srgbClr val="FFFFFF"/>
                </a:solidFill>
                <a:ea typeface="ＭＳ Ｐゴシック" pitchFamily="34" charset="-128"/>
              </a:defRPr>
            </a:lvl1pPr>
            <a:lvl2pPr>
              <a:defRPr>
                <a:latin typeface="Arial" pitchFamily="34" charset="0"/>
                <a:ea typeface="ＭＳ Ｐゴシック" pitchFamily="50" charset="-128"/>
              </a:defRPr>
            </a:lvl2pPr>
            <a:lvl3pPr>
              <a:defRPr>
                <a:latin typeface="Arial" pitchFamily="34" charset="0"/>
                <a:ea typeface="ＭＳ Ｐゴシック" pitchFamily="50" charset="-128"/>
              </a:defRPr>
            </a:lvl3pPr>
            <a:lvl4pPr>
              <a:defRPr>
                <a:latin typeface="Arial" pitchFamily="34" charset="0"/>
                <a:ea typeface="ＭＳ Ｐゴシック" pitchFamily="50" charset="-128"/>
              </a:defRPr>
            </a:lvl4pPr>
            <a:lvl5pPr>
              <a:defRPr>
                <a:latin typeface="Arial" pitchFamily="34" charset="0"/>
                <a:ea typeface="ＭＳ Ｐゴシック" pitchFamily="50" charset="-128"/>
              </a:defRPr>
            </a:lvl5pPr>
            <a:lvl6pPr>
              <a:defRPr>
                <a:latin typeface="Arial" pitchFamily="34" charset="0"/>
                <a:ea typeface="ＭＳ Ｐゴシック" pitchFamily="50" charset="-128"/>
              </a:defRPr>
            </a:lvl6pPr>
            <a:lvl7pPr>
              <a:defRPr>
                <a:latin typeface="Arial" pitchFamily="34" charset="0"/>
                <a:ea typeface="ＭＳ Ｐゴシック" pitchFamily="50" charset="-128"/>
              </a:defRPr>
            </a:lvl7pPr>
            <a:lvl8pPr>
              <a:defRPr>
                <a:latin typeface="Arial" pitchFamily="34" charset="0"/>
                <a:ea typeface="ＭＳ Ｐゴシック" pitchFamily="50" charset="-128"/>
              </a:defRPr>
            </a:lvl8pPr>
            <a:lvl9pPr>
              <a:defRPr>
                <a:latin typeface="Arial" pitchFamily="34" charset="0"/>
                <a:ea typeface="ＭＳ Ｐゴシック" pitchFamily="50" charset="-128"/>
              </a:defRPr>
            </a:lvl9pPr>
          </a:lstStyle>
          <a:p>
            <a:r>
              <a:rPr lang="ru-RU" altLang="fr-FR" dirty="0">
                <a:solidFill>
                  <a:srgbClr val="04ACA4"/>
                </a:solidFill>
              </a:rPr>
              <a:t>Жалюзи из нержавеющей стали</a:t>
            </a:r>
            <a:endParaRPr lang="en-GB" altLang="fr-FR" dirty="0">
              <a:solidFill>
                <a:srgbClr val="04ACA4"/>
              </a:solidFill>
            </a:endParaRPr>
          </a:p>
        </p:txBody>
      </p:sp>
      <p:sp>
        <p:nvSpPr>
          <p:cNvPr id="13" name="TextBox 15"/>
          <p:cNvSpPr txBox="1"/>
          <p:nvPr/>
        </p:nvSpPr>
        <p:spPr>
          <a:xfrm>
            <a:off x="6303522" y="3621407"/>
            <a:ext cx="3241211" cy="3248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txBody>
          <a:bodyPr wrap="square">
            <a:spAutoFit/>
          </a:bodyPr>
          <a:lstStyle>
            <a:defPPr>
              <a:defRPr lang="fr-FR"/>
            </a:defPPr>
            <a:lvl1pPr algn="ctr" fontAlgn="base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 sz="1400" b="1">
                <a:solidFill>
                  <a:srgbClr val="FFFFFF"/>
                </a:solidFill>
                <a:ea typeface="ＭＳ Ｐゴシック" pitchFamily="34" charset="-128"/>
              </a:defRPr>
            </a:lvl1pPr>
            <a:lvl2pPr>
              <a:defRPr>
                <a:latin typeface="Arial" pitchFamily="34" charset="0"/>
                <a:ea typeface="ＭＳ Ｐゴシック" pitchFamily="50" charset="-128"/>
              </a:defRPr>
            </a:lvl2pPr>
            <a:lvl3pPr>
              <a:defRPr>
                <a:latin typeface="Arial" pitchFamily="34" charset="0"/>
                <a:ea typeface="ＭＳ Ｐゴシック" pitchFamily="50" charset="-128"/>
              </a:defRPr>
            </a:lvl3pPr>
            <a:lvl4pPr>
              <a:defRPr>
                <a:latin typeface="Arial" pitchFamily="34" charset="0"/>
                <a:ea typeface="ＭＳ Ｐゴシック" pitchFamily="50" charset="-128"/>
              </a:defRPr>
            </a:lvl4pPr>
            <a:lvl5pPr>
              <a:defRPr>
                <a:latin typeface="Arial" pitchFamily="34" charset="0"/>
                <a:ea typeface="ＭＳ Ｐゴシック" pitchFamily="50" charset="-128"/>
              </a:defRPr>
            </a:lvl5pPr>
            <a:lvl6pPr>
              <a:defRPr>
                <a:latin typeface="Arial" pitchFamily="34" charset="0"/>
                <a:ea typeface="ＭＳ Ｐゴシック" pitchFamily="50" charset="-128"/>
              </a:defRPr>
            </a:lvl6pPr>
            <a:lvl7pPr>
              <a:defRPr>
                <a:latin typeface="Arial" pitchFamily="34" charset="0"/>
                <a:ea typeface="ＭＳ Ｐゴシック" pitchFamily="50" charset="-128"/>
              </a:defRPr>
            </a:lvl7pPr>
            <a:lvl8pPr>
              <a:defRPr>
                <a:latin typeface="Arial" pitchFamily="34" charset="0"/>
                <a:ea typeface="ＭＳ Ｐゴシック" pitchFamily="50" charset="-128"/>
              </a:defRPr>
            </a:lvl8pPr>
            <a:lvl9pPr>
              <a:defRPr>
                <a:latin typeface="Arial" pitchFamily="34" charset="0"/>
                <a:ea typeface="ＭＳ Ｐゴシック" pitchFamily="50" charset="-128"/>
              </a:defRPr>
            </a:lvl9pPr>
          </a:lstStyle>
          <a:p>
            <a:r>
              <a:rPr lang="ru-RU" altLang="fr-FR" dirty="0" err="1">
                <a:solidFill>
                  <a:srgbClr val="04ACA4"/>
                </a:solidFill>
              </a:rPr>
              <a:t>Сетчастый</a:t>
            </a:r>
            <a:r>
              <a:rPr lang="ru-RU" altLang="fr-FR" dirty="0">
                <a:solidFill>
                  <a:srgbClr val="04ACA4"/>
                </a:solidFill>
              </a:rPr>
              <a:t> нержавеющий фильтр</a:t>
            </a:r>
            <a:endParaRPr lang="en-GB" altLang="fr-FR" dirty="0">
              <a:solidFill>
                <a:srgbClr val="04ACA4"/>
              </a:solidFill>
            </a:endParaRPr>
          </a:p>
        </p:txBody>
      </p:sp>
      <p:cxnSp>
        <p:nvCxnSpPr>
          <p:cNvPr id="14" name="Straight Connector 10"/>
          <p:cNvCxnSpPr>
            <a:cxnSpLocks noChangeShapeType="1"/>
          </p:cNvCxnSpPr>
          <p:nvPr/>
        </p:nvCxnSpPr>
        <p:spPr bwMode="auto">
          <a:xfrm flipV="1">
            <a:off x="7096809" y="4199173"/>
            <a:ext cx="0" cy="117475"/>
          </a:xfrm>
          <a:prstGeom prst="line">
            <a:avLst/>
          </a:prstGeom>
          <a:noFill/>
          <a:ln w="28575" algn="ctr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15" name="Straight Connector 22"/>
          <p:cNvCxnSpPr>
            <a:cxnSpLocks noChangeShapeType="1"/>
          </p:cNvCxnSpPr>
          <p:nvPr/>
        </p:nvCxnSpPr>
        <p:spPr bwMode="auto">
          <a:xfrm rot="5400000" flipV="1">
            <a:off x="7207141" y="4061890"/>
            <a:ext cx="0" cy="252413"/>
          </a:xfrm>
          <a:prstGeom prst="line">
            <a:avLst/>
          </a:prstGeom>
          <a:noFill/>
          <a:ln w="28575" algn="ctr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16" name="TextBox 19"/>
          <p:cNvSpPr txBox="1">
            <a:spLocks noChangeArrowheads="1"/>
          </p:cNvSpPr>
          <p:nvPr/>
        </p:nvSpPr>
        <p:spPr bwMode="auto">
          <a:xfrm>
            <a:off x="7386966" y="4053160"/>
            <a:ext cx="934166" cy="292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fontAlgn="base" hangingPunct="1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</a:pPr>
            <a:r>
              <a:rPr lang="ru-RU" altLang="en-US" sz="1200" dirty="0">
                <a:solidFill>
                  <a:srgbClr val="000000"/>
                </a:solidFill>
                <a:latin typeface="+mn-lt"/>
              </a:rPr>
              <a:t>Очиститель</a:t>
            </a:r>
            <a:endParaRPr lang="en-GB" altLang="en-US" sz="12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17" name="Isosceles Triangle 20"/>
          <p:cNvSpPr/>
          <p:nvPr/>
        </p:nvSpPr>
        <p:spPr bwMode="auto">
          <a:xfrm rot="15494903">
            <a:off x="8352522" y="3910283"/>
            <a:ext cx="157162" cy="1001712"/>
          </a:xfrm>
          <a:prstGeom prst="triangle">
            <a:avLst/>
          </a:prstGeom>
          <a:solidFill>
            <a:schemeClr val="bg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fontAlgn="base" hangingPunct="1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/>
            </a:pPr>
            <a:endParaRPr lang="fr-FR" altLang="fr-FR">
              <a:solidFill>
                <a:srgbClr val="000000"/>
              </a:solidFill>
            </a:endParaRPr>
          </a:p>
        </p:txBody>
      </p:sp>
      <p:pic>
        <p:nvPicPr>
          <p:cNvPr id="18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795434" y="4161108"/>
            <a:ext cx="749300" cy="749300"/>
          </a:xfrm>
          <a:prstGeom prst="rect">
            <a:avLst/>
          </a:prstGeom>
          <a:noFill/>
          <a:ln w="28575" cap="flat" cmpd="sng" algn="ctr">
            <a:solidFill>
              <a:schemeClr val="bg2">
                <a:lumMod val="75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28"/>
          <p:cNvSpPr txBox="1">
            <a:spLocks noChangeArrowheads="1"/>
          </p:cNvSpPr>
          <p:nvPr/>
        </p:nvSpPr>
        <p:spPr bwMode="auto">
          <a:xfrm>
            <a:off x="8615951" y="4950695"/>
            <a:ext cx="1125628" cy="540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fontAlgn="base" hangingPunct="1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</a:pPr>
            <a:r>
              <a:rPr lang="en-US" altLang="en-US" sz="1200" dirty="0">
                <a:solidFill>
                  <a:srgbClr val="000000"/>
                </a:solidFill>
                <a:latin typeface="+mn-lt"/>
              </a:rPr>
              <a:t>Micro Mesh </a:t>
            </a:r>
          </a:p>
          <a:p>
            <a:pPr algn="ctr" eaLnBrk="1" fontAlgn="base" hangingPunct="1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</a:pPr>
            <a:r>
              <a:rPr lang="en-US" altLang="en-US" sz="1200" dirty="0">
                <a:solidFill>
                  <a:srgbClr val="000000"/>
                </a:solidFill>
                <a:latin typeface="+mn-lt"/>
              </a:rPr>
              <a:t>Stainless Filter</a:t>
            </a:r>
            <a:endParaRPr lang="en-GB" altLang="en-US" sz="1200" dirty="0">
              <a:solidFill>
                <a:srgbClr val="000000"/>
              </a:solidFill>
              <a:latin typeface="+mn-lt"/>
            </a:endParaRPr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53"/>
          <a:stretch/>
        </p:blipFill>
        <p:spPr bwMode="auto">
          <a:xfrm>
            <a:off x="2036686" y="4056508"/>
            <a:ext cx="1655763" cy="1635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Box 6"/>
          <p:cNvSpPr txBox="1"/>
          <p:nvPr/>
        </p:nvSpPr>
        <p:spPr>
          <a:xfrm>
            <a:off x="1998686" y="3495589"/>
            <a:ext cx="1686228" cy="8210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txBody>
          <a:bodyPr wrap="square">
            <a:spAutoFit/>
          </a:bodyPr>
          <a:lstStyle>
            <a:defPPr>
              <a:defRPr lang="fr-FR"/>
            </a:defPPr>
            <a:lvl1pPr algn="ctr" fontAlgn="base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 sz="1400" b="1">
                <a:solidFill>
                  <a:srgbClr val="FFFFFF"/>
                </a:solidFill>
                <a:ea typeface="ＭＳ Ｐゴシック" pitchFamily="34" charset="-128"/>
              </a:defRPr>
            </a:lvl1pPr>
            <a:lvl2pPr>
              <a:defRPr>
                <a:latin typeface="Arial" pitchFamily="34" charset="0"/>
                <a:ea typeface="ＭＳ Ｐゴシック" pitchFamily="50" charset="-128"/>
              </a:defRPr>
            </a:lvl2pPr>
            <a:lvl3pPr>
              <a:defRPr>
                <a:latin typeface="Arial" pitchFamily="34" charset="0"/>
                <a:ea typeface="ＭＳ Ｐゴシック" pitchFamily="50" charset="-128"/>
              </a:defRPr>
            </a:lvl3pPr>
            <a:lvl4pPr>
              <a:defRPr>
                <a:latin typeface="Arial" pitchFamily="34" charset="0"/>
                <a:ea typeface="ＭＳ Ｐゴシック" pitchFamily="50" charset="-128"/>
              </a:defRPr>
            </a:lvl4pPr>
            <a:lvl5pPr>
              <a:defRPr>
                <a:latin typeface="Arial" pitchFamily="34" charset="0"/>
                <a:ea typeface="ＭＳ Ｐゴシック" pitchFamily="50" charset="-128"/>
              </a:defRPr>
            </a:lvl5pPr>
            <a:lvl6pPr>
              <a:defRPr>
                <a:latin typeface="Arial" pitchFamily="34" charset="0"/>
                <a:ea typeface="ＭＳ Ｐゴシック" pitchFamily="50" charset="-128"/>
              </a:defRPr>
            </a:lvl6pPr>
            <a:lvl7pPr>
              <a:defRPr>
                <a:latin typeface="Arial" pitchFamily="34" charset="0"/>
                <a:ea typeface="ＭＳ Ｐゴシック" pitchFamily="50" charset="-128"/>
              </a:defRPr>
            </a:lvl7pPr>
            <a:lvl8pPr>
              <a:defRPr>
                <a:latin typeface="Arial" pitchFamily="34" charset="0"/>
                <a:ea typeface="ＭＳ Ｐゴシック" pitchFamily="50" charset="-128"/>
              </a:defRPr>
            </a:lvl8pPr>
            <a:lvl9pPr>
              <a:defRPr>
                <a:latin typeface="Arial" pitchFamily="34" charset="0"/>
                <a:ea typeface="ＭＳ Ｐゴシック" pitchFamily="50" charset="-128"/>
              </a:defRPr>
            </a:lvl9pPr>
          </a:lstStyle>
          <a:p>
            <a:r>
              <a:rPr lang="ru-RU" altLang="fr-FR" dirty="0">
                <a:solidFill>
                  <a:srgbClr val="04ACA4"/>
                </a:solidFill>
              </a:rPr>
              <a:t>Воздушный канал из нержавеющей стали</a:t>
            </a:r>
            <a:endParaRPr lang="en-GB" altLang="fr-FR" dirty="0">
              <a:solidFill>
                <a:srgbClr val="04ACA4"/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63746" y="962523"/>
            <a:ext cx="5855066" cy="2682065"/>
          </a:xfrm>
          <a:prstGeom prst="rect">
            <a:avLst/>
          </a:prstGeom>
        </p:spPr>
      </p:pic>
      <p:sp>
        <p:nvSpPr>
          <p:cNvPr id="3" name="Rectangle à coins arrondis 30">
            <a:extLst>
              <a:ext uri="{FF2B5EF4-FFF2-40B4-BE49-F238E27FC236}">
                <a16:creationId xmlns:a16="http://schemas.microsoft.com/office/drawing/2014/main" id="{718D6B20-EC1C-4F19-9EC6-E41031117C10}"/>
              </a:ext>
            </a:extLst>
          </p:cNvPr>
          <p:cNvSpPr/>
          <p:nvPr/>
        </p:nvSpPr>
        <p:spPr>
          <a:xfrm>
            <a:off x="1758449" y="5886964"/>
            <a:ext cx="8065659" cy="794104"/>
          </a:xfrm>
          <a:prstGeom prst="roundRect">
            <a:avLst/>
          </a:prstGeom>
          <a:solidFill>
            <a:srgbClr val="04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ja-JP" dirty="0">
                <a:solidFill>
                  <a:schemeClr val="bg1"/>
                </a:solidFill>
              </a:rPr>
              <a:t>Чистый воздух выходит из кондиционера благодаря системе очистки</a:t>
            </a:r>
            <a:endParaRPr lang="en-US" altLang="ja-JP" dirty="0">
              <a:solidFill>
                <a:schemeClr val="bg1"/>
              </a:solidFill>
            </a:endParaRPr>
          </a:p>
          <a:p>
            <a:pPr algn="ctr"/>
            <a:r>
              <a:rPr lang="en-US" altLang="ja-JP" dirty="0">
                <a:solidFill>
                  <a:schemeClr val="bg1"/>
                </a:solidFill>
                <a:sym typeface="Wingdings" panose="05000000000000000000" pitchFamily="2" charset="2"/>
              </a:rPr>
              <a:t> </a:t>
            </a:r>
            <a:r>
              <a:rPr lang="ru-RU" altLang="ja-JP" dirty="0">
                <a:solidFill>
                  <a:schemeClr val="bg1"/>
                </a:solidFill>
              </a:rPr>
              <a:t>Без пыли и других примесей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2946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AC0647C-578B-4EA3-B854-A032648EFC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" y="119208"/>
            <a:ext cx="4280472" cy="794103"/>
          </a:xfrm>
          <a:prstGeom prst="rect">
            <a:avLst/>
          </a:prstGeom>
        </p:spPr>
      </p:pic>
      <p:sp>
        <p:nvSpPr>
          <p:cNvPr id="34" name="Título 16">
            <a:extLst>
              <a:ext uri="{FF2B5EF4-FFF2-40B4-BE49-F238E27FC236}">
                <a16:creationId xmlns:a16="http://schemas.microsoft.com/office/drawing/2014/main" id="{E6D6CDCD-3AED-40C5-8F3E-895C75873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273" y="354665"/>
            <a:ext cx="6522325" cy="477085"/>
          </a:xfrm>
        </p:spPr>
        <p:txBody>
          <a:bodyPr/>
          <a:lstStyle/>
          <a:p>
            <a:r>
              <a:rPr lang="ru-RU" sz="2400" dirty="0">
                <a:solidFill>
                  <a:schemeClr val="bg1"/>
                </a:solidFill>
              </a:rPr>
              <a:t>СТАБИЛЬНАЯ МОЩНОСТЬ</a:t>
            </a:r>
            <a:endParaRPr lang="es-ES" sz="2400" dirty="0">
              <a:solidFill>
                <a:schemeClr val="bg1"/>
              </a:solidFill>
            </a:endParaRPr>
          </a:p>
        </p:txBody>
      </p:sp>
      <p:sp>
        <p:nvSpPr>
          <p:cNvPr id="3" name="Espace réservé du texte 3"/>
          <p:cNvSpPr>
            <a:spLocks noGrp="1"/>
          </p:cNvSpPr>
          <p:nvPr>
            <p:ph type="body" sz="quarter" idx="13"/>
          </p:nvPr>
        </p:nvSpPr>
        <p:spPr>
          <a:xfrm>
            <a:off x="1992315" y="828335"/>
            <a:ext cx="8207375" cy="48768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en-US" dirty="0"/>
          </a:p>
        </p:txBody>
      </p:sp>
      <p:sp>
        <p:nvSpPr>
          <p:cNvPr id="4" name="Text Box 111"/>
          <p:cNvSpPr txBox="1">
            <a:spLocks noChangeArrowheads="1"/>
          </p:cNvSpPr>
          <p:nvPr/>
        </p:nvSpPr>
        <p:spPr bwMode="auto">
          <a:xfrm>
            <a:off x="4760666" y="5602139"/>
            <a:ext cx="3297237" cy="357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fontAlgn="base" hangingPunct="1">
              <a:lnSpc>
                <a:spcPct val="115000"/>
              </a:lnSpc>
              <a:spcBef>
                <a:spcPct val="50000"/>
              </a:spcBef>
              <a:spcAft>
                <a:spcPct val="0"/>
              </a:spcAft>
            </a:pPr>
            <a:r>
              <a:rPr kumimoji="1" lang="ru-RU" altLang="ja-JP" sz="1600" b="1" dirty="0">
                <a:solidFill>
                  <a:srgbClr val="000000"/>
                </a:solidFill>
                <a:latin typeface="Calibri" panose="020F0502020204030204" pitchFamily="34" charset="0"/>
              </a:rPr>
              <a:t>Наружная температура</a:t>
            </a:r>
            <a:r>
              <a:rPr kumimoji="1" lang="en-US" altLang="ja-JP" sz="1600" b="1" dirty="0">
                <a:solidFill>
                  <a:srgbClr val="000000"/>
                </a:solidFill>
                <a:latin typeface="Calibri" panose="020F0502020204030204" pitchFamily="34" charset="0"/>
              </a:rPr>
              <a:t>(</a:t>
            </a:r>
            <a:r>
              <a:rPr kumimoji="1" lang="ja-JP" altLang="en-US" sz="1600" b="1" dirty="0">
                <a:solidFill>
                  <a:srgbClr val="000000"/>
                </a:solidFill>
                <a:latin typeface="Calibri" panose="020F0502020204030204" pitchFamily="34" charset="0"/>
              </a:rPr>
              <a:t>℃</a:t>
            </a:r>
            <a:r>
              <a:rPr kumimoji="1" lang="en-US" altLang="ja-JP" sz="1600" b="1" dirty="0">
                <a:solidFill>
                  <a:srgbClr val="000000"/>
                </a:solidFill>
                <a:latin typeface="Calibri" panose="020F0502020204030204" pitchFamily="34" charset="0"/>
              </a:rPr>
              <a:t>)</a:t>
            </a:r>
          </a:p>
        </p:txBody>
      </p:sp>
      <p:sp>
        <p:nvSpPr>
          <p:cNvPr id="5" name="Text Box 118"/>
          <p:cNvSpPr txBox="1">
            <a:spLocks noChangeArrowheads="1"/>
          </p:cNvSpPr>
          <p:nvPr/>
        </p:nvSpPr>
        <p:spPr bwMode="auto">
          <a:xfrm>
            <a:off x="8999871" y="1921251"/>
            <a:ext cx="1499145" cy="32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4000" rIns="5400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fontAlgn="base" hangingPunct="1">
              <a:lnSpc>
                <a:spcPct val="115000"/>
              </a:lnSpc>
              <a:spcBef>
                <a:spcPct val="50000"/>
              </a:spcBef>
              <a:spcAft>
                <a:spcPct val="0"/>
              </a:spcAft>
            </a:pPr>
            <a:r>
              <a:rPr kumimoji="1" lang="en-US" altLang="ja-JP" sz="1400" b="1" dirty="0">
                <a:solidFill>
                  <a:srgbClr val="000000"/>
                </a:solidFill>
                <a:latin typeface="Calibri" panose="020F0502020204030204" pitchFamily="34" charset="0"/>
              </a:rPr>
              <a:t>RAK-50PSE(W/S)</a:t>
            </a:r>
          </a:p>
        </p:txBody>
      </p:sp>
      <p:sp>
        <p:nvSpPr>
          <p:cNvPr id="6" name="Text Box 119"/>
          <p:cNvSpPr txBox="1">
            <a:spLocks noChangeArrowheads="1"/>
          </p:cNvSpPr>
          <p:nvPr/>
        </p:nvSpPr>
        <p:spPr bwMode="auto">
          <a:xfrm>
            <a:off x="9031117" y="2984963"/>
            <a:ext cx="1436650" cy="32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4000" rIns="5400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fontAlgn="base" hangingPunct="1">
              <a:lnSpc>
                <a:spcPct val="115000"/>
              </a:lnSpc>
              <a:spcBef>
                <a:spcPct val="50000"/>
              </a:spcBef>
              <a:spcAft>
                <a:spcPct val="0"/>
              </a:spcAft>
            </a:pPr>
            <a:r>
              <a:rPr kumimoji="1" lang="en-US" altLang="ja-JP" sz="1400" b="1" dirty="0">
                <a:solidFill>
                  <a:srgbClr val="000000"/>
                </a:solidFill>
                <a:latin typeface="Calibri" panose="020F0502020204030204" pitchFamily="34" charset="0"/>
              </a:rPr>
              <a:t>RAK-35PSE(W/S)</a:t>
            </a:r>
          </a:p>
        </p:txBody>
      </p:sp>
      <p:sp>
        <p:nvSpPr>
          <p:cNvPr id="7" name="Text Box 120"/>
          <p:cNvSpPr txBox="1">
            <a:spLocks noChangeArrowheads="1"/>
          </p:cNvSpPr>
          <p:nvPr/>
        </p:nvSpPr>
        <p:spPr bwMode="auto">
          <a:xfrm>
            <a:off x="8979650" y="3474261"/>
            <a:ext cx="1539584" cy="32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4000" rIns="5400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fontAlgn="base" hangingPunct="1">
              <a:lnSpc>
                <a:spcPct val="115000"/>
              </a:lnSpc>
              <a:spcBef>
                <a:spcPct val="50000"/>
              </a:spcBef>
              <a:spcAft>
                <a:spcPct val="0"/>
              </a:spcAft>
            </a:pPr>
            <a:r>
              <a:rPr kumimoji="1" lang="en-US" altLang="ja-JP" sz="1400" b="1" dirty="0">
                <a:solidFill>
                  <a:srgbClr val="000000"/>
                </a:solidFill>
                <a:latin typeface="Calibri" panose="020F0502020204030204" pitchFamily="34" charset="0"/>
              </a:rPr>
              <a:t>RAK-25PSE(W/S)</a:t>
            </a:r>
          </a:p>
        </p:txBody>
      </p:sp>
      <p:sp>
        <p:nvSpPr>
          <p:cNvPr id="8" name="Text Box 125"/>
          <p:cNvSpPr txBox="1">
            <a:spLocks noChangeArrowheads="1"/>
          </p:cNvSpPr>
          <p:nvPr/>
        </p:nvSpPr>
        <p:spPr bwMode="auto">
          <a:xfrm>
            <a:off x="1998798" y="3196330"/>
            <a:ext cx="1203325" cy="358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fontAlgn="base" hangingPunct="1">
              <a:lnSpc>
                <a:spcPct val="115000"/>
              </a:lnSpc>
              <a:spcBef>
                <a:spcPct val="50000"/>
              </a:spcBef>
              <a:spcAft>
                <a:spcPct val="0"/>
              </a:spcAft>
            </a:pPr>
            <a:r>
              <a:rPr kumimoji="1" lang="en-US" altLang="ja-JP" sz="1600" b="1" dirty="0">
                <a:solidFill>
                  <a:srgbClr val="04ACA4"/>
                </a:solidFill>
                <a:latin typeface="Calibri" panose="020F0502020204030204" pitchFamily="34" charset="0"/>
              </a:rPr>
              <a:t>3.90kW</a:t>
            </a:r>
          </a:p>
        </p:txBody>
      </p:sp>
      <p:sp>
        <p:nvSpPr>
          <p:cNvPr id="9" name="Text Box 126"/>
          <p:cNvSpPr txBox="1">
            <a:spLocks noChangeArrowheads="1"/>
          </p:cNvSpPr>
          <p:nvPr/>
        </p:nvSpPr>
        <p:spPr bwMode="auto">
          <a:xfrm>
            <a:off x="1998798" y="3664326"/>
            <a:ext cx="1203325" cy="358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fontAlgn="base" hangingPunct="1">
              <a:lnSpc>
                <a:spcPct val="115000"/>
              </a:lnSpc>
              <a:spcBef>
                <a:spcPct val="50000"/>
              </a:spcBef>
              <a:spcAft>
                <a:spcPct val="0"/>
              </a:spcAft>
            </a:pPr>
            <a:r>
              <a:rPr kumimoji="1" lang="en-US" altLang="ja-JP" sz="1600" b="1" dirty="0">
                <a:solidFill>
                  <a:srgbClr val="04ACA4"/>
                </a:solidFill>
                <a:latin typeface="Calibri" panose="020F0502020204030204" pitchFamily="34" charset="0"/>
              </a:rPr>
              <a:t>3.20kW</a:t>
            </a:r>
          </a:p>
        </p:txBody>
      </p:sp>
      <p:sp>
        <p:nvSpPr>
          <p:cNvPr id="10" name="Text Box 127"/>
          <p:cNvSpPr txBox="1">
            <a:spLocks noChangeArrowheads="1"/>
          </p:cNvSpPr>
          <p:nvPr/>
        </p:nvSpPr>
        <p:spPr bwMode="auto">
          <a:xfrm>
            <a:off x="1998798" y="2176642"/>
            <a:ext cx="1247575" cy="358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fontAlgn="base" hangingPunct="1">
              <a:lnSpc>
                <a:spcPct val="115000"/>
              </a:lnSpc>
              <a:spcBef>
                <a:spcPct val="50000"/>
              </a:spcBef>
              <a:spcAft>
                <a:spcPct val="0"/>
              </a:spcAft>
            </a:pPr>
            <a:r>
              <a:rPr kumimoji="1" lang="en-US" altLang="ja-JP" sz="1600" b="1" dirty="0">
                <a:solidFill>
                  <a:srgbClr val="04ACA4"/>
                </a:solidFill>
                <a:latin typeface="Calibri" panose="020F0502020204030204" pitchFamily="34" charset="0"/>
              </a:rPr>
              <a:t>5.40kW</a:t>
            </a:r>
          </a:p>
        </p:txBody>
      </p:sp>
      <p:cxnSp>
        <p:nvCxnSpPr>
          <p:cNvPr id="12" name="直線コネクタ 25"/>
          <p:cNvCxnSpPr>
            <a:cxnSpLocks noChangeShapeType="1"/>
          </p:cNvCxnSpPr>
          <p:nvPr/>
        </p:nvCxnSpPr>
        <p:spPr bwMode="auto">
          <a:xfrm>
            <a:off x="6152784" y="2293595"/>
            <a:ext cx="0" cy="3049894"/>
          </a:xfrm>
          <a:prstGeom prst="line">
            <a:avLst/>
          </a:prstGeom>
          <a:noFill/>
          <a:ln w="15875" algn="ctr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" name="Freeform 25"/>
          <p:cNvSpPr>
            <a:spLocks/>
          </p:cNvSpPr>
          <p:nvPr/>
        </p:nvSpPr>
        <p:spPr bwMode="auto">
          <a:xfrm>
            <a:off x="3203453" y="1266386"/>
            <a:ext cx="6804025" cy="4054475"/>
          </a:xfrm>
          <a:custGeom>
            <a:avLst/>
            <a:gdLst>
              <a:gd name="T0" fmla="*/ 2147483647 w 4286"/>
              <a:gd name="T1" fmla="*/ 0 h 2554"/>
              <a:gd name="T2" fmla="*/ 0 w 4286"/>
              <a:gd name="T3" fmla="*/ 2147483647 h 2554"/>
              <a:gd name="T4" fmla="*/ 2147483647 w 4286"/>
              <a:gd name="T5" fmla="*/ 2147483647 h 255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286" h="2554">
                <a:moveTo>
                  <a:pt x="5" y="0"/>
                </a:moveTo>
                <a:lnTo>
                  <a:pt x="0" y="2554"/>
                </a:lnTo>
                <a:lnTo>
                  <a:pt x="4286" y="2554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base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</a:pPr>
            <a:endParaRPr lang="fr-FR">
              <a:solidFill>
                <a:srgbClr val="000000"/>
              </a:solidFill>
              <a:ea typeface="ＭＳ Ｐゴシック" pitchFamily="34" charset="-128"/>
            </a:endParaRPr>
          </a:p>
        </p:txBody>
      </p:sp>
      <p:sp>
        <p:nvSpPr>
          <p:cNvPr id="14" name="Oval 27"/>
          <p:cNvSpPr>
            <a:spLocks noChangeArrowheads="1"/>
          </p:cNvSpPr>
          <p:nvPr/>
        </p:nvSpPr>
        <p:spPr bwMode="auto">
          <a:xfrm>
            <a:off x="6061661" y="3777502"/>
            <a:ext cx="166688" cy="18415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fontAlgn="base" hangingPunct="1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5" name="Oval 28"/>
          <p:cNvSpPr>
            <a:spLocks noChangeArrowheads="1"/>
          </p:cNvSpPr>
          <p:nvPr/>
        </p:nvSpPr>
        <p:spPr bwMode="auto">
          <a:xfrm>
            <a:off x="9853488" y="3777502"/>
            <a:ext cx="166688" cy="18415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fontAlgn="base" hangingPunct="1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6" name="Oval 30"/>
          <p:cNvSpPr>
            <a:spLocks noChangeArrowheads="1"/>
          </p:cNvSpPr>
          <p:nvPr/>
        </p:nvSpPr>
        <p:spPr bwMode="auto">
          <a:xfrm>
            <a:off x="6061661" y="3304067"/>
            <a:ext cx="166688" cy="18415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fontAlgn="base" hangingPunct="1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7" name="Oval 31"/>
          <p:cNvSpPr>
            <a:spLocks noChangeArrowheads="1"/>
          </p:cNvSpPr>
          <p:nvPr/>
        </p:nvSpPr>
        <p:spPr bwMode="auto">
          <a:xfrm>
            <a:off x="9875539" y="3304067"/>
            <a:ext cx="166688" cy="18415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fontAlgn="base" hangingPunct="1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8" name="Oval 34"/>
          <p:cNvSpPr>
            <a:spLocks noChangeArrowheads="1"/>
          </p:cNvSpPr>
          <p:nvPr/>
        </p:nvSpPr>
        <p:spPr bwMode="auto">
          <a:xfrm>
            <a:off x="9853488" y="2261853"/>
            <a:ext cx="166688" cy="18415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fontAlgn="base" hangingPunct="1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</a:pPr>
            <a:endParaRPr lang="en-US" altLang="en-US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9" name="Oval 36"/>
          <p:cNvSpPr>
            <a:spLocks noChangeArrowheads="1"/>
          </p:cNvSpPr>
          <p:nvPr/>
        </p:nvSpPr>
        <p:spPr bwMode="auto">
          <a:xfrm>
            <a:off x="6073238" y="2261853"/>
            <a:ext cx="166687" cy="18415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fontAlgn="base" hangingPunct="1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20" name="Text Box 116"/>
          <p:cNvSpPr txBox="1">
            <a:spLocks noChangeArrowheads="1"/>
          </p:cNvSpPr>
          <p:nvPr/>
        </p:nvSpPr>
        <p:spPr bwMode="auto">
          <a:xfrm>
            <a:off x="2854203" y="5311335"/>
            <a:ext cx="1044575" cy="392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fontAlgn="base" hangingPunct="1">
              <a:lnSpc>
                <a:spcPct val="115000"/>
              </a:lnSpc>
              <a:spcBef>
                <a:spcPct val="50000"/>
              </a:spcBef>
              <a:spcAft>
                <a:spcPct val="0"/>
              </a:spcAft>
            </a:pPr>
            <a:r>
              <a:rPr kumimoji="1" lang="en-US" altLang="ja-JP" dirty="0">
                <a:solidFill>
                  <a:srgbClr val="000000"/>
                </a:solidFill>
                <a:latin typeface="Calibri" pitchFamily="34" charset="0"/>
              </a:rPr>
              <a:t>-15</a:t>
            </a:r>
          </a:p>
        </p:txBody>
      </p:sp>
      <p:sp>
        <p:nvSpPr>
          <p:cNvPr id="21" name="Text Box 116"/>
          <p:cNvSpPr txBox="1">
            <a:spLocks noChangeArrowheads="1"/>
          </p:cNvSpPr>
          <p:nvPr/>
        </p:nvSpPr>
        <p:spPr bwMode="auto">
          <a:xfrm>
            <a:off x="5591946" y="5294153"/>
            <a:ext cx="1044575" cy="392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fontAlgn="base" hangingPunct="1">
              <a:lnSpc>
                <a:spcPct val="115000"/>
              </a:lnSpc>
              <a:spcBef>
                <a:spcPct val="50000"/>
              </a:spcBef>
              <a:spcAft>
                <a:spcPct val="0"/>
              </a:spcAft>
            </a:pPr>
            <a:r>
              <a:rPr kumimoji="1" lang="en-US" altLang="ja-JP" dirty="0">
                <a:solidFill>
                  <a:srgbClr val="000000"/>
                </a:solidFill>
                <a:latin typeface="Calibri" pitchFamily="34" charset="0"/>
              </a:rPr>
              <a:t>-7</a:t>
            </a:r>
          </a:p>
        </p:txBody>
      </p:sp>
      <p:sp>
        <p:nvSpPr>
          <p:cNvPr id="22" name="Text Box 116"/>
          <p:cNvSpPr txBox="1">
            <a:spLocks noChangeArrowheads="1"/>
          </p:cNvSpPr>
          <p:nvPr/>
        </p:nvSpPr>
        <p:spPr bwMode="auto">
          <a:xfrm>
            <a:off x="9443915" y="5311335"/>
            <a:ext cx="1044575" cy="392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fontAlgn="base" hangingPunct="1">
              <a:lnSpc>
                <a:spcPct val="115000"/>
              </a:lnSpc>
              <a:spcBef>
                <a:spcPct val="50000"/>
              </a:spcBef>
              <a:spcAft>
                <a:spcPct val="0"/>
              </a:spcAft>
            </a:pPr>
            <a:r>
              <a:rPr kumimoji="1" lang="en-US" altLang="ja-JP" dirty="0">
                <a:solidFill>
                  <a:srgbClr val="000000"/>
                </a:solidFill>
                <a:latin typeface="Calibri" pitchFamily="34" charset="0"/>
              </a:rPr>
              <a:t>+7</a:t>
            </a:r>
          </a:p>
        </p:txBody>
      </p:sp>
      <p:sp>
        <p:nvSpPr>
          <p:cNvPr id="23" name="Text Box 111"/>
          <p:cNvSpPr txBox="1">
            <a:spLocks noChangeArrowheads="1"/>
          </p:cNvSpPr>
          <p:nvPr/>
        </p:nvSpPr>
        <p:spPr bwMode="auto">
          <a:xfrm>
            <a:off x="1919163" y="1366396"/>
            <a:ext cx="1284288" cy="641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fontAlgn="base" hangingPunct="1">
              <a:lnSpc>
                <a:spcPct val="115000"/>
              </a:lnSpc>
              <a:spcBef>
                <a:spcPct val="50000"/>
              </a:spcBef>
              <a:spcAft>
                <a:spcPct val="0"/>
              </a:spcAft>
            </a:pPr>
            <a:r>
              <a:rPr kumimoji="1" lang="ru-RU" altLang="ja-JP" sz="1600" b="1" dirty="0">
                <a:solidFill>
                  <a:srgbClr val="000000"/>
                </a:solidFill>
                <a:latin typeface="Calibri" panose="020F0502020204030204" pitchFamily="34" charset="0"/>
              </a:rPr>
              <a:t>Мощность</a:t>
            </a:r>
            <a:r>
              <a:rPr kumimoji="1" lang="en-US" altLang="ja-JP" sz="1600" b="1" dirty="0">
                <a:solidFill>
                  <a:srgbClr val="000000"/>
                </a:solidFill>
                <a:latin typeface="Calibri" panose="020F0502020204030204" pitchFamily="34" charset="0"/>
              </a:rPr>
              <a:t> (</a:t>
            </a:r>
            <a:r>
              <a:rPr kumimoji="1" lang="fr-FR" altLang="ja-JP" sz="1600" b="1" dirty="0">
                <a:solidFill>
                  <a:srgbClr val="000000"/>
                </a:solidFill>
                <a:latin typeface="Calibri" panose="020F0502020204030204" pitchFamily="34" charset="0"/>
              </a:rPr>
              <a:t>kW</a:t>
            </a:r>
            <a:r>
              <a:rPr kumimoji="1" lang="en-US" altLang="ja-JP" sz="1600" b="1" dirty="0">
                <a:solidFill>
                  <a:srgbClr val="000000"/>
                </a:solidFill>
                <a:latin typeface="Calibri" panose="020F0502020204030204" pitchFamily="34" charset="0"/>
              </a:rPr>
              <a:t>)</a:t>
            </a:r>
          </a:p>
        </p:txBody>
      </p:sp>
      <p:cxnSp>
        <p:nvCxnSpPr>
          <p:cNvPr id="26" name="Connecteur droit 25"/>
          <p:cNvCxnSpPr/>
          <p:nvPr/>
        </p:nvCxnSpPr>
        <p:spPr>
          <a:xfrm>
            <a:off x="3203451" y="2353928"/>
            <a:ext cx="667208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/>
          <p:cNvCxnSpPr/>
          <p:nvPr/>
        </p:nvCxnSpPr>
        <p:spPr>
          <a:xfrm>
            <a:off x="3203453" y="3417864"/>
            <a:ext cx="6691313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/>
          <p:cNvCxnSpPr/>
          <p:nvPr/>
        </p:nvCxnSpPr>
        <p:spPr>
          <a:xfrm>
            <a:off x="3203451" y="3866210"/>
            <a:ext cx="6698456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Oval 27"/>
          <p:cNvSpPr>
            <a:spLocks noChangeArrowheads="1"/>
          </p:cNvSpPr>
          <p:nvPr/>
        </p:nvSpPr>
        <p:spPr bwMode="auto">
          <a:xfrm>
            <a:off x="3143672" y="3764299"/>
            <a:ext cx="166688" cy="18415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fontAlgn="base" hangingPunct="1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</a:pPr>
            <a:endParaRPr lang="en-US" altLang="en-US">
              <a:solidFill>
                <a:srgbClr val="C3002F"/>
              </a:solidFill>
              <a:latin typeface="Calibri" panose="020F0502020204030204" pitchFamily="34" charset="0"/>
            </a:endParaRPr>
          </a:p>
        </p:txBody>
      </p:sp>
      <p:sp>
        <p:nvSpPr>
          <p:cNvPr id="32" name="Oval 30"/>
          <p:cNvSpPr>
            <a:spLocks noChangeArrowheads="1"/>
          </p:cNvSpPr>
          <p:nvPr/>
        </p:nvSpPr>
        <p:spPr bwMode="auto">
          <a:xfrm>
            <a:off x="3121000" y="3300212"/>
            <a:ext cx="166688" cy="18415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fontAlgn="base" hangingPunct="1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</a:pPr>
            <a:endParaRPr lang="en-US" altLang="en-US">
              <a:solidFill>
                <a:srgbClr val="C3002F"/>
              </a:solidFill>
              <a:latin typeface="Calibri" panose="020F0502020204030204" pitchFamily="34" charset="0"/>
            </a:endParaRPr>
          </a:p>
        </p:txBody>
      </p:sp>
      <p:sp>
        <p:nvSpPr>
          <p:cNvPr id="33" name="Oval 36"/>
          <p:cNvSpPr>
            <a:spLocks noChangeArrowheads="1"/>
          </p:cNvSpPr>
          <p:nvPr/>
        </p:nvSpPr>
        <p:spPr bwMode="auto">
          <a:xfrm>
            <a:off x="3143674" y="2248650"/>
            <a:ext cx="166687" cy="18415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fontAlgn="base" hangingPunct="1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</a:pPr>
            <a:endParaRPr lang="en-US" altLang="en-US">
              <a:solidFill>
                <a:srgbClr val="C3002F"/>
              </a:solidFill>
              <a:latin typeface="Calibri" panose="020F0502020204030204" pitchFamily="34" charset="0"/>
            </a:endParaRPr>
          </a:p>
        </p:txBody>
      </p:sp>
      <p:pic>
        <p:nvPicPr>
          <p:cNvPr id="35" name="Image 3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5896" y="685108"/>
            <a:ext cx="1225164" cy="1064757"/>
          </a:xfrm>
          <a:prstGeom prst="rect">
            <a:avLst/>
          </a:prstGeom>
        </p:spPr>
      </p:pic>
      <p:sp>
        <p:nvSpPr>
          <p:cNvPr id="11" name="Rectangle à coins arrondis 30">
            <a:extLst>
              <a:ext uri="{FF2B5EF4-FFF2-40B4-BE49-F238E27FC236}">
                <a16:creationId xmlns:a16="http://schemas.microsoft.com/office/drawing/2014/main" id="{4F96C97F-CC66-410D-B747-32226A55A6CE}"/>
              </a:ext>
            </a:extLst>
          </p:cNvPr>
          <p:cNvSpPr/>
          <p:nvPr/>
        </p:nvSpPr>
        <p:spPr>
          <a:xfrm>
            <a:off x="2072028" y="6174150"/>
            <a:ext cx="8161512" cy="532225"/>
          </a:xfrm>
          <a:prstGeom prst="roundRect">
            <a:avLst/>
          </a:prstGeom>
          <a:solidFill>
            <a:srgbClr val="04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</a:pPr>
            <a:r>
              <a:rPr lang="ru-RU" dirty="0">
                <a:solidFill>
                  <a:schemeClr val="bg1"/>
                </a:solidFill>
                <a:latin typeface="Arial" charset="0"/>
              </a:rPr>
              <a:t>Заявленная тепловая мощность поддерживается до</a:t>
            </a:r>
            <a:r>
              <a:rPr lang="en-US" dirty="0">
                <a:solidFill>
                  <a:schemeClr val="bg1"/>
                </a:solidFill>
                <a:latin typeface="Arial" charset="0"/>
              </a:rPr>
              <a:t> -15°C</a:t>
            </a:r>
          </a:p>
        </p:txBody>
      </p:sp>
    </p:spTree>
    <p:extLst>
      <p:ext uri="{BB962C8B-B14F-4D97-AF65-F5344CB8AC3E}">
        <p14:creationId xmlns:p14="http://schemas.microsoft.com/office/powerpoint/2010/main" val="4457159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800C0E0-D436-4788-9FFB-8A172A2280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" y="119208"/>
            <a:ext cx="4280472" cy="794103"/>
          </a:xfrm>
          <a:prstGeom prst="rect">
            <a:avLst/>
          </a:prstGeom>
        </p:spPr>
      </p:pic>
      <p:sp>
        <p:nvSpPr>
          <p:cNvPr id="14" name="Espace réservé du texte 4"/>
          <p:cNvSpPr txBox="1">
            <a:spLocks/>
          </p:cNvSpPr>
          <p:nvPr/>
        </p:nvSpPr>
        <p:spPr bwMode="auto">
          <a:xfrm>
            <a:off x="2066962" y="1216496"/>
            <a:ext cx="8207375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kumimoji="1" sz="1800" b="0" kern="1200">
                <a:solidFill>
                  <a:schemeClr val="tx1"/>
                </a:solidFill>
                <a:latin typeface="+mn-lt"/>
                <a:ea typeface="ＭＳ Ｐゴシック" pitchFamily="50" charset="-128"/>
                <a:cs typeface="+mn-cs"/>
              </a:defRPr>
            </a:lvl1pPr>
            <a:lvl2pPr marL="623888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kumimoji="1" sz="1600" b="0" kern="1200">
                <a:solidFill>
                  <a:schemeClr val="tx1"/>
                </a:solidFill>
                <a:latin typeface="+mn-lt"/>
                <a:ea typeface="ＭＳ Ｐゴシック" pitchFamily="50" charset="-128"/>
                <a:cs typeface="+mn-cs"/>
              </a:defRPr>
            </a:lvl2pPr>
            <a:lvl3pPr marL="898525" indent="-274638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kumimoji="1" sz="1400" b="0" kern="1200">
                <a:solidFill>
                  <a:schemeClr val="tx1"/>
                </a:solidFill>
                <a:latin typeface="+mn-lt"/>
                <a:ea typeface="ＭＳ Ｐゴシック" pitchFamily="50" charset="-128"/>
                <a:cs typeface="+mn-cs"/>
              </a:defRPr>
            </a:lvl3pPr>
            <a:lvl4pPr marL="1163638" indent="-26511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kumimoji="1" sz="1200" b="0" kern="1200">
                <a:solidFill>
                  <a:schemeClr val="tx1"/>
                </a:solidFill>
                <a:latin typeface="+mn-lt"/>
                <a:ea typeface="ＭＳ Ｐゴシック" pitchFamily="50" charset="-128"/>
                <a:cs typeface="+mn-cs"/>
              </a:defRPr>
            </a:lvl4pPr>
            <a:lvl5pPr marL="1438275" indent="-274638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kumimoji="1" sz="1200" b="0" kern="1200">
                <a:solidFill>
                  <a:schemeClr val="tx1"/>
                </a:solidFill>
                <a:latin typeface="+mn-lt"/>
                <a:ea typeface="ＭＳ Ｐゴシック" pitchFamily="50" charset="-128"/>
                <a:cs typeface="+mn-cs"/>
              </a:defRPr>
            </a:lvl5pPr>
            <a:lvl6pPr marL="1703388" indent="-26511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prstClr val="black"/>
              </a:buClr>
              <a:buNone/>
            </a:pPr>
            <a:r>
              <a:rPr lang="ru-RU" b="1" dirty="0">
                <a:solidFill>
                  <a:srgbClr val="04ACA4"/>
                </a:solidFill>
                <a:cs typeface="Arial" panose="020B0604020202020204" pitchFamily="34" charset="0"/>
              </a:rPr>
              <a:t>Новое шасси</a:t>
            </a:r>
            <a:endParaRPr lang="en-US" b="1" dirty="0">
              <a:solidFill>
                <a:srgbClr val="04ACA4"/>
              </a:solidFill>
              <a:cs typeface="Arial" panose="020B0604020202020204" pitchFamily="34" charset="0"/>
            </a:endParaRPr>
          </a:p>
          <a:p>
            <a:pPr lvl="1">
              <a:buClr>
                <a:prstClr val="black"/>
              </a:buClr>
              <a:buFont typeface="Arial" panose="020B0604020202020204" pitchFamily="34" charset="0"/>
              <a:buChar char="•"/>
            </a:pPr>
            <a:r>
              <a:rPr lang="ru-RU" dirty="0">
                <a:solidFill>
                  <a:prstClr val="black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Цельная передняя панель</a:t>
            </a:r>
            <a:endParaRPr lang="en-US" dirty="0">
              <a:solidFill>
                <a:prstClr val="black"/>
              </a:solidFill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lvl="2">
              <a:buClr>
                <a:prstClr val="black"/>
              </a:buClr>
              <a:buFont typeface="Arial" panose="020B0604020202020204" pitchFamily="34" charset="0"/>
              <a:buChar char="•"/>
            </a:pPr>
            <a:r>
              <a:rPr lang="ru-RU" dirty="0">
                <a:solidFill>
                  <a:prstClr val="black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Нет разницы в цвете между корпусом и передней панелью</a:t>
            </a:r>
            <a:r>
              <a:rPr lang="en-US" dirty="0">
                <a:solidFill>
                  <a:prstClr val="black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 </a:t>
            </a:r>
            <a:r>
              <a:rPr lang="ru-RU" b="1" dirty="0">
                <a:solidFill>
                  <a:srgbClr val="04ACA4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более эстетичный внешний вид</a:t>
            </a:r>
            <a:endParaRPr lang="en-US" b="1" dirty="0">
              <a:solidFill>
                <a:srgbClr val="04ACA4"/>
              </a:solidFill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>
              <a:buClr>
                <a:prstClr val="black"/>
              </a:buClr>
              <a:buFont typeface="Arial" panose="020B0604020202020204" pitchFamily="34" charset="0"/>
              <a:buChar char="•"/>
            </a:pPr>
            <a:endParaRPr lang="fr-FR" sz="1600" b="1" dirty="0">
              <a:solidFill>
                <a:prstClr val="black"/>
              </a:solidFill>
              <a:cs typeface="Arial" panose="020B0604020202020204" pitchFamily="34" charset="0"/>
            </a:endParaRPr>
          </a:p>
          <a:p>
            <a:pPr>
              <a:buClr>
                <a:prstClr val="black"/>
              </a:buClr>
              <a:buFont typeface="Arial" panose="020B0604020202020204" pitchFamily="34" charset="0"/>
              <a:buChar char="•"/>
            </a:pPr>
            <a:endParaRPr lang="fr-FR" sz="1600" b="1" dirty="0">
              <a:solidFill>
                <a:prstClr val="black"/>
              </a:solidFill>
              <a:cs typeface="Arial" panose="020B0604020202020204" pitchFamily="34" charset="0"/>
            </a:endParaRPr>
          </a:p>
          <a:p>
            <a:pPr>
              <a:buClr>
                <a:prstClr val="black"/>
              </a:buClr>
              <a:buFont typeface="Arial" panose="020B0604020202020204" pitchFamily="34" charset="0"/>
              <a:buChar char="•"/>
            </a:pPr>
            <a:endParaRPr lang="en-US" sz="1600" b="1" dirty="0">
              <a:solidFill>
                <a:prstClr val="black"/>
              </a:solidFill>
              <a:cs typeface="Arial" panose="020B0604020202020204" pitchFamily="34" charset="0"/>
            </a:endParaRPr>
          </a:p>
          <a:p>
            <a:pPr>
              <a:buClr>
                <a:prstClr val="black"/>
              </a:buClr>
              <a:buFont typeface="Arial" panose="020B0604020202020204" pitchFamily="34" charset="0"/>
              <a:buChar char="•"/>
            </a:pPr>
            <a:endParaRPr lang="en-US" sz="1600" b="1" dirty="0">
              <a:solidFill>
                <a:prstClr val="black"/>
              </a:solidFill>
              <a:cs typeface="Arial" panose="020B0604020202020204" pitchFamily="34" charset="0"/>
            </a:endParaRPr>
          </a:p>
          <a:p>
            <a:pPr>
              <a:buClr>
                <a:prstClr val="black"/>
              </a:buClr>
              <a:buFont typeface="Arial" panose="020B0604020202020204" pitchFamily="34" charset="0"/>
              <a:buChar char="•"/>
            </a:pPr>
            <a:endParaRPr lang="en-US" sz="1600" b="1" dirty="0">
              <a:solidFill>
                <a:prstClr val="black"/>
              </a:solidFill>
              <a:cs typeface="Arial" panose="020B0604020202020204" pitchFamily="34" charset="0"/>
            </a:endParaRPr>
          </a:p>
          <a:p>
            <a:pPr lvl="1">
              <a:buClr>
                <a:prstClr val="black"/>
              </a:buClr>
              <a:buFont typeface="Arial" panose="020B0604020202020204" pitchFamily="34" charset="0"/>
              <a:buChar char="•"/>
            </a:pPr>
            <a:r>
              <a:rPr lang="ru-RU" dirty="0">
                <a:solidFill>
                  <a:prstClr val="black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Легкий доступ к трубам под агрегатом</a:t>
            </a:r>
            <a:r>
              <a:rPr lang="en-US" dirty="0">
                <a:solidFill>
                  <a:prstClr val="black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  </a:t>
            </a:r>
            <a:r>
              <a:rPr lang="ru-RU" b="1" dirty="0">
                <a:solidFill>
                  <a:srgbClr val="04ACA4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экономия времени на установку</a:t>
            </a:r>
            <a:endParaRPr lang="en-US" b="1" dirty="0">
              <a:solidFill>
                <a:srgbClr val="04ACA4"/>
              </a:solidFill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266700" lvl="1">
              <a:buClr>
                <a:prstClr val="black"/>
              </a:buClr>
            </a:pPr>
            <a:endParaRPr lang="en-US" dirty="0">
              <a:solidFill>
                <a:prstClr val="black"/>
              </a:solidFill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>
              <a:buClr>
                <a:prstClr val="black"/>
              </a:buClr>
            </a:pPr>
            <a:endParaRPr lang="en-US" b="1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pic>
        <p:nvPicPr>
          <p:cNvPr id="15" name="图片 1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24325" y="2655651"/>
            <a:ext cx="2331229" cy="944361"/>
          </a:xfrm>
          <a:prstGeom prst="rect">
            <a:avLst/>
          </a:prstGeom>
        </p:spPr>
      </p:pic>
      <p:pic>
        <p:nvPicPr>
          <p:cNvPr id="16" name="图片 1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26531" y="2655652"/>
            <a:ext cx="2350953" cy="869812"/>
          </a:xfrm>
          <a:prstGeom prst="rect">
            <a:avLst/>
          </a:prstGeom>
        </p:spPr>
      </p:pic>
      <p:pic>
        <p:nvPicPr>
          <p:cNvPr id="21" name="图片 13"/>
          <p:cNvPicPr>
            <a:picLocks noChangeAspect="1"/>
          </p:cNvPicPr>
          <p:nvPr/>
        </p:nvPicPr>
        <p:blipFill rotWithShape="1">
          <a:blip r:embed="rId6"/>
          <a:srcRect l="38689" t="35845" r="28350" b="33298"/>
          <a:stretch/>
        </p:blipFill>
        <p:spPr>
          <a:xfrm>
            <a:off x="2681423" y="4734873"/>
            <a:ext cx="2685300" cy="1179543"/>
          </a:xfrm>
          <a:prstGeom prst="rect">
            <a:avLst/>
          </a:prstGeom>
        </p:spPr>
      </p:pic>
      <p:pic>
        <p:nvPicPr>
          <p:cNvPr id="22" name="図 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124325" y="4725146"/>
            <a:ext cx="2251879" cy="1275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ítulo 16">
            <a:extLst>
              <a:ext uri="{FF2B5EF4-FFF2-40B4-BE49-F238E27FC236}">
                <a16:creationId xmlns:a16="http://schemas.microsoft.com/office/drawing/2014/main" id="{E6D6CDCD-3AED-40C5-8F3E-895C75873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273" y="362491"/>
            <a:ext cx="6683584" cy="477085"/>
          </a:xfrm>
        </p:spPr>
        <p:txBody>
          <a:bodyPr/>
          <a:lstStyle/>
          <a:p>
            <a:r>
              <a:rPr lang="ru-RU" sz="2400" dirty="0">
                <a:solidFill>
                  <a:schemeClr val="bg1"/>
                </a:solidFill>
              </a:rPr>
              <a:t>ПРОСТОТА МОНТАЖА</a:t>
            </a:r>
            <a:endParaRPr lang="es-ES" sz="2400" dirty="0">
              <a:solidFill>
                <a:schemeClr val="bg1"/>
              </a:solidFill>
            </a:endParaRPr>
          </a:p>
        </p:txBody>
      </p:sp>
      <p:sp>
        <p:nvSpPr>
          <p:cNvPr id="3" name="Rectangle à coins arrondis 30">
            <a:extLst>
              <a:ext uri="{FF2B5EF4-FFF2-40B4-BE49-F238E27FC236}">
                <a16:creationId xmlns:a16="http://schemas.microsoft.com/office/drawing/2014/main" id="{E879FC9A-D594-4CA8-A267-4ACD09BBA9D2}"/>
              </a:ext>
            </a:extLst>
          </p:cNvPr>
          <p:cNvSpPr/>
          <p:nvPr/>
        </p:nvSpPr>
        <p:spPr>
          <a:xfrm>
            <a:off x="2012155" y="6137617"/>
            <a:ext cx="8161512" cy="532225"/>
          </a:xfrm>
          <a:prstGeom prst="roundRect">
            <a:avLst/>
          </a:prstGeom>
          <a:solidFill>
            <a:srgbClr val="04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Новое шасси разработано с учетом запросов инсталляторов и конечных пользователей</a:t>
            </a:r>
            <a:endParaRPr lang="en-US" dirty="0"/>
          </a:p>
        </p:txBody>
      </p:sp>
      <p:sp>
        <p:nvSpPr>
          <p:cNvPr id="4" name="Стрелка: вправо 3">
            <a:extLst>
              <a:ext uri="{FF2B5EF4-FFF2-40B4-BE49-F238E27FC236}">
                <a16:creationId xmlns:a16="http://schemas.microsoft.com/office/drawing/2014/main" id="{126547FD-9930-4424-88DD-3B1FBEA06A60}"/>
              </a:ext>
            </a:extLst>
          </p:cNvPr>
          <p:cNvSpPr/>
          <p:nvPr/>
        </p:nvSpPr>
        <p:spPr>
          <a:xfrm>
            <a:off x="5795845" y="2924997"/>
            <a:ext cx="710119" cy="5318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: вправо 4">
            <a:extLst>
              <a:ext uri="{FF2B5EF4-FFF2-40B4-BE49-F238E27FC236}">
                <a16:creationId xmlns:a16="http://schemas.microsoft.com/office/drawing/2014/main" id="{F3DA3BF9-045B-48C0-AFA0-8A00B8A94EB9}"/>
              </a:ext>
            </a:extLst>
          </p:cNvPr>
          <p:cNvSpPr/>
          <p:nvPr/>
        </p:nvSpPr>
        <p:spPr>
          <a:xfrm>
            <a:off x="5821974" y="5095589"/>
            <a:ext cx="710119" cy="5318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67228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D8144A9-14FC-404B-B7DB-A4904846C2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" y="119208"/>
            <a:ext cx="4280472" cy="794103"/>
          </a:xfrm>
          <a:prstGeom prst="rect">
            <a:avLst/>
          </a:prstGeom>
        </p:spPr>
      </p:pic>
      <p:sp>
        <p:nvSpPr>
          <p:cNvPr id="45" name="Espace réservé du texte 4"/>
          <p:cNvSpPr txBox="1">
            <a:spLocks/>
          </p:cNvSpPr>
          <p:nvPr/>
        </p:nvSpPr>
        <p:spPr bwMode="auto">
          <a:xfrm>
            <a:off x="1992312" y="1141721"/>
            <a:ext cx="8207375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kumimoji="1" sz="1800" b="0" kern="1200">
                <a:solidFill>
                  <a:schemeClr val="tx1"/>
                </a:solidFill>
                <a:latin typeface="+mn-lt"/>
                <a:ea typeface="ＭＳ Ｐゴシック" pitchFamily="50" charset="-128"/>
                <a:cs typeface="+mn-cs"/>
              </a:defRPr>
            </a:lvl1pPr>
            <a:lvl2pPr marL="623888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kumimoji="1" sz="1600" b="0" kern="1200">
                <a:solidFill>
                  <a:schemeClr val="tx1"/>
                </a:solidFill>
                <a:latin typeface="+mn-lt"/>
                <a:ea typeface="ＭＳ Ｐゴシック" pitchFamily="50" charset="-128"/>
                <a:cs typeface="+mn-cs"/>
              </a:defRPr>
            </a:lvl2pPr>
            <a:lvl3pPr marL="898525" indent="-274638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kumimoji="1" sz="1400" b="0" kern="1200">
                <a:solidFill>
                  <a:schemeClr val="tx1"/>
                </a:solidFill>
                <a:latin typeface="+mn-lt"/>
                <a:ea typeface="ＭＳ Ｐゴシック" pitchFamily="50" charset="-128"/>
                <a:cs typeface="+mn-cs"/>
              </a:defRPr>
            </a:lvl3pPr>
            <a:lvl4pPr marL="1163638" indent="-26511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kumimoji="1" sz="1200" b="0" kern="1200">
                <a:solidFill>
                  <a:schemeClr val="tx1"/>
                </a:solidFill>
                <a:latin typeface="+mn-lt"/>
                <a:ea typeface="ＭＳ Ｐゴシック" pitchFamily="50" charset="-128"/>
                <a:cs typeface="+mn-cs"/>
              </a:defRPr>
            </a:lvl4pPr>
            <a:lvl5pPr marL="1438275" indent="-274638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kumimoji="1" sz="1200" b="0" kern="1200">
                <a:solidFill>
                  <a:schemeClr val="tx1"/>
                </a:solidFill>
                <a:latin typeface="+mn-lt"/>
                <a:ea typeface="ＭＳ Ｐゴシック" pitchFamily="50" charset="-128"/>
                <a:cs typeface="+mn-cs"/>
              </a:defRPr>
            </a:lvl5pPr>
            <a:lvl6pPr marL="1703388" indent="-26511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  <a:buNone/>
            </a:pPr>
            <a:r>
              <a:rPr lang="ru-RU" b="1" dirty="0">
                <a:solidFill>
                  <a:srgbClr val="04ACA4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Новое шасси</a:t>
            </a:r>
            <a:endParaRPr lang="en-US" dirty="0">
              <a:solidFill>
                <a:srgbClr val="04ACA4"/>
              </a:solidFill>
              <a:latin typeface="Calibri" panose="020F050202020403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357188" lvl="1" indent="0">
              <a:buClrTx/>
              <a:buNone/>
            </a:pPr>
            <a:r>
              <a:rPr lang="ru-RU" dirty="0">
                <a:solidFill>
                  <a:prstClr val="black"/>
                </a:solidFill>
                <a:latin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Комбинирование корпуса и поддона в одно целое</a:t>
            </a:r>
            <a:endParaRPr lang="en-US" dirty="0">
              <a:solidFill>
                <a:prstClr val="black"/>
              </a:solidFill>
              <a:latin typeface="Calibri" panose="020F050202020403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lvl="2">
              <a:buClrTx/>
              <a:buFont typeface="Arial" panose="020B0604020202020204" pitchFamily="34" charset="0"/>
              <a:buChar char="•"/>
            </a:pPr>
            <a:r>
              <a:rPr lang="ru-RU" dirty="0">
                <a:solidFill>
                  <a:prstClr val="black"/>
                </a:solidFill>
                <a:latin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Улучшенная циркуляция воздуха</a:t>
            </a:r>
            <a:r>
              <a:rPr lang="en-US" dirty="0">
                <a:solidFill>
                  <a:prstClr val="black"/>
                </a:solidFill>
                <a:latin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</a:t>
            </a:r>
            <a:r>
              <a:rPr lang="ru-RU" dirty="0">
                <a:solidFill>
                  <a:prstClr val="black"/>
                </a:solidFill>
                <a:latin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больше возможностей</a:t>
            </a:r>
            <a:endParaRPr lang="en-US" dirty="0">
              <a:solidFill>
                <a:prstClr val="black"/>
              </a:solidFill>
              <a:latin typeface="Calibri" panose="020F050202020403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lvl="2">
              <a:buClrTx/>
              <a:buFont typeface="Arial" panose="020B0604020202020204" pitchFamily="34" charset="0"/>
              <a:buChar char="•"/>
            </a:pPr>
            <a:endParaRPr lang="en-US" sz="1800" dirty="0">
              <a:solidFill>
                <a:prstClr val="black"/>
              </a:solidFill>
              <a:latin typeface="Calibri" panose="020F050202020403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lvl="1">
              <a:buClrTx/>
              <a:buFont typeface="Arial" panose="020B0604020202020204" pitchFamily="34" charset="0"/>
              <a:buChar char="•"/>
            </a:pPr>
            <a:endParaRPr lang="en-US" sz="1800" dirty="0">
              <a:solidFill>
                <a:prstClr val="black"/>
              </a:solidFill>
              <a:latin typeface="Calibri" panose="020F050202020403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lvl="1">
              <a:buClrTx/>
              <a:buFont typeface="Arial" panose="020B0604020202020204" pitchFamily="34" charset="0"/>
              <a:buChar char="•"/>
            </a:pPr>
            <a:endParaRPr lang="en-US" sz="1800" dirty="0">
              <a:solidFill>
                <a:prstClr val="black"/>
              </a:solidFill>
              <a:latin typeface="Calibri" panose="020F050202020403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lvl="1">
              <a:buClrTx/>
              <a:buFont typeface="Arial" panose="020B0604020202020204" pitchFamily="34" charset="0"/>
              <a:buChar char="•"/>
            </a:pPr>
            <a:endParaRPr lang="en-US" sz="1800" dirty="0">
              <a:solidFill>
                <a:prstClr val="black"/>
              </a:solidFill>
              <a:latin typeface="Calibri" panose="020F050202020403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lvl="1">
              <a:buClrTx/>
              <a:buFont typeface="Arial" panose="020B0604020202020204" pitchFamily="34" charset="0"/>
              <a:buChar char="•"/>
            </a:pPr>
            <a:endParaRPr lang="en-US" sz="1800" dirty="0">
              <a:solidFill>
                <a:prstClr val="black"/>
              </a:solidFill>
              <a:latin typeface="Calibri" panose="020F050202020403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lvl="1">
              <a:buClrTx/>
              <a:buFont typeface="Arial" panose="020B0604020202020204" pitchFamily="34" charset="0"/>
              <a:buChar char="•"/>
            </a:pPr>
            <a:endParaRPr lang="en-US" sz="1800" dirty="0">
              <a:solidFill>
                <a:prstClr val="black"/>
              </a:solidFill>
              <a:latin typeface="Calibri" panose="020F050202020403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lvl="1">
              <a:buClrTx/>
              <a:buFont typeface="Arial" panose="020B0604020202020204" pitchFamily="34" charset="0"/>
              <a:buChar char="•"/>
            </a:pPr>
            <a:endParaRPr lang="en-US" sz="1800" dirty="0">
              <a:solidFill>
                <a:prstClr val="black"/>
              </a:solidFill>
              <a:latin typeface="Calibri" panose="020F050202020403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357188" lvl="1" indent="0">
              <a:buClrTx/>
              <a:buNone/>
            </a:pPr>
            <a:r>
              <a:rPr lang="ru-RU" dirty="0">
                <a:solidFill>
                  <a:prstClr val="black"/>
                </a:solidFill>
                <a:latin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Легкое обслуживание</a:t>
            </a:r>
            <a:r>
              <a:rPr lang="en-US" dirty="0">
                <a:solidFill>
                  <a:prstClr val="black"/>
                </a:solidFill>
                <a:latin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</a:t>
            </a:r>
            <a:r>
              <a:rPr lang="ru-RU" b="1" dirty="0">
                <a:solidFill>
                  <a:srgbClr val="04ACA4"/>
                </a:solidFill>
                <a:latin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экономия времени для инсталлятора</a:t>
            </a:r>
            <a:endParaRPr lang="en-US" b="1" dirty="0">
              <a:solidFill>
                <a:srgbClr val="04ACA4"/>
              </a:solidFill>
              <a:latin typeface="Calibri" panose="020F050202020403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lvl="1">
              <a:buClr>
                <a:prstClr val="black"/>
              </a:buClr>
            </a:pPr>
            <a:endParaRPr lang="en-US" dirty="0">
              <a:solidFill>
                <a:prstClr val="black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46" name="图片 1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04880" y="2492252"/>
            <a:ext cx="2215095" cy="968923"/>
          </a:xfrm>
          <a:prstGeom prst="rect">
            <a:avLst/>
          </a:prstGeom>
        </p:spPr>
      </p:pic>
      <p:pic>
        <p:nvPicPr>
          <p:cNvPr id="47" name="图片 1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04880" y="3707861"/>
            <a:ext cx="2215095" cy="619680"/>
          </a:xfrm>
          <a:prstGeom prst="rect">
            <a:avLst/>
          </a:prstGeom>
        </p:spPr>
      </p:pic>
      <p:pic>
        <p:nvPicPr>
          <p:cNvPr id="48" name="図 3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7384" y="2324159"/>
            <a:ext cx="2589742" cy="1412587"/>
          </a:xfrm>
          <a:prstGeom prst="rect">
            <a:avLst/>
          </a:prstGeom>
        </p:spPr>
      </p:pic>
      <p:sp>
        <p:nvSpPr>
          <p:cNvPr id="49" name="Text Box 4"/>
          <p:cNvSpPr txBox="1">
            <a:spLocks noChangeArrowheads="1"/>
          </p:cNvSpPr>
          <p:nvPr/>
        </p:nvSpPr>
        <p:spPr bwMode="auto">
          <a:xfrm>
            <a:off x="2426125" y="4254303"/>
            <a:ext cx="257260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kumimoji="1" sz="3200">
                <a:solidFill>
                  <a:schemeClr val="tx1"/>
                </a:solidFill>
                <a:latin typeface="ＭＳ Ｐゴシック" panose="020B0600070205080204" pitchFamily="34" charset="-128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kumimoji="1" sz="2800">
                <a:solidFill>
                  <a:schemeClr val="tx1"/>
                </a:solidFill>
                <a:latin typeface="ＭＳ Ｐゴシック" panose="020B0600070205080204" pitchFamily="34" charset="-128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kumimoji="1" sz="2400">
                <a:solidFill>
                  <a:schemeClr val="tx1"/>
                </a:solidFill>
                <a:latin typeface="ＭＳ Ｐゴシック" panose="020B0600070205080204" pitchFamily="34" charset="-128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kumimoji="1" sz="2000">
                <a:solidFill>
                  <a:schemeClr val="tx1"/>
                </a:solidFill>
                <a:latin typeface="ＭＳ Ｐゴシック" panose="020B0600070205080204" pitchFamily="34" charset="-128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»"/>
              <a:defRPr kumimoji="1" sz="2000">
                <a:solidFill>
                  <a:schemeClr val="tx1"/>
                </a:solidFill>
                <a:latin typeface="ＭＳ Ｐゴシック" panose="020B0600070205080204" pitchFamily="34" charset="-128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»"/>
              <a:defRPr kumimoji="1" sz="2000">
                <a:solidFill>
                  <a:schemeClr val="tx1"/>
                </a:solidFill>
                <a:latin typeface="ＭＳ Ｐゴシック" panose="020B0600070205080204" pitchFamily="34" charset="-128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»"/>
              <a:defRPr kumimoji="1" sz="2000">
                <a:solidFill>
                  <a:schemeClr val="tx1"/>
                </a:solidFill>
                <a:latin typeface="ＭＳ Ｐゴシック" panose="020B0600070205080204" pitchFamily="34" charset="-128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»"/>
              <a:defRPr kumimoji="1" sz="2000">
                <a:solidFill>
                  <a:schemeClr val="tx1"/>
                </a:solidFill>
                <a:latin typeface="ＭＳ Ｐゴシック" panose="020B0600070205080204" pitchFamily="34" charset="-128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»"/>
              <a:defRPr kumimoji="1" sz="2000">
                <a:solidFill>
                  <a:schemeClr val="tx1"/>
                </a:solidFill>
                <a:latin typeface="ＭＳ Ｐゴシック" panose="020B0600070205080204" pitchFamily="34" charset="-128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ja-JP" sz="1400" dirty="0">
                <a:latin typeface="+mn-lt"/>
              </a:rPr>
              <a:t>Дренажный поддон</a:t>
            </a:r>
            <a:endParaRPr lang="en-US" altLang="ja-JP" sz="1400" dirty="0">
              <a:latin typeface="+mn-lt"/>
            </a:endParaRPr>
          </a:p>
        </p:txBody>
      </p:sp>
      <p:sp>
        <p:nvSpPr>
          <p:cNvPr id="50" name="Text Box 4"/>
          <p:cNvSpPr txBox="1">
            <a:spLocks noChangeArrowheads="1"/>
          </p:cNvSpPr>
          <p:nvPr/>
        </p:nvSpPr>
        <p:spPr bwMode="auto">
          <a:xfrm>
            <a:off x="2426125" y="3393815"/>
            <a:ext cx="257260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kumimoji="1" sz="3200">
                <a:solidFill>
                  <a:schemeClr val="tx1"/>
                </a:solidFill>
                <a:latin typeface="ＭＳ Ｐゴシック" panose="020B0600070205080204" pitchFamily="34" charset="-128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kumimoji="1" sz="2800">
                <a:solidFill>
                  <a:schemeClr val="tx1"/>
                </a:solidFill>
                <a:latin typeface="ＭＳ Ｐゴシック" panose="020B0600070205080204" pitchFamily="34" charset="-128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kumimoji="1" sz="2400">
                <a:solidFill>
                  <a:schemeClr val="tx1"/>
                </a:solidFill>
                <a:latin typeface="ＭＳ Ｐゴシック" panose="020B0600070205080204" pitchFamily="34" charset="-128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kumimoji="1" sz="2000">
                <a:solidFill>
                  <a:schemeClr val="tx1"/>
                </a:solidFill>
                <a:latin typeface="ＭＳ Ｐゴシック" panose="020B0600070205080204" pitchFamily="34" charset="-128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»"/>
              <a:defRPr kumimoji="1" sz="2000">
                <a:solidFill>
                  <a:schemeClr val="tx1"/>
                </a:solidFill>
                <a:latin typeface="ＭＳ Ｐゴシック" panose="020B0600070205080204" pitchFamily="34" charset="-128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»"/>
              <a:defRPr kumimoji="1" sz="2000">
                <a:solidFill>
                  <a:schemeClr val="tx1"/>
                </a:solidFill>
                <a:latin typeface="ＭＳ Ｐゴシック" panose="020B0600070205080204" pitchFamily="34" charset="-128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»"/>
              <a:defRPr kumimoji="1" sz="2000">
                <a:solidFill>
                  <a:schemeClr val="tx1"/>
                </a:solidFill>
                <a:latin typeface="ＭＳ Ｐゴシック" panose="020B0600070205080204" pitchFamily="34" charset="-128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»"/>
              <a:defRPr kumimoji="1" sz="2000">
                <a:solidFill>
                  <a:schemeClr val="tx1"/>
                </a:solidFill>
                <a:latin typeface="ＭＳ Ｐゴシック" panose="020B0600070205080204" pitchFamily="34" charset="-128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»"/>
              <a:defRPr kumimoji="1" sz="2000">
                <a:solidFill>
                  <a:schemeClr val="tx1"/>
                </a:solidFill>
                <a:latin typeface="ＭＳ Ｐゴシック" panose="020B0600070205080204" pitchFamily="34" charset="-128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ja-JP" sz="1400" dirty="0">
                <a:latin typeface="+mn-lt"/>
              </a:rPr>
              <a:t>корпус</a:t>
            </a:r>
            <a:endParaRPr lang="en-US" altLang="ja-JP" sz="1400" dirty="0">
              <a:latin typeface="+mn-lt"/>
            </a:endParaRPr>
          </a:p>
        </p:txBody>
      </p:sp>
      <p:pic>
        <p:nvPicPr>
          <p:cNvPr id="52" name="図 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709"/>
          <a:stretch/>
        </p:blipFill>
        <p:spPr>
          <a:xfrm>
            <a:off x="2692430" y="4985337"/>
            <a:ext cx="1967120" cy="1703522"/>
          </a:xfrm>
          <a:prstGeom prst="rect">
            <a:avLst/>
          </a:prstGeom>
        </p:spPr>
      </p:pic>
      <p:sp>
        <p:nvSpPr>
          <p:cNvPr id="53" name="ZoneTexte 52"/>
          <p:cNvSpPr txBox="1"/>
          <p:nvPr/>
        </p:nvSpPr>
        <p:spPr>
          <a:xfrm>
            <a:off x="5063155" y="5691771"/>
            <a:ext cx="53998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Calibri" panose="020F0502020204030204" pitchFamily="34" charset="0"/>
              </a:rPr>
              <a:t>Двигатель вентилятора можно легко снять не снимая теплообменник</a:t>
            </a:r>
            <a:endParaRPr lang="en-US" sz="1200" dirty="0">
              <a:latin typeface="Calibri" panose="020F0502020204030204" pitchFamily="34" charset="0"/>
            </a:endParaRPr>
          </a:p>
        </p:txBody>
      </p:sp>
      <p:sp>
        <p:nvSpPr>
          <p:cNvPr id="17" name="Título 16">
            <a:extLst>
              <a:ext uri="{FF2B5EF4-FFF2-40B4-BE49-F238E27FC236}">
                <a16:creationId xmlns:a16="http://schemas.microsoft.com/office/drawing/2014/main" id="{E6D6CDCD-3AED-40C5-8F3E-895C75873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" y="347618"/>
            <a:ext cx="6663605" cy="477085"/>
          </a:xfrm>
        </p:spPr>
        <p:txBody>
          <a:bodyPr/>
          <a:lstStyle/>
          <a:p>
            <a:r>
              <a:rPr lang="ru-RU" sz="2400" dirty="0">
                <a:solidFill>
                  <a:schemeClr val="bg1"/>
                </a:solidFill>
              </a:rPr>
              <a:t>ЛЕГКОЕ ОБСЛУЖИВАНИЕ</a:t>
            </a:r>
            <a:endParaRPr lang="es-ES" sz="2400" dirty="0">
              <a:solidFill>
                <a:schemeClr val="bg1"/>
              </a:solidFill>
            </a:endParaRPr>
          </a:p>
        </p:txBody>
      </p:sp>
      <p:sp>
        <p:nvSpPr>
          <p:cNvPr id="3" name="Стрелка: вправо 2">
            <a:extLst>
              <a:ext uri="{FF2B5EF4-FFF2-40B4-BE49-F238E27FC236}">
                <a16:creationId xmlns:a16="http://schemas.microsoft.com/office/drawing/2014/main" id="{C52168B4-3484-4B68-98AF-3E245094DFBA}"/>
              </a:ext>
            </a:extLst>
          </p:cNvPr>
          <p:cNvSpPr/>
          <p:nvPr/>
        </p:nvSpPr>
        <p:spPr>
          <a:xfrm>
            <a:off x="5432543" y="2687369"/>
            <a:ext cx="710119" cy="5318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03222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788C50E-0FF8-481F-BBE2-1B315D793E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119208"/>
            <a:ext cx="4507453" cy="794103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8383" y="1471468"/>
            <a:ext cx="9506639" cy="3798328"/>
          </a:xfrm>
          <a:prstGeom prst="rect">
            <a:avLst/>
          </a:prstGeom>
        </p:spPr>
      </p:pic>
      <p:sp>
        <p:nvSpPr>
          <p:cNvPr id="12" name="Título 16">
            <a:extLst>
              <a:ext uri="{FF2B5EF4-FFF2-40B4-BE49-F238E27FC236}">
                <a16:creationId xmlns:a16="http://schemas.microsoft.com/office/drawing/2014/main" id="{E6D6CDCD-3AED-40C5-8F3E-895C75873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257" y="341694"/>
            <a:ext cx="7154724" cy="477085"/>
          </a:xfrm>
        </p:spPr>
        <p:txBody>
          <a:bodyPr/>
          <a:lstStyle/>
          <a:p>
            <a:r>
              <a:rPr lang="ru-RU" sz="2400" dirty="0">
                <a:solidFill>
                  <a:schemeClr val="bg1"/>
                </a:solidFill>
              </a:rPr>
              <a:t>ДАТЧИК ПРИСУТСТВИЯ</a:t>
            </a:r>
            <a:endParaRPr lang="es-ES" sz="2400" dirty="0">
              <a:solidFill>
                <a:schemeClr val="bg1"/>
              </a:solidFill>
            </a:endParaRPr>
          </a:p>
        </p:txBody>
      </p:sp>
      <p:sp>
        <p:nvSpPr>
          <p:cNvPr id="3" name="Rectangle à coins arrondis 30">
            <a:extLst>
              <a:ext uri="{FF2B5EF4-FFF2-40B4-BE49-F238E27FC236}">
                <a16:creationId xmlns:a16="http://schemas.microsoft.com/office/drawing/2014/main" id="{804209B4-FF17-48D5-8FEC-79442023364B}"/>
              </a:ext>
            </a:extLst>
          </p:cNvPr>
          <p:cNvSpPr/>
          <p:nvPr/>
        </p:nvSpPr>
        <p:spPr>
          <a:xfrm>
            <a:off x="2038178" y="5638495"/>
            <a:ext cx="8161512" cy="532225"/>
          </a:xfrm>
          <a:prstGeom prst="roundRect">
            <a:avLst/>
          </a:prstGeom>
          <a:solidFill>
            <a:srgbClr val="04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Широкий угол обнаружения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896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B5C77B5-9FA2-48A9-ADA6-19363ACD72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" y="119208"/>
            <a:ext cx="3689872" cy="794103"/>
          </a:xfrm>
          <a:prstGeom prst="rect">
            <a:avLst/>
          </a:prstGeom>
        </p:spPr>
      </p:pic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2157" y="1518097"/>
            <a:ext cx="5335737" cy="4127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ítulo 16">
            <a:extLst>
              <a:ext uri="{FF2B5EF4-FFF2-40B4-BE49-F238E27FC236}">
                <a16:creationId xmlns:a16="http://schemas.microsoft.com/office/drawing/2014/main" id="{E6D6CDCD-3AED-40C5-8F3E-895C75873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282" y="351420"/>
            <a:ext cx="6518852" cy="477085"/>
          </a:xfrm>
        </p:spPr>
        <p:txBody>
          <a:bodyPr/>
          <a:lstStyle/>
          <a:p>
            <a:r>
              <a:rPr lang="ru-RU" sz="2400" dirty="0">
                <a:solidFill>
                  <a:schemeClr val="bg1"/>
                </a:solidFill>
              </a:rPr>
              <a:t>ДАТЧИК ПРИСУТСТВИЯ</a:t>
            </a:r>
            <a:endParaRPr lang="es-ES" sz="2400" dirty="0">
              <a:solidFill>
                <a:schemeClr val="bg1"/>
              </a:solidFill>
            </a:endParaRPr>
          </a:p>
        </p:txBody>
      </p:sp>
      <p:sp>
        <p:nvSpPr>
          <p:cNvPr id="4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1272468" y="1047314"/>
            <a:ext cx="8207375" cy="3436539"/>
          </a:xfrm>
          <a:prstGeom prst="rect">
            <a:avLst/>
          </a:prstGeom>
        </p:spPr>
        <p:txBody>
          <a:bodyPr/>
          <a:lstStyle/>
          <a:p>
            <a:pPr marL="0" lvl="1"/>
            <a:r>
              <a:rPr lang="ru-RU" sz="1600" dirty="0">
                <a:solidFill>
                  <a:srgbClr val="04ACA4"/>
                </a:solidFill>
              </a:rPr>
              <a:t>Логика управления идентична другим блокам </a:t>
            </a:r>
            <a:r>
              <a:rPr lang="en-US" sz="1600" dirty="0">
                <a:solidFill>
                  <a:srgbClr val="04ACA4"/>
                </a:solidFill>
              </a:rPr>
              <a:t> RAC </a:t>
            </a:r>
            <a:r>
              <a:rPr lang="ru-RU" sz="1600" dirty="0">
                <a:solidFill>
                  <a:srgbClr val="04ACA4"/>
                </a:solidFill>
              </a:rPr>
              <a:t>с датчиком присутствия</a:t>
            </a:r>
            <a:endParaRPr lang="en-US" altLang="fr-FR" sz="1600" b="1" dirty="0">
              <a:solidFill>
                <a:srgbClr val="04ACA4"/>
              </a:solidFill>
            </a:endParaRPr>
          </a:p>
          <a:p>
            <a:endParaRPr lang="fr-FR" dirty="0">
              <a:solidFill>
                <a:srgbClr val="04ACA4"/>
              </a:solidFill>
            </a:endParaRPr>
          </a:p>
        </p:txBody>
      </p:sp>
      <p:sp>
        <p:nvSpPr>
          <p:cNvPr id="6" name="Rectangle à coins arrondis 30">
            <a:extLst>
              <a:ext uri="{FF2B5EF4-FFF2-40B4-BE49-F238E27FC236}">
                <a16:creationId xmlns:a16="http://schemas.microsoft.com/office/drawing/2014/main" id="{FC6A0D89-2A46-4E7B-981C-B0A61F927C89}"/>
              </a:ext>
            </a:extLst>
          </p:cNvPr>
          <p:cNvSpPr/>
          <p:nvPr/>
        </p:nvSpPr>
        <p:spPr>
          <a:xfrm>
            <a:off x="1246564" y="5820414"/>
            <a:ext cx="8161512" cy="925469"/>
          </a:xfrm>
          <a:prstGeom prst="roundRect">
            <a:avLst/>
          </a:prstGeom>
          <a:solidFill>
            <a:srgbClr val="04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</a:pPr>
            <a:r>
              <a:rPr lang="ru-RU" altLang="en-US" sz="1800" dirty="0">
                <a:solidFill>
                  <a:schemeClr val="bg1"/>
                </a:solidFill>
              </a:rPr>
              <a:t>Когда никого нет в помещении, режим энергосбережения запускается в 2 этапа</a:t>
            </a:r>
            <a:r>
              <a:rPr lang="en-US" altLang="en-US" sz="1800" dirty="0">
                <a:solidFill>
                  <a:schemeClr val="bg1"/>
                </a:solidFill>
                <a:sym typeface="Wingdings" panose="05000000000000000000" pitchFamily="2" charset="2"/>
              </a:rPr>
              <a:t> </a:t>
            </a:r>
            <a:r>
              <a:rPr lang="en-US" altLang="en-US" sz="1800" b="1" dirty="0">
                <a:solidFill>
                  <a:schemeClr val="bg1"/>
                </a:solidFill>
                <a:sym typeface="Wingdings" panose="05000000000000000000" pitchFamily="2" charset="2"/>
              </a:rPr>
              <a:t>+/-1°= 7% </a:t>
            </a:r>
            <a:r>
              <a:rPr lang="ru-RU" altLang="en-US" sz="1800" b="1" dirty="0">
                <a:solidFill>
                  <a:schemeClr val="bg1"/>
                </a:solidFill>
                <a:sym typeface="Wingdings" panose="05000000000000000000" pitchFamily="2" charset="2"/>
              </a:rPr>
              <a:t>экономия энергии</a:t>
            </a:r>
            <a:endParaRPr lang="en-GB" altLang="en-US" sz="1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13539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2641505-EA5D-4F13-B9F1-87B61960EA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824" y="187032"/>
            <a:ext cx="3735420" cy="794103"/>
          </a:xfrm>
          <a:prstGeom prst="rect">
            <a:avLst/>
          </a:prstGeom>
        </p:spPr>
      </p:pic>
      <p:sp>
        <p:nvSpPr>
          <p:cNvPr id="10" name="Título 16">
            <a:extLst>
              <a:ext uri="{FF2B5EF4-FFF2-40B4-BE49-F238E27FC236}">
                <a16:creationId xmlns:a16="http://schemas.microsoft.com/office/drawing/2014/main" id="{E6D6CDCD-3AED-40C5-8F3E-895C75873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959" y="345542"/>
            <a:ext cx="6845716" cy="477085"/>
          </a:xfrm>
        </p:spPr>
        <p:txBody>
          <a:bodyPr/>
          <a:lstStyle/>
          <a:p>
            <a:r>
              <a:rPr lang="ru-RU" sz="2400" dirty="0">
                <a:solidFill>
                  <a:schemeClr val="bg1"/>
                </a:solidFill>
              </a:rPr>
              <a:t>4х сторонняя подача</a:t>
            </a:r>
            <a:endParaRPr lang="es-ES" sz="2400" dirty="0">
              <a:solidFill>
                <a:schemeClr val="bg1"/>
              </a:solidFill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1605036" y="1318989"/>
            <a:ext cx="8064127" cy="4876800"/>
          </a:xfrm>
          <a:prstGeom prst="rect">
            <a:avLst/>
          </a:prstGeom>
        </p:spPr>
        <p:txBody>
          <a:bodyPr/>
          <a:lstStyle/>
          <a:p>
            <a:pPr>
              <a:buClr>
                <a:schemeClr val="tx1"/>
              </a:buClr>
            </a:pPr>
            <a:r>
              <a:rPr lang="ru-RU" sz="1600" dirty="0">
                <a:solidFill>
                  <a:schemeClr val="accent1"/>
                </a:solidFill>
              </a:rPr>
              <a:t>Горизонтальная </a:t>
            </a:r>
            <a:r>
              <a:rPr lang="fr-FR" sz="1600" dirty="0">
                <a:solidFill>
                  <a:schemeClr val="accent1"/>
                </a:solidFill>
              </a:rPr>
              <a:t> &amp; </a:t>
            </a:r>
            <a:r>
              <a:rPr lang="ru-RU" sz="1600" dirty="0">
                <a:solidFill>
                  <a:schemeClr val="accent1"/>
                </a:solidFill>
              </a:rPr>
              <a:t>Вертикальная Авто</a:t>
            </a:r>
            <a:r>
              <a:rPr lang="fr-FR" sz="1600" dirty="0">
                <a:solidFill>
                  <a:schemeClr val="accent1"/>
                </a:solidFill>
              </a:rPr>
              <a:t>-</a:t>
            </a:r>
            <a:r>
              <a:rPr lang="ru-RU" sz="1600" dirty="0">
                <a:solidFill>
                  <a:schemeClr val="accent1"/>
                </a:solidFill>
              </a:rPr>
              <a:t>регулировка</a:t>
            </a:r>
            <a:r>
              <a:rPr lang="fr-FR" sz="1600" dirty="0">
                <a:solidFill>
                  <a:schemeClr val="accent1"/>
                </a:solidFill>
              </a:rPr>
              <a:t> </a:t>
            </a:r>
            <a:r>
              <a:rPr lang="en-US" sz="1600" dirty="0">
                <a:solidFill>
                  <a:schemeClr val="accent1"/>
                </a:solidFill>
                <a:sym typeface="Wingdings" panose="05000000000000000000" pitchFamily="2" charset="2"/>
              </a:rPr>
              <a:t></a:t>
            </a:r>
            <a:r>
              <a:rPr lang="en-US" sz="1600" dirty="0">
                <a:solidFill>
                  <a:schemeClr val="accent1"/>
                </a:solidFill>
              </a:rPr>
              <a:t> </a:t>
            </a:r>
            <a:r>
              <a:rPr lang="ru-RU" sz="1600" dirty="0">
                <a:solidFill>
                  <a:schemeClr val="accent1"/>
                </a:solidFill>
              </a:rPr>
              <a:t>4х сторонняя подача</a:t>
            </a:r>
            <a:endParaRPr lang="fr-FR" sz="1600" dirty="0">
              <a:solidFill>
                <a:schemeClr val="accent1"/>
              </a:solidFill>
            </a:endParaRPr>
          </a:p>
          <a:p>
            <a:pPr marL="0" lvl="1">
              <a:buClr>
                <a:schemeClr val="tx1"/>
              </a:buClr>
            </a:pPr>
            <a:r>
              <a:rPr lang="ru-RU" sz="1400" dirty="0"/>
              <a:t>Температура в помещении равномерно распределяется за счет создания вертикального и горизонтального воздушных потоков</a:t>
            </a:r>
            <a:endParaRPr lang="en-US" sz="1400" dirty="0"/>
          </a:p>
          <a:p>
            <a:pPr lvl="1"/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7081" y="2099640"/>
            <a:ext cx="6509413" cy="3462734"/>
          </a:xfrm>
          <a:prstGeom prst="rect">
            <a:avLst/>
          </a:prstGeom>
        </p:spPr>
      </p:pic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2155966" y="4335188"/>
            <a:ext cx="733741" cy="1384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900" dirty="0">
                <a:solidFill>
                  <a:srgbClr val="3C3C3B"/>
                </a:solidFill>
                <a:latin typeface="Calibri" panose="020F0502020204030204" pitchFamily="34" charset="0"/>
              </a:rPr>
              <a:t>4 WAY SWING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599E42E-8602-4E3C-B1FC-28958A9AF5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196601" y="3449392"/>
            <a:ext cx="652472" cy="697470"/>
          </a:xfrm>
          <a:prstGeom prst="rect">
            <a:avLst/>
          </a:prstGeom>
        </p:spPr>
      </p:pic>
      <p:sp>
        <p:nvSpPr>
          <p:cNvPr id="12" name="Rectangle à coins arrondis 30">
            <a:extLst>
              <a:ext uri="{FF2B5EF4-FFF2-40B4-BE49-F238E27FC236}">
                <a16:creationId xmlns:a16="http://schemas.microsoft.com/office/drawing/2014/main" id="{8D8B9EC6-E660-4D73-B773-DBD3D555C690}"/>
              </a:ext>
            </a:extLst>
          </p:cNvPr>
          <p:cNvSpPr/>
          <p:nvPr/>
        </p:nvSpPr>
        <p:spPr>
          <a:xfrm>
            <a:off x="1945534" y="5750700"/>
            <a:ext cx="8161512" cy="481331"/>
          </a:xfrm>
          <a:prstGeom prst="roundRect">
            <a:avLst/>
          </a:prstGeom>
          <a:solidFill>
            <a:srgbClr val="04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Calibri" panose="020F0502020204030204" pitchFamily="34" charset="0"/>
              </a:rPr>
              <a:t>Больше комфорта для пользователя</a:t>
            </a:r>
            <a:endParaRPr lang="fr-FR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77965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B8AA6B6-B201-4EFA-8842-323C0F0463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741" y="62182"/>
            <a:ext cx="4194340" cy="794103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15" t="6951" r="20515" b="5900"/>
          <a:stretch/>
        </p:blipFill>
        <p:spPr>
          <a:xfrm>
            <a:off x="1890110" y="1638992"/>
            <a:ext cx="585340" cy="1735114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5" t="12593" r="12595" b="12595"/>
          <a:stretch/>
        </p:blipFill>
        <p:spPr>
          <a:xfrm>
            <a:off x="6088910" y="1909095"/>
            <a:ext cx="1419470" cy="1383073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6165995" y="1354499"/>
            <a:ext cx="47160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defRPr sz="1600" b="1">
                <a:solidFill>
                  <a:schemeClr val="tx2"/>
                </a:solidFill>
              </a:defRPr>
            </a:lvl1pPr>
          </a:lstStyle>
          <a:p>
            <a:r>
              <a:rPr lang="en-US" dirty="0">
                <a:solidFill>
                  <a:srgbClr val="04ACA4"/>
                </a:solidFill>
                <a:latin typeface="Calibri" panose="020F0502020204030204" pitchFamily="34" charset="0"/>
              </a:rPr>
              <a:t>SPX-WKT3</a:t>
            </a:r>
          </a:p>
          <a:p>
            <a:r>
              <a:rPr lang="ru-RU" dirty="0">
                <a:solidFill>
                  <a:srgbClr val="04ACA4"/>
                </a:solidFill>
                <a:latin typeface="Calibri" panose="020F0502020204030204" pitchFamily="34" charset="0"/>
              </a:rPr>
              <a:t>Проводной пульт</a:t>
            </a:r>
            <a:endParaRPr lang="en-US" dirty="0">
              <a:solidFill>
                <a:srgbClr val="04ACA4"/>
              </a:solidFill>
              <a:latin typeface="Calibri" panose="020F0502020204030204" pitchFamily="34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3018416" y="2195934"/>
            <a:ext cx="2947996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Calibri" panose="020F0502020204030204" pitchFamily="34" charset="0"/>
              </a:rPr>
              <a:t>Основные особенности</a:t>
            </a:r>
            <a:r>
              <a:rPr lang="en-US" sz="1400" b="1" dirty="0">
                <a:latin typeface="Calibri" panose="020F0502020204030204" pitchFamily="34" charset="0"/>
              </a:rPr>
              <a:t>:</a:t>
            </a:r>
          </a:p>
          <a:p>
            <a:pPr marL="171450" indent="-171450">
              <a:buFontTx/>
              <a:buChar char="-"/>
            </a:pPr>
            <a:r>
              <a:rPr lang="ru-RU" sz="1200" dirty="0">
                <a:latin typeface="Calibri" panose="020F0502020204030204" pitchFamily="34" charset="0"/>
              </a:rPr>
              <a:t>Еженедельное расписание</a:t>
            </a:r>
            <a:endParaRPr lang="en-US" sz="1200" dirty="0">
              <a:latin typeface="Calibri" panose="020F0502020204030204" pitchFamily="34" charset="0"/>
            </a:endParaRPr>
          </a:p>
          <a:p>
            <a:pPr marL="171450" indent="-171450">
              <a:buFontTx/>
              <a:buChar char="-"/>
            </a:pPr>
            <a:r>
              <a:rPr lang="ru-RU" sz="1200" dirty="0">
                <a:latin typeface="Calibri" panose="020F0502020204030204" pitchFamily="34" charset="0"/>
              </a:rPr>
              <a:t>Учет энергии</a:t>
            </a:r>
            <a:r>
              <a:rPr lang="en-US" sz="1200" dirty="0">
                <a:latin typeface="Calibri" panose="020F0502020204030204" pitchFamily="34" charset="0"/>
              </a:rPr>
              <a:t>/ </a:t>
            </a:r>
            <a:r>
              <a:rPr lang="ru-RU" sz="1200" dirty="0">
                <a:latin typeface="Calibri" panose="020F0502020204030204" pitchFamily="34" charset="0"/>
              </a:rPr>
              <a:t>комнатная темп</a:t>
            </a:r>
            <a:r>
              <a:rPr lang="en-US" sz="1200" dirty="0">
                <a:latin typeface="Calibri" panose="020F0502020204030204" pitchFamily="34" charset="0"/>
              </a:rPr>
              <a:t>. / </a:t>
            </a:r>
            <a:br>
              <a:rPr lang="en-US" sz="1200" dirty="0">
                <a:latin typeface="Calibri" panose="020F0502020204030204" pitchFamily="34" charset="0"/>
              </a:rPr>
            </a:br>
            <a:r>
              <a:rPr lang="ru-RU" sz="1200" dirty="0">
                <a:latin typeface="Calibri" panose="020F0502020204030204" pitchFamily="34" charset="0"/>
              </a:rPr>
              <a:t>Коды аварий</a:t>
            </a:r>
            <a:endParaRPr lang="en-US" sz="1200" dirty="0">
              <a:latin typeface="Calibri" panose="020F0502020204030204" pitchFamily="34" charset="0"/>
            </a:endParaRPr>
          </a:p>
          <a:p>
            <a:pPr marL="171450" indent="-171450">
              <a:buFontTx/>
              <a:buChar char="-"/>
            </a:pPr>
            <a:r>
              <a:rPr lang="ru-RU" sz="1200" b="1" dirty="0">
                <a:solidFill>
                  <a:schemeClr val="accent1"/>
                </a:solidFill>
                <a:latin typeface="Calibri" panose="020F0502020204030204" pitchFamily="34" charset="0"/>
              </a:rPr>
              <a:t>Новая функция</a:t>
            </a:r>
            <a:r>
              <a:rPr lang="en-US" sz="1200" b="1" dirty="0">
                <a:solidFill>
                  <a:schemeClr val="accent1"/>
                </a:solidFill>
                <a:latin typeface="Calibri" panose="020F0502020204030204" pitchFamily="34" charset="0"/>
              </a:rPr>
              <a:t> </a:t>
            </a:r>
            <a:r>
              <a:rPr lang="en-US" sz="1200" b="1" dirty="0" err="1">
                <a:solidFill>
                  <a:schemeClr val="accent1"/>
                </a:solidFill>
                <a:latin typeface="Calibri" panose="020F0502020204030204" pitchFamily="34" charset="0"/>
              </a:rPr>
              <a:t>FrostWash</a:t>
            </a:r>
            <a:endParaRPr lang="en-US" sz="1200" b="1" dirty="0">
              <a:solidFill>
                <a:schemeClr val="accent1"/>
              </a:solidFill>
              <a:latin typeface="Calibri" panose="020F0502020204030204" pitchFamily="34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7508379" y="2121300"/>
            <a:ext cx="3567057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Calibri" panose="020F0502020204030204" pitchFamily="34" charset="0"/>
              </a:rPr>
              <a:t>Основные особенности</a:t>
            </a:r>
            <a:r>
              <a:rPr lang="en-US" sz="1400" b="1" dirty="0">
                <a:latin typeface="Calibri" panose="020F0502020204030204" pitchFamily="34" charset="0"/>
              </a:rPr>
              <a:t>:</a:t>
            </a:r>
          </a:p>
          <a:p>
            <a:pPr marL="171450" indent="-171450">
              <a:buFontTx/>
              <a:buChar char="-"/>
            </a:pPr>
            <a:r>
              <a:rPr lang="ru-RU" sz="1200" dirty="0">
                <a:latin typeface="Calibri" panose="020F0502020204030204" pitchFamily="34" charset="0"/>
              </a:rPr>
              <a:t>Еженедельное расписание</a:t>
            </a:r>
            <a:endParaRPr lang="en-US" sz="1200" dirty="0">
              <a:latin typeface="Calibri" panose="020F0502020204030204" pitchFamily="34" charset="0"/>
            </a:endParaRPr>
          </a:p>
          <a:p>
            <a:pPr marL="171450" indent="-171450">
              <a:buFontTx/>
              <a:buChar char="-"/>
            </a:pPr>
            <a:r>
              <a:rPr lang="ru-RU" sz="1200" dirty="0">
                <a:latin typeface="Calibri" panose="020F0502020204030204" pitchFamily="34" charset="0"/>
              </a:rPr>
              <a:t>Учет энергии</a:t>
            </a:r>
            <a:r>
              <a:rPr lang="en-US" sz="1200" dirty="0">
                <a:latin typeface="Calibri" panose="020F0502020204030204" pitchFamily="34" charset="0"/>
              </a:rPr>
              <a:t>/ </a:t>
            </a:r>
            <a:r>
              <a:rPr lang="ru-RU" sz="1200" dirty="0">
                <a:latin typeface="Calibri" panose="020F0502020204030204" pitchFamily="34" charset="0"/>
              </a:rPr>
              <a:t>комнатная темп</a:t>
            </a:r>
            <a:r>
              <a:rPr lang="en-US" sz="1200" dirty="0">
                <a:latin typeface="Calibri" panose="020F0502020204030204" pitchFamily="34" charset="0"/>
              </a:rPr>
              <a:t>. / </a:t>
            </a:r>
            <a:br>
              <a:rPr lang="en-US" sz="1200" dirty="0">
                <a:latin typeface="Calibri" panose="020F0502020204030204" pitchFamily="34" charset="0"/>
              </a:rPr>
            </a:br>
            <a:r>
              <a:rPr lang="ru-RU" sz="1200" dirty="0">
                <a:latin typeface="Calibri" panose="020F0502020204030204" pitchFamily="34" charset="0"/>
              </a:rPr>
              <a:t>Коды аварий</a:t>
            </a:r>
            <a:endParaRPr lang="en-US" sz="1200" dirty="0">
              <a:latin typeface="Calibri" panose="020F0502020204030204" pitchFamily="34" charset="0"/>
            </a:endParaRPr>
          </a:p>
          <a:p>
            <a:pPr marL="171450" indent="-171450">
              <a:buFontTx/>
              <a:buChar char="-"/>
            </a:pPr>
            <a:r>
              <a:rPr lang="ru-RU" sz="1200" dirty="0">
                <a:latin typeface="Calibri" panose="020F0502020204030204" pitchFamily="34" charset="0"/>
              </a:rPr>
              <a:t>Возможность центрального управления</a:t>
            </a:r>
            <a:endParaRPr lang="en-US" sz="1200" dirty="0">
              <a:latin typeface="Calibri" panose="020F0502020204030204" pitchFamily="34" charset="0"/>
            </a:endParaRPr>
          </a:p>
          <a:p>
            <a:pPr marL="171450" indent="-171450">
              <a:buFontTx/>
              <a:buChar char="-"/>
            </a:pPr>
            <a:r>
              <a:rPr lang="ru-RU" sz="1200" dirty="0">
                <a:latin typeface="Calibri" panose="020F0502020204030204" pitchFamily="34" charset="0"/>
              </a:rPr>
              <a:t>Блокировка</a:t>
            </a:r>
            <a:r>
              <a:rPr lang="en-US" sz="1200" dirty="0">
                <a:latin typeface="Calibri" panose="020F0502020204030204" pitchFamily="34" charset="0"/>
              </a:rPr>
              <a:t> </a:t>
            </a:r>
          </a:p>
          <a:p>
            <a:pPr marL="171450" indent="-171450">
              <a:buFontTx/>
              <a:buChar char="-"/>
            </a:pPr>
            <a:r>
              <a:rPr lang="ru-RU" sz="1200" dirty="0">
                <a:latin typeface="Calibri" panose="020F0502020204030204" pitchFamily="34" charset="0"/>
              </a:rPr>
              <a:t>Эко-Авто отключение</a:t>
            </a:r>
            <a:endParaRPr lang="en-US" sz="1200" dirty="0">
              <a:latin typeface="Calibri" panose="020F0502020204030204" pitchFamily="34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7608169" y="4579179"/>
            <a:ext cx="2679336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Calibri" panose="020F0502020204030204" pitchFamily="34" charset="0"/>
              </a:rPr>
              <a:t>Основные особенности </a:t>
            </a:r>
            <a:r>
              <a:rPr lang="en-US" sz="1400" b="1" dirty="0">
                <a:latin typeface="Calibri" panose="020F0502020204030204" pitchFamily="34" charset="0"/>
              </a:rPr>
              <a:t>:</a:t>
            </a:r>
          </a:p>
          <a:p>
            <a:pPr marL="171450" indent="-171450">
              <a:buFontTx/>
              <a:buChar char="-"/>
            </a:pPr>
            <a:r>
              <a:rPr lang="ru-RU" sz="1200" dirty="0">
                <a:latin typeface="Calibri" panose="020F0502020204030204" pitchFamily="34" charset="0"/>
              </a:rPr>
              <a:t>Простой таймер</a:t>
            </a:r>
            <a:endParaRPr lang="en-US" sz="1200" dirty="0">
              <a:latin typeface="Calibri" panose="020F0502020204030204" pitchFamily="34" charset="0"/>
            </a:endParaRPr>
          </a:p>
          <a:p>
            <a:pPr marL="171450" indent="-171450">
              <a:buFontTx/>
              <a:buChar char="-"/>
            </a:pPr>
            <a:r>
              <a:rPr lang="ru-RU" sz="1200" dirty="0">
                <a:latin typeface="Calibri" panose="020F0502020204030204" pitchFamily="34" charset="0"/>
              </a:rPr>
              <a:t>Возможность центрального управления</a:t>
            </a:r>
            <a:endParaRPr lang="en-US" sz="1200" dirty="0">
              <a:latin typeface="Calibri" panose="020F0502020204030204" pitchFamily="34" charset="0"/>
            </a:endParaRPr>
          </a:p>
          <a:p>
            <a:pPr marL="171450" indent="-171450">
              <a:buFontTx/>
              <a:buChar char="-"/>
            </a:pPr>
            <a:endParaRPr lang="en-US" sz="1200" dirty="0">
              <a:latin typeface="Calibri" panose="020F0502020204030204" pitchFamily="34" charset="0"/>
            </a:endParaRP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0957" y="3956892"/>
            <a:ext cx="989856" cy="1484784"/>
          </a:xfrm>
          <a:prstGeom prst="rect">
            <a:avLst/>
          </a:prstGeom>
        </p:spPr>
      </p:pic>
      <p:sp>
        <p:nvSpPr>
          <p:cNvPr id="14" name="ZoneTexte 13"/>
          <p:cNvSpPr txBox="1"/>
          <p:nvPr/>
        </p:nvSpPr>
        <p:spPr>
          <a:xfrm>
            <a:off x="6150957" y="3850623"/>
            <a:ext cx="47160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defRPr sz="1600" b="1">
                <a:solidFill>
                  <a:schemeClr val="tx2"/>
                </a:solidFill>
              </a:defRPr>
            </a:lvl1pPr>
          </a:lstStyle>
          <a:p>
            <a:r>
              <a:rPr lang="en-US" dirty="0">
                <a:solidFill>
                  <a:srgbClr val="04ACA4"/>
                </a:solidFill>
                <a:latin typeface="Calibri" panose="020F0502020204030204" pitchFamily="34" charset="0"/>
              </a:rPr>
              <a:t>SPX-RCDB</a:t>
            </a:r>
          </a:p>
          <a:p>
            <a:r>
              <a:rPr lang="ru-RU" dirty="0">
                <a:solidFill>
                  <a:srgbClr val="04ACA4"/>
                </a:solidFill>
                <a:latin typeface="Calibri" panose="020F0502020204030204" pitchFamily="34" charset="0"/>
              </a:rPr>
              <a:t>Простой проводной пульт</a:t>
            </a:r>
            <a:endParaRPr lang="en-US" dirty="0">
              <a:solidFill>
                <a:srgbClr val="04ACA4"/>
              </a:solidFill>
              <a:latin typeface="Calibri" panose="020F0502020204030204" pitchFamily="34" charset="0"/>
            </a:endParaRP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9838" y="4062535"/>
            <a:ext cx="845884" cy="1484503"/>
          </a:xfrm>
          <a:prstGeom prst="rect">
            <a:avLst/>
          </a:prstGeom>
        </p:spPr>
      </p:pic>
      <p:sp>
        <p:nvSpPr>
          <p:cNvPr id="16" name="ZoneTexte 15"/>
          <p:cNvSpPr txBox="1"/>
          <p:nvPr/>
        </p:nvSpPr>
        <p:spPr>
          <a:xfrm>
            <a:off x="2907044" y="4523903"/>
            <a:ext cx="2921482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Calibri" panose="020F0502020204030204" pitchFamily="34" charset="0"/>
              </a:rPr>
              <a:t>Основные особенности </a:t>
            </a:r>
            <a:r>
              <a:rPr lang="en-US" sz="1400" b="1" dirty="0">
                <a:latin typeface="Calibri" panose="020F0502020204030204" pitchFamily="34" charset="0"/>
              </a:rPr>
              <a:t>:</a:t>
            </a:r>
          </a:p>
          <a:p>
            <a:pPr marL="171450" indent="-171450">
              <a:buFontTx/>
              <a:buChar char="-"/>
            </a:pPr>
            <a:r>
              <a:rPr lang="ru-RU" sz="1200" dirty="0">
                <a:latin typeface="Calibri" panose="020F0502020204030204" pitchFamily="34" charset="0"/>
              </a:rPr>
              <a:t>Еженедельное расписание</a:t>
            </a:r>
            <a:endParaRPr lang="en-US" sz="1200" dirty="0">
              <a:latin typeface="Calibri" panose="020F0502020204030204" pitchFamily="34" charset="0"/>
            </a:endParaRPr>
          </a:p>
          <a:p>
            <a:pPr marL="171450" indent="-171450">
              <a:buFontTx/>
              <a:buChar char="-"/>
            </a:pPr>
            <a:r>
              <a:rPr lang="ru-RU" sz="1200" dirty="0">
                <a:latin typeface="Calibri" panose="020F0502020204030204" pitchFamily="34" charset="0"/>
              </a:rPr>
              <a:t>Комнатная темп</a:t>
            </a:r>
            <a:r>
              <a:rPr lang="en-US" sz="1200" dirty="0">
                <a:latin typeface="Calibri" panose="020F0502020204030204" pitchFamily="34" charset="0"/>
              </a:rPr>
              <a:t>. / </a:t>
            </a:r>
            <a:r>
              <a:rPr lang="ru-RU" sz="1200" dirty="0">
                <a:latin typeface="Calibri" panose="020F0502020204030204" pitchFamily="34" charset="0"/>
              </a:rPr>
              <a:t>коды аварий</a:t>
            </a:r>
            <a:endParaRPr lang="en-US" sz="1200" dirty="0">
              <a:latin typeface="Calibri" panose="020F0502020204030204" pitchFamily="34" charset="0"/>
            </a:endParaRPr>
          </a:p>
          <a:p>
            <a:pPr marL="171450" indent="-171450">
              <a:buFontTx/>
              <a:buChar char="-"/>
            </a:pPr>
            <a:r>
              <a:rPr lang="ru-RU" sz="1200" dirty="0">
                <a:latin typeface="Calibri" panose="020F0502020204030204" pitchFamily="34" charset="0"/>
              </a:rPr>
              <a:t>Возможность центрального управления</a:t>
            </a:r>
            <a:endParaRPr lang="en-US" sz="1200" dirty="0">
              <a:latin typeface="Calibri" panose="020F0502020204030204" pitchFamily="34" charset="0"/>
            </a:endParaRPr>
          </a:p>
          <a:p>
            <a:pPr marL="171450" indent="-171450">
              <a:buFontTx/>
              <a:buChar char="-"/>
            </a:pPr>
            <a:endParaRPr lang="en-US" sz="1200" dirty="0">
              <a:latin typeface="Calibri" panose="020F0502020204030204" pitchFamily="34" charset="0"/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1524002" y="1354499"/>
            <a:ext cx="44272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04ACA4"/>
                </a:solidFill>
                <a:latin typeface="Calibri" panose="020F0502020204030204" pitchFamily="34" charset="0"/>
              </a:rPr>
              <a:t>RAR-6NE2</a:t>
            </a:r>
          </a:p>
          <a:p>
            <a:pPr algn="ctr"/>
            <a:r>
              <a:rPr lang="ru-RU" sz="1600" b="1" dirty="0">
                <a:solidFill>
                  <a:srgbClr val="04ACA4"/>
                </a:solidFill>
                <a:latin typeface="Calibri" panose="020F0502020204030204" pitchFamily="34" charset="0"/>
              </a:rPr>
              <a:t>Беспроводной пульт </a:t>
            </a:r>
            <a:endParaRPr lang="en-US" sz="1600" b="1" dirty="0">
              <a:solidFill>
                <a:srgbClr val="04ACA4"/>
              </a:solidFill>
              <a:latin typeface="Calibri" panose="020F0502020204030204" pitchFamily="34" charset="0"/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1524002" y="3850050"/>
            <a:ext cx="44272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defRPr sz="1600" b="1">
                <a:solidFill>
                  <a:schemeClr val="tx2"/>
                </a:solidFill>
              </a:defRPr>
            </a:lvl1pPr>
          </a:lstStyle>
          <a:p>
            <a:r>
              <a:rPr lang="en-US" dirty="0">
                <a:solidFill>
                  <a:srgbClr val="04ACA4"/>
                </a:solidFill>
                <a:latin typeface="Calibri" panose="020F0502020204030204" pitchFamily="34" charset="0"/>
              </a:rPr>
              <a:t>SPX-WFG01</a:t>
            </a:r>
          </a:p>
          <a:p>
            <a:r>
              <a:rPr lang="en-US" dirty="0" err="1">
                <a:solidFill>
                  <a:srgbClr val="04ACA4"/>
                </a:solidFill>
                <a:latin typeface="Calibri" panose="020F0502020204030204" pitchFamily="34" charset="0"/>
              </a:rPr>
              <a:t>WiFi</a:t>
            </a:r>
            <a:endParaRPr lang="en-US" dirty="0">
              <a:solidFill>
                <a:srgbClr val="04ACA4"/>
              </a:solidFill>
              <a:latin typeface="Calibri" panose="020F0502020204030204" pitchFamily="34" charset="0"/>
            </a:endParaRPr>
          </a:p>
        </p:txBody>
      </p:sp>
      <p:sp>
        <p:nvSpPr>
          <p:cNvPr id="21" name="Título 16">
            <a:extLst>
              <a:ext uri="{FF2B5EF4-FFF2-40B4-BE49-F238E27FC236}">
                <a16:creationId xmlns:a16="http://schemas.microsoft.com/office/drawing/2014/main" id="{E6D6CDCD-3AED-40C5-8F3E-895C75873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943" y="334882"/>
            <a:ext cx="4568349" cy="383794"/>
          </a:xfrm>
        </p:spPr>
        <p:txBody>
          <a:bodyPr/>
          <a:lstStyle/>
          <a:p>
            <a:r>
              <a:rPr lang="ru-RU" sz="2400" dirty="0">
                <a:solidFill>
                  <a:schemeClr val="bg1"/>
                </a:solidFill>
              </a:rPr>
              <a:t>ВАРИАНТЫ УПРАВЛЕНИЯ</a:t>
            </a:r>
            <a:endParaRPr lang="es-ES" sz="2400" dirty="0">
              <a:solidFill>
                <a:schemeClr val="bg1"/>
              </a:solidFill>
            </a:endParaRPr>
          </a:p>
        </p:txBody>
      </p:sp>
      <p:sp>
        <p:nvSpPr>
          <p:cNvPr id="3" name="Rectangle à coins arrondis 30">
            <a:extLst>
              <a:ext uri="{FF2B5EF4-FFF2-40B4-BE49-F238E27FC236}">
                <a16:creationId xmlns:a16="http://schemas.microsoft.com/office/drawing/2014/main" id="{1CDFE160-A9AF-42EA-9CE3-16B8791CDFED}"/>
              </a:ext>
            </a:extLst>
          </p:cNvPr>
          <p:cNvSpPr/>
          <p:nvPr/>
        </p:nvSpPr>
        <p:spPr>
          <a:xfrm>
            <a:off x="1678430" y="6000239"/>
            <a:ext cx="8520671" cy="481331"/>
          </a:xfrm>
          <a:prstGeom prst="roundRect">
            <a:avLst/>
          </a:prstGeom>
          <a:solidFill>
            <a:srgbClr val="04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Calibri" panose="020F0502020204030204" pitchFamily="34" charset="0"/>
              </a:rPr>
              <a:t>Широкий ассортимент устройств управления для соответствия любым запросам</a:t>
            </a:r>
            <a:endParaRPr lang="en-US" dirty="0">
              <a:latin typeface="Calibri" panose="020F0502020204030204" pitchFamily="34" charset="0"/>
            </a:endParaRPr>
          </a:p>
        </p:txBody>
      </p:sp>
      <p:cxnSp>
        <p:nvCxnSpPr>
          <p:cNvPr id="23" name="Connecteur droit 9">
            <a:extLst>
              <a:ext uri="{FF2B5EF4-FFF2-40B4-BE49-F238E27FC236}">
                <a16:creationId xmlns:a16="http://schemas.microsoft.com/office/drawing/2014/main" id="{D20311D2-13A0-400D-8339-F9FAC694EB64}"/>
              </a:ext>
            </a:extLst>
          </p:cNvPr>
          <p:cNvCxnSpPr>
            <a:cxnSpLocks/>
            <a:endCxn id="26" idx="2"/>
          </p:cNvCxnSpPr>
          <p:nvPr/>
        </p:nvCxnSpPr>
        <p:spPr>
          <a:xfrm>
            <a:off x="1882714" y="3662475"/>
            <a:ext cx="8307391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16">
            <a:extLst>
              <a:ext uri="{FF2B5EF4-FFF2-40B4-BE49-F238E27FC236}">
                <a16:creationId xmlns:a16="http://schemas.microsoft.com/office/drawing/2014/main" id="{C95C7E66-4B91-43D8-9A44-C3CE1B8B462C}"/>
              </a:ext>
            </a:extLst>
          </p:cNvPr>
          <p:cNvCxnSpPr>
            <a:cxnSpLocks/>
            <a:stCxn id="25" idx="4"/>
          </p:cNvCxnSpPr>
          <p:nvPr/>
        </p:nvCxnSpPr>
        <p:spPr>
          <a:xfrm>
            <a:off x="5903243" y="1514682"/>
            <a:ext cx="24259" cy="419461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Овал 24">
            <a:extLst>
              <a:ext uri="{FF2B5EF4-FFF2-40B4-BE49-F238E27FC236}">
                <a16:creationId xmlns:a16="http://schemas.microsoft.com/office/drawing/2014/main" id="{C565CBE8-7FC2-492A-98F1-49544AAFAE24}"/>
              </a:ext>
            </a:extLst>
          </p:cNvPr>
          <p:cNvSpPr/>
          <p:nvPr/>
        </p:nvSpPr>
        <p:spPr>
          <a:xfrm>
            <a:off x="5823898" y="1355993"/>
            <a:ext cx="158689" cy="158689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rgbClr val="04AC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id="{37D9BCBD-3E0C-4A78-9BE5-BE85F1597AFD}"/>
              </a:ext>
            </a:extLst>
          </p:cNvPr>
          <p:cNvSpPr/>
          <p:nvPr/>
        </p:nvSpPr>
        <p:spPr>
          <a:xfrm>
            <a:off x="10190105" y="3583130"/>
            <a:ext cx="158689" cy="158689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rgbClr val="04AC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3" name="Группа 32">
            <a:extLst>
              <a:ext uri="{FF2B5EF4-FFF2-40B4-BE49-F238E27FC236}">
                <a16:creationId xmlns:a16="http://schemas.microsoft.com/office/drawing/2014/main" id="{8D2EF02B-24D4-417A-8F88-FC2FE5C70C50}"/>
              </a:ext>
            </a:extLst>
          </p:cNvPr>
          <p:cNvGrpSpPr/>
          <p:nvPr/>
        </p:nvGrpSpPr>
        <p:grpSpPr>
          <a:xfrm>
            <a:off x="4816532" y="820239"/>
            <a:ext cx="651072" cy="574871"/>
            <a:chOff x="4727752" y="482885"/>
            <a:chExt cx="651072" cy="574871"/>
          </a:xfrm>
        </p:grpSpPr>
        <p:sp>
          <p:nvSpPr>
            <p:cNvPr id="29" name="Овал 28">
              <a:extLst>
                <a:ext uri="{FF2B5EF4-FFF2-40B4-BE49-F238E27FC236}">
                  <a16:creationId xmlns:a16="http://schemas.microsoft.com/office/drawing/2014/main" id="{A6006A13-1F9C-4742-93DD-6F6BDA8A1E62}"/>
                </a:ext>
              </a:extLst>
            </p:cNvPr>
            <p:cNvSpPr/>
            <p:nvPr/>
          </p:nvSpPr>
          <p:spPr>
            <a:xfrm>
              <a:off x="4727752" y="482885"/>
              <a:ext cx="574871" cy="574871"/>
            </a:xfrm>
            <a:prstGeom prst="ellipse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800" dirty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</a:endParaRPr>
            </a:p>
          </p:txBody>
        </p:sp>
        <p:sp>
          <p:nvSpPr>
            <p:cNvPr id="30" name="Espace réservé du texte 1">
              <a:extLst>
                <a:ext uri="{FF2B5EF4-FFF2-40B4-BE49-F238E27FC236}">
                  <a16:creationId xmlns:a16="http://schemas.microsoft.com/office/drawing/2014/main" id="{BBC9DEEC-C64C-4561-8FB7-35A04E1CE499}"/>
                </a:ext>
              </a:extLst>
            </p:cNvPr>
            <p:cNvSpPr txBox="1">
              <a:spLocks/>
            </p:cNvSpPr>
            <p:nvPr/>
          </p:nvSpPr>
          <p:spPr>
            <a:xfrm rot="16200000">
              <a:off x="5033903" y="695078"/>
              <a:ext cx="525230" cy="164613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lIns="91440" tIns="45720" rIns="91440" bIns="45720" rtlCol="0">
              <a:noAutofit/>
            </a:bodyPr>
            <a:lstStyle>
              <a:lvl1pPr marL="0" indent="0" algn="l" defTabSz="914400" rtl="0" eaLnBrk="1" latinLnBrk="0" hangingPunct="1">
                <a:lnSpc>
                  <a:spcPct val="80000"/>
                </a:lnSpc>
                <a:spcBef>
                  <a:spcPts val="1000"/>
                </a:spcBef>
                <a:buFontTx/>
                <a:buNone/>
                <a:defRPr lang="es-ES" sz="1800" b="1" kern="1200" dirty="0" smtClean="0">
                  <a:solidFill>
                    <a:schemeClr val="accent2"/>
                  </a:solidFill>
                  <a:latin typeface="+mj-lt"/>
                  <a:ea typeface="+mj-ea"/>
                  <a:cs typeface="+mj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dirty="0">
                  <a:solidFill>
                    <a:srgbClr val="04ACA4"/>
                  </a:solidFill>
                </a:rPr>
                <a:t>NEW</a:t>
              </a:r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id="{A5D85436-CDCE-4CC5-81C8-4C8CEAFBA162}"/>
                </a:ext>
              </a:extLst>
            </p:cNvPr>
            <p:cNvSpPr/>
            <p:nvPr/>
          </p:nvSpPr>
          <p:spPr>
            <a:xfrm>
              <a:off x="4803951" y="559084"/>
              <a:ext cx="422471" cy="422471"/>
            </a:xfrm>
            <a:prstGeom prst="ellipse">
              <a:avLst/>
            </a:pr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00" dirty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</a:endParaRPr>
            </a:p>
          </p:txBody>
        </p:sp>
      </p:grpSp>
      <p:sp>
        <p:nvSpPr>
          <p:cNvPr id="4" name="Espace réservé du texte 1">
            <a:extLst>
              <a:ext uri="{FF2B5EF4-FFF2-40B4-BE49-F238E27FC236}">
                <a16:creationId xmlns:a16="http://schemas.microsoft.com/office/drawing/2014/main" id="{47D9EAC3-A68A-4A2E-8622-DB7B5A66B1EA}"/>
              </a:ext>
            </a:extLst>
          </p:cNvPr>
          <p:cNvSpPr txBox="1">
            <a:spLocks/>
          </p:cNvSpPr>
          <p:nvPr/>
        </p:nvSpPr>
        <p:spPr>
          <a:xfrm>
            <a:off x="4860811" y="804106"/>
            <a:ext cx="744540" cy="2691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80000"/>
              </a:lnSpc>
              <a:spcBef>
                <a:spcPts val="1000"/>
              </a:spcBef>
              <a:buFontTx/>
              <a:buNone/>
              <a:defRPr lang="es-ES" sz="1800" b="1" kern="1200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dirty="0">
                <a:solidFill>
                  <a:schemeClr val="bg1"/>
                </a:solidFill>
              </a:rPr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32020906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8A5A38B-5C46-4FEA-BE80-B771B09DB6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" y="119208"/>
            <a:ext cx="3297676" cy="794103"/>
          </a:xfrm>
          <a:prstGeom prst="rect">
            <a:avLst/>
          </a:prstGeom>
        </p:spPr>
      </p:pic>
      <p:sp>
        <p:nvSpPr>
          <p:cNvPr id="11" name="Título 16">
            <a:extLst>
              <a:ext uri="{FF2B5EF4-FFF2-40B4-BE49-F238E27FC236}">
                <a16:creationId xmlns:a16="http://schemas.microsoft.com/office/drawing/2014/main" id="{E6D6CDCD-3AED-40C5-8F3E-895C75873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8924" y="344694"/>
            <a:ext cx="5449570" cy="477085"/>
          </a:xfrm>
        </p:spPr>
        <p:txBody>
          <a:bodyPr/>
          <a:lstStyle/>
          <a:p>
            <a:r>
              <a:rPr lang="ru-RU" sz="2400" dirty="0">
                <a:solidFill>
                  <a:schemeClr val="bg1"/>
                </a:solidFill>
              </a:rPr>
              <a:t>ИТОГО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9" name="Image 8"/>
          <p:cNvPicPr/>
          <p:nvPr/>
        </p:nvPicPr>
        <p:blipFill rotWithShape="1">
          <a:blip r:embed="rId4"/>
          <a:srcRect l="24739" t="66178" r="69713" b="16870"/>
          <a:stretch/>
        </p:blipFill>
        <p:spPr bwMode="auto">
          <a:xfrm>
            <a:off x="8980646" y="2133118"/>
            <a:ext cx="728378" cy="60985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Rectangle 1"/>
          <p:cNvSpPr/>
          <p:nvPr/>
        </p:nvSpPr>
        <p:spPr>
          <a:xfrm>
            <a:off x="1161477" y="1061330"/>
            <a:ext cx="7459182" cy="5227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2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ru-RU" sz="1400" b="1" dirty="0">
                <a:latin typeface="Calibri" panose="020F0502020204030204" pitchFamily="34" charset="0"/>
                <a:ea typeface="Source Sans Pro" panose="020B0503030403020204" pitchFamily="34" charset="0"/>
              </a:rPr>
              <a:t>Расширенный ассортимент</a:t>
            </a:r>
            <a:r>
              <a:rPr lang="en-US" sz="1400" dirty="0">
                <a:latin typeface="Calibri" panose="020F0502020204030204" pitchFamily="34" charset="0"/>
                <a:ea typeface="Source Sans Pro" panose="020B0503030403020204" pitchFamily="34" charset="0"/>
              </a:rPr>
              <a:t>: 2.5, 3.5 </a:t>
            </a:r>
            <a:r>
              <a:rPr lang="ru-RU" sz="1400" dirty="0">
                <a:latin typeface="Calibri" panose="020F0502020204030204" pitchFamily="34" charset="0"/>
                <a:ea typeface="Source Sans Pro" panose="020B0503030403020204" pitchFamily="34" charset="0"/>
              </a:rPr>
              <a:t>и </a:t>
            </a:r>
            <a:r>
              <a:rPr lang="en-US" sz="1400" dirty="0">
                <a:latin typeface="Calibri" panose="020F0502020204030204" pitchFamily="34" charset="0"/>
                <a:ea typeface="Source Sans Pro" panose="020B0503030403020204" pitchFamily="34" charset="0"/>
              </a:rPr>
              <a:t> </a:t>
            </a:r>
            <a:r>
              <a:rPr lang="ru-RU" sz="1400" b="1" dirty="0">
                <a:solidFill>
                  <a:srgbClr val="04ACA4"/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новый</a:t>
            </a:r>
            <a:r>
              <a:rPr lang="en-US" sz="1400" b="1" dirty="0">
                <a:solidFill>
                  <a:srgbClr val="04ACA4"/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 5.0kW</a:t>
            </a:r>
            <a:r>
              <a:rPr lang="en-US" sz="1400" dirty="0">
                <a:solidFill>
                  <a:srgbClr val="04ACA4"/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 </a:t>
            </a:r>
            <a:r>
              <a:rPr lang="ru-RU" sz="1400" dirty="0">
                <a:latin typeface="Calibri" panose="020F0502020204030204" pitchFamily="34" charset="0"/>
                <a:ea typeface="Source Sans Pro" panose="020B0503030403020204" pitchFamily="34" charset="0"/>
              </a:rPr>
              <a:t>блоки адаптированные для требований современных помещений</a:t>
            </a:r>
            <a:endParaRPr lang="en-US" sz="1400" dirty="0">
              <a:latin typeface="Calibri" panose="020F0502020204030204" pitchFamily="34" charset="0"/>
              <a:ea typeface="Source Sans Pro" panose="020B0503030403020204" pitchFamily="34" charset="0"/>
            </a:endParaRPr>
          </a:p>
          <a:p>
            <a:pPr marL="285750" indent="-285750">
              <a:spcBef>
                <a:spcPts val="600"/>
              </a:spcBef>
              <a:spcAft>
                <a:spcPts val="2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ru-RU" sz="1400" b="1" dirty="0">
                <a:latin typeface="Calibri" panose="020F0502020204030204" pitchFamily="34" charset="0"/>
                <a:ea typeface="Source Sans Pro" panose="020B0503030403020204" pitchFamily="34" charset="0"/>
              </a:rPr>
              <a:t>Качество воздуха</a:t>
            </a:r>
            <a:r>
              <a:rPr lang="en-US" sz="1400" dirty="0">
                <a:latin typeface="Calibri" panose="020F0502020204030204" pitchFamily="34" charset="0"/>
                <a:ea typeface="Source Sans Pro" panose="020B0503030403020204" pitchFamily="34" charset="0"/>
              </a:rPr>
              <a:t>: 3 </a:t>
            </a:r>
            <a:r>
              <a:rPr lang="ru-RU" sz="1400" dirty="0">
                <a:latin typeface="Calibri" panose="020F0502020204030204" pitchFamily="34" charset="0"/>
                <a:ea typeface="Source Sans Pro" panose="020B0503030403020204" pitchFamily="34" charset="0"/>
              </a:rPr>
              <a:t>эксклюзивные функции для соответствия запросам покупателей</a:t>
            </a:r>
            <a:r>
              <a:rPr lang="en-US" sz="1400" dirty="0">
                <a:latin typeface="Calibri" panose="020F0502020204030204" pitchFamily="34" charset="0"/>
                <a:ea typeface="Source Sans Pro" panose="020B0503030403020204" pitchFamily="34" charset="0"/>
              </a:rPr>
              <a:t>:</a:t>
            </a:r>
          </a:p>
          <a:p>
            <a:pPr marL="514350" lvl="1" indent="-171450">
              <a:spcAft>
                <a:spcPts val="2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04ACA4"/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Frost Wash</a:t>
            </a:r>
          </a:p>
          <a:p>
            <a:pPr marL="514350" lvl="1" indent="-171450">
              <a:spcAft>
                <a:spcPts val="2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04ACA4"/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Авто очистка фильтра</a:t>
            </a:r>
            <a:endParaRPr lang="en-US" sz="1400" b="1" dirty="0">
              <a:solidFill>
                <a:srgbClr val="04ACA4"/>
              </a:solidFill>
              <a:latin typeface="Calibri" panose="020F0502020204030204" pitchFamily="34" charset="0"/>
              <a:ea typeface="Source Sans Pro" panose="020B0503030403020204" pitchFamily="34" charset="0"/>
            </a:endParaRPr>
          </a:p>
          <a:p>
            <a:pPr marL="514350" lvl="1" indent="-171450">
              <a:spcAft>
                <a:spcPts val="2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04ACA4"/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Фильтр из нержавеющей стали</a:t>
            </a:r>
            <a:endParaRPr lang="en-US" sz="1400" b="1" dirty="0">
              <a:solidFill>
                <a:srgbClr val="04ACA4"/>
              </a:solidFill>
              <a:latin typeface="Calibri" panose="020F0502020204030204" pitchFamily="34" charset="0"/>
              <a:ea typeface="Source Sans Pro" panose="020B0503030403020204" pitchFamily="34" charset="0"/>
            </a:endParaRPr>
          </a:p>
          <a:p>
            <a:pPr marL="285750" indent="-285750">
              <a:spcBef>
                <a:spcPts val="600"/>
              </a:spcBef>
              <a:spcAft>
                <a:spcPts val="2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ru-RU" sz="1400" b="1" dirty="0">
                <a:latin typeface="Calibri" panose="020F0502020204030204" pitchFamily="34" charset="0"/>
                <a:ea typeface="Source Sans Pro" panose="020B0503030403020204" pitchFamily="34" charset="0"/>
              </a:rPr>
              <a:t>Эксклюзивный дизайн </a:t>
            </a:r>
            <a:r>
              <a:rPr lang="ru-RU" sz="1400" dirty="0">
                <a:latin typeface="Calibri" panose="020F0502020204030204" pitchFamily="34" charset="0"/>
                <a:ea typeface="Source Sans Pro" panose="020B0503030403020204" pitchFamily="34" charset="0"/>
              </a:rPr>
              <a:t>с </a:t>
            </a:r>
            <a:r>
              <a:rPr lang="en-US" sz="1400" b="1" dirty="0">
                <a:solidFill>
                  <a:srgbClr val="04ACA4"/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2</a:t>
            </a:r>
            <a:r>
              <a:rPr lang="ru-RU" sz="1400" b="1" dirty="0">
                <a:solidFill>
                  <a:srgbClr val="04ACA4"/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 новыми</a:t>
            </a:r>
            <a:r>
              <a:rPr lang="en-US" sz="1400" b="1" dirty="0">
                <a:solidFill>
                  <a:srgbClr val="04ACA4"/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 </a:t>
            </a:r>
            <a:r>
              <a:rPr lang="ru-RU" sz="1400" b="1" dirty="0">
                <a:solidFill>
                  <a:srgbClr val="04ACA4"/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цветами корпуса </a:t>
            </a:r>
            <a:r>
              <a:rPr lang="en-US" sz="1400" b="1" dirty="0">
                <a:solidFill>
                  <a:srgbClr val="04ACA4"/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 </a:t>
            </a:r>
            <a:r>
              <a:rPr lang="en-US" sz="1400" dirty="0">
                <a:latin typeface="Calibri" panose="020F0502020204030204" pitchFamily="34" charset="0"/>
                <a:ea typeface="Source Sans Pro" panose="020B0503030403020204" pitchFamily="34" charset="0"/>
              </a:rPr>
              <a:t>:</a:t>
            </a:r>
            <a:endParaRPr lang="en-US" sz="1400" b="1" dirty="0">
              <a:solidFill>
                <a:schemeClr val="accent1"/>
              </a:solidFill>
              <a:latin typeface="Calibri" panose="020F0502020204030204" pitchFamily="34" charset="0"/>
              <a:ea typeface="Source Sans Pro" panose="020B0503030403020204" pitchFamily="34" charset="0"/>
            </a:endParaRPr>
          </a:p>
          <a:p>
            <a:pPr marL="514350" lvl="1" indent="-171450">
              <a:spcAft>
                <a:spcPts val="2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ru-RU" sz="1400" dirty="0">
                <a:latin typeface="Calibri" panose="020F0502020204030204" pitchFamily="34" charset="0"/>
                <a:ea typeface="Source Sans Pro" panose="020B0503030403020204" pitchFamily="34" charset="0"/>
              </a:rPr>
              <a:t>Серебристый</a:t>
            </a:r>
            <a:endParaRPr lang="en-US" sz="1400" dirty="0">
              <a:latin typeface="Calibri" panose="020F0502020204030204" pitchFamily="34" charset="0"/>
              <a:ea typeface="Source Sans Pro" panose="020B0503030403020204" pitchFamily="34" charset="0"/>
            </a:endParaRPr>
          </a:p>
          <a:p>
            <a:pPr marL="514350" lvl="1" indent="-171450">
              <a:spcAft>
                <a:spcPts val="2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ru-RU" sz="1400" dirty="0">
                <a:latin typeface="Calibri" panose="020F0502020204030204" pitchFamily="34" charset="0"/>
                <a:ea typeface="Source Sans Pro" panose="020B0503030403020204" pitchFamily="34" charset="0"/>
              </a:rPr>
              <a:t>Белый матовый</a:t>
            </a:r>
            <a:endParaRPr lang="en-US" sz="1400" dirty="0">
              <a:latin typeface="Calibri" panose="020F0502020204030204" pitchFamily="34" charset="0"/>
              <a:ea typeface="Source Sans Pro" panose="020B0503030403020204" pitchFamily="34" charset="0"/>
            </a:endParaRPr>
          </a:p>
          <a:p>
            <a:pPr marL="285750" lvl="1" indent="-285750">
              <a:spcBef>
                <a:spcPts val="600"/>
              </a:spcBef>
              <a:spcAft>
                <a:spcPts val="2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ru-RU" sz="1400" b="1" dirty="0">
                <a:latin typeface="Calibri" panose="020F0502020204030204" pitchFamily="34" charset="0"/>
                <a:ea typeface="Source Sans Pro" panose="020B0503030403020204" pitchFamily="34" charset="0"/>
              </a:rPr>
              <a:t>Высокая энергоэффективность </a:t>
            </a:r>
            <a:r>
              <a:rPr lang="en-US" sz="1400" b="1" dirty="0">
                <a:solidFill>
                  <a:srgbClr val="04ACA4"/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SEER = A+++ / SCOP = A+++</a:t>
            </a:r>
          </a:p>
          <a:p>
            <a:pPr marL="285750" lvl="1" indent="-285750">
              <a:spcBef>
                <a:spcPts val="600"/>
              </a:spcBef>
              <a:spcAft>
                <a:spcPts val="2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ru-RU" sz="1400" b="1" dirty="0">
                <a:latin typeface="Calibri" panose="020F0502020204030204" pitchFamily="34" charset="0"/>
                <a:ea typeface="Source Sans Pro" panose="020B0503030403020204" pitchFamily="34" charset="0"/>
              </a:rPr>
              <a:t>Теплопроизводительность </a:t>
            </a:r>
            <a:r>
              <a:rPr lang="en-US" sz="1400" b="1" dirty="0">
                <a:latin typeface="Calibri" panose="020F0502020204030204" pitchFamily="34" charset="0"/>
                <a:ea typeface="Source Sans Pro" panose="020B0503030403020204" pitchFamily="34" charset="0"/>
              </a:rPr>
              <a:t> </a:t>
            </a:r>
            <a:r>
              <a:rPr lang="ru-RU" sz="1400" dirty="0">
                <a:latin typeface="Calibri" panose="020F0502020204030204" pitchFamily="34" charset="0"/>
                <a:ea typeface="Source Sans Pro" panose="020B0503030403020204" pitchFamily="34" charset="0"/>
              </a:rPr>
              <a:t>не снижается до </a:t>
            </a:r>
            <a:r>
              <a:rPr lang="en-US" sz="1400" b="1" dirty="0">
                <a:solidFill>
                  <a:srgbClr val="04ACA4"/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-15°C </a:t>
            </a:r>
            <a:r>
              <a:rPr lang="en-US" sz="1400" dirty="0">
                <a:latin typeface="Calibri" panose="020F0502020204030204" pitchFamily="34" charset="0"/>
                <a:ea typeface="Source Sans Pro" panose="020B0503030403020204" pitchFamily="34" charset="0"/>
              </a:rPr>
              <a:t>(Constant Power)</a:t>
            </a:r>
          </a:p>
          <a:p>
            <a:pPr marL="285750" lvl="1" indent="-285750">
              <a:spcBef>
                <a:spcPts val="600"/>
              </a:spcBef>
              <a:spcAft>
                <a:spcPts val="2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ru-RU" sz="1400" b="1" dirty="0">
                <a:latin typeface="Calibri" panose="020F0502020204030204" pitchFamily="34" charset="0"/>
              </a:rPr>
              <a:t>Экологичный хладагент</a:t>
            </a:r>
            <a:r>
              <a:rPr lang="en-US" sz="1400" b="1" dirty="0">
                <a:latin typeface="Calibri" panose="020F0502020204030204" pitchFamily="34" charset="0"/>
              </a:rPr>
              <a:t>: </a:t>
            </a:r>
            <a:r>
              <a:rPr lang="en-US" sz="1400" b="1" dirty="0">
                <a:solidFill>
                  <a:srgbClr val="04ACA4"/>
                </a:solidFill>
                <a:latin typeface="Calibri" panose="020F0502020204030204" pitchFamily="34" charset="0"/>
              </a:rPr>
              <a:t>R</a:t>
            </a:r>
            <a:r>
              <a:rPr lang="fr-FR" sz="1400" b="1" dirty="0">
                <a:solidFill>
                  <a:srgbClr val="04ACA4"/>
                </a:solidFill>
                <a:latin typeface="Calibri" panose="020F0502020204030204" pitchFamily="34" charset="0"/>
              </a:rPr>
              <a:t>32</a:t>
            </a:r>
            <a:endParaRPr lang="en-US" sz="1400" b="1" dirty="0">
              <a:solidFill>
                <a:srgbClr val="04ACA4"/>
              </a:solidFill>
              <a:latin typeface="Calibri" panose="020F0502020204030204" pitchFamily="34" charset="0"/>
            </a:endParaRPr>
          </a:p>
          <a:p>
            <a:pPr marL="285750" lvl="1" indent="-285750">
              <a:spcBef>
                <a:spcPts val="600"/>
              </a:spcBef>
              <a:spcAft>
                <a:spcPts val="2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ru-RU" sz="1400" b="1" dirty="0">
                <a:latin typeface="Calibri" panose="020F0502020204030204" pitchFamily="34" charset="0"/>
              </a:rPr>
              <a:t>Компактные габариты</a:t>
            </a:r>
            <a:r>
              <a:rPr lang="en-US" sz="1400" dirty="0">
                <a:latin typeface="Calibri" panose="020F0502020204030204" pitchFamily="34" charset="0"/>
              </a:rPr>
              <a:t>(width =  798 mm)</a:t>
            </a:r>
          </a:p>
          <a:p>
            <a:pPr marL="285750" lvl="1" indent="-285750">
              <a:spcBef>
                <a:spcPts val="600"/>
              </a:spcBef>
              <a:spcAft>
                <a:spcPts val="2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ru-RU" sz="1400" b="1" dirty="0">
                <a:latin typeface="Calibri" panose="020F0502020204030204" pitchFamily="34" charset="0"/>
              </a:rPr>
              <a:t>Премия </a:t>
            </a:r>
            <a:r>
              <a:rPr lang="en-US" sz="1400" b="1" dirty="0">
                <a:latin typeface="Calibri" panose="020F0502020204030204" pitchFamily="34" charset="0"/>
              </a:rPr>
              <a:t>Good Design</a:t>
            </a:r>
          </a:p>
          <a:p>
            <a:pPr marL="285750" lvl="1" indent="-285750">
              <a:spcBef>
                <a:spcPts val="600"/>
              </a:spcBef>
              <a:spcAft>
                <a:spcPts val="2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ru-RU" sz="1400" b="1" dirty="0">
                <a:latin typeface="Calibri" panose="020F0502020204030204" pitchFamily="34" charset="0"/>
              </a:rPr>
              <a:t>Датчик присутствия и </a:t>
            </a:r>
            <a:r>
              <a:rPr lang="en-US" sz="1400" dirty="0">
                <a:latin typeface="Calibri" panose="020F0502020204030204" pitchFamily="34" charset="0"/>
              </a:rPr>
              <a:t> </a:t>
            </a:r>
            <a:r>
              <a:rPr lang="ru-RU" sz="1400" b="1" dirty="0">
                <a:latin typeface="Calibri" panose="020F0502020204030204" pitchFamily="34" charset="0"/>
              </a:rPr>
              <a:t>4х сторонняя подача воздуха</a:t>
            </a:r>
            <a:endParaRPr lang="en-US" sz="1400" dirty="0">
              <a:latin typeface="Calibri" panose="020F0502020204030204" pitchFamily="34" charset="0"/>
            </a:endParaRPr>
          </a:p>
          <a:p>
            <a:pPr marL="285750" lvl="1" indent="-285750">
              <a:spcBef>
                <a:spcPts val="600"/>
              </a:spcBef>
              <a:spcAft>
                <a:spcPts val="2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ru-RU" sz="1400" b="1" dirty="0">
                <a:latin typeface="Calibri" panose="020F0502020204030204" pitchFamily="34" charset="0"/>
              </a:rPr>
              <a:t>Полный спектр устройств управления</a:t>
            </a:r>
            <a:r>
              <a:rPr lang="en-US" sz="1400" dirty="0">
                <a:latin typeface="Calibri" panose="020F0502020204030204" pitchFamily="34" charset="0"/>
              </a:rPr>
              <a:t>(</a:t>
            </a:r>
            <a:r>
              <a:rPr lang="ru-RU" sz="1400" dirty="0">
                <a:latin typeface="Calibri" panose="020F0502020204030204" pitchFamily="34" charset="0"/>
              </a:rPr>
              <a:t>включая управление по</a:t>
            </a:r>
            <a:r>
              <a:rPr lang="en-US" sz="1400" dirty="0">
                <a:latin typeface="Calibri" panose="020F0502020204030204" pitchFamily="34" charset="0"/>
              </a:rPr>
              <a:t> Wi-Fi)</a:t>
            </a:r>
          </a:p>
          <a:p>
            <a:pPr marL="285750" lvl="1" indent="-285750">
              <a:spcBef>
                <a:spcPts val="600"/>
              </a:spcBef>
              <a:spcAft>
                <a:spcPts val="2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ru-RU" sz="1400" b="1" dirty="0">
                <a:latin typeface="Calibri" panose="020F0502020204030204" pitchFamily="34" charset="0"/>
              </a:rPr>
              <a:t>Простой монтаж</a:t>
            </a:r>
            <a:r>
              <a:rPr lang="en-US" sz="1400" b="1" dirty="0">
                <a:latin typeface="Calibri" panose="020F0502020204030204" pitchFamily="34" charset="0"/>
              </a:rPr>
              <a:t>:</a:t>
            </a:r>
            <a:r>
              <a:rPr lang="ru-RU" sz="1400" b="1" dirty="0">
                <a:latin typeface="Calibri" panose="020F0502020204030204" pitchFamily="34" charset="0"/>
              </a:rPr>
              <a:t> цельные шасси</a:t>
            </a:r>
            <a:endParaRPr lang="en-US" sz="1400" dirty="0">
              <a:latin typeface="Calibri" panose="020F0502020204030204" pitchFamily="34" charset="0"/>
            </a:endParaRPr>
          </a:p>
          <a:p>
            <a:pPr marL="285750" lvl="1" indent="-285750">
              <a:spcBef>
                <a:spcPts val="600"/>
              </a:spcBef>
              <a:spcAft>
                <a:spcPts val="2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ru-RU" sz="1400" b="1" dirty="0">
                <a:latin typeface="Calibri" panose="020F0502020204030204" pitchFamily="34" charset="0"/>
              </a:rPr>
              <a:t>Простое обслуживание</a:t>
            </a:r>
            <a:r>
              <a:rPr lang="en-US" sz="1400" b="1" dirty="0">
                <a:latin typeface="Calibri" panose="020F0502020204030204" pitchFamily="34" charset="0"/>
              </a:rPr>
              <a:t>: </a:t>
            </a:r>
            <a:r>
              <a:rPr lang="ru-RU" sz="1400" dirty="0">
                <a:latin typeface="Calibri" panose="020F0502020204030204" pitchFamily="34" charset="0"/>
              </a:rPr>
              <a:t>новые шасси</a:t>
            </a:r>
            <a:r>
              <a:rPr lang="en-US" sz="1400" dirty="0">
                <a:latin typeface="Calibri" panose="020F0502020204030204" pitchFamily="34" charset="0"/>
              </a:rPr>
              <a:t>+ </a:t>
            </a:r>
            <a:r>
              <a:rPr lang="en-US" sz="1400" b="1" dirty="0">
                <a:solidFill>
                  <a:srgbClr val="04ACA4"/>
                </a:solidFill>
                <a:latin typeface="Calibri" panose="020F0502020204030204" pitchFamily="34" charset="0"/>
              </a:rPr>
              <a:t>HiKumo Pro </a:t>
            </a:r>
            <a:r>
              <a:rPr lang="ru-RU" sz="1400" b="1" dirty="0">
                <a:solidFill>
                  <a:srgbClr val="04ACA4"/>
                </a:solidFill>
                <a:latin typeface="Calibri" panose="020F0502020204030204" pitchFamily="34" charset="0"/>
              </a:rPr>
              <a:t>эксклюзивное решение</a:t>
            </a:r>
            <a:endParaRPr lang="en-US" sz="1400" b="1" dirty="0">
              <a:solidFill>
                <a:srgbClr val="04ACA4"/>
              </a:solidFill>
              <a:latin typeface="Calibri" panose="020F0502020204030204" pitchFamily="34" charset="0"/>
            </a:endParaRP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36764" y="4025956"/>
            <a:ext cx="769688" cy="668915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55994" y="5139145"/>
            <a:ext cx="749318" cy="363705"/>
          </a:xfrm>
          <a:prstGeom prst="rect">
            <a:avLst/>
          </a:prstGeom>
        </p:spPr>
      </p:pic>
      <p:sp>
        <p:nvSpPr>
          <p:cNvPr id="16" name="Rectangle 5"/>
          <p:cNvSpPr>
            <a:spLocks noChangeArrowheads="1"/>
          </p:cNvSpPr>
          <p:nvPr/>
        </p:nvSpPr>
        <p:spPr bwMode="auto">
          <a:xfrm>
            <a:off x="8471253" y="5579373"/>
            <a:ext cx="583975" cy="18466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1200" b="1" dirty="0">
                <a:solidFill>
                  <a:srgbClr val="3C3C3B"/>
                </a:solidFill>
                <a:latin typeface="Calibri" panose="020F0502020204030204" pitchFamily="34" charset="0"/>
              </a:rPr>
              <a:t>SEER</a:t>
            </a:r>
          </a:p>
        </p:txBody>
      </p:sp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9430939" y="5134555"/>
            <a:ext cx="563171" cy="18466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1200" b="1" dirty="0">
                <a:solidFill>
                  <a:srgbClr val="3C3C3B"/>
                </a:solidFill>
                <a:latin typeface="Calibri" panose="020F0502020204030204" pitchFamily="34" charset="0"/>
              </a:rPr>
              <a:t>SCOP</a:t>
            </a:r>
          </a:p>
        </p:txBody>
      </p:sp>
      <p:pic>
        <p:nvPicPr>
          <p:cNvPr id="19" name="Image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71122" y="5384946"/>
            <a:ext cx="749318" cy="363705"/>
          </a:xfrm>
          <a:prstGeom prst="rect">
            <a:avLst/>
          </a:prstGeom>
        </p:spPr>
      </p:pic>
      <p:cxnSp>
        <p:nvCxnSpPr>
          <p:cNvPr id="6" name="Connecteur droit 5"/>
          <p:cNvCxnSpPr/>
          <p:nvPr/>
        </p:nvCxnSpPr>
        <p:spPr>
          <a:xfrm flipH="1">
            <a:off x="9154329" y="5053451"/>
            <a:ext cx="241344" cy="69617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26958" y="1061330"/>
            <a:ext cx="558705" cy="669876"/>
          </a:xfrm>
          <a:prstGeom prst="rect">
            <a:avLst/>
          </a:prstGeom>
        </p:spPr>
      </p:pic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8811020" y="1753732"/>
            <a:ext cx="948303" cy="18466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1200" dirty="0">
                <a:solidFill>
                  <a:srgbClr val="3C3C3B"/>
                </a:solidFill>
                <a:latin typeface="Calibri" panose="020F0502020204030204" pitchFamily="34" charset="0"/>
              </a:rPr>
              <a:t>FROST WASH</a:t>
            </a:r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>
          <a:blip r:embed="rId8">
            <a:clrChange>
              <a:clrFrom>
                <a:srgbClr val="EEF3FA"/>
              </a:clrFrom>
              <a:clrTo>
                <a:srgbClr val="EEF3F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823139" y="2901294"/>
            <a:ext cx="966341" cy="966341"/>
          </a:xfrm>
          <a:prstGeom prst="rect">
            <a:avLst/>
          </a:prstGeom>
        </p:spPr>
      </p:pic>
      <p:sp>
        <p:nvSpPr>
          <p:cNvPr id="5" name="Rectangle à coins arrondis 30">
            <a:extLst>
              <a:ext uri="{FF2B5EF4-FFF2-40B4-BE49-F238E27FC236}">
                <a16:creationId xmlns:a16="http://schemas.microsoft.com/office/drawing/2014/main" id="{F681E415-7B24-4CC3-B6D5-C803A6BB3856}"/>
              </a:ext>
            </a:extLst>
          </p:cNvPr>
          <p:cNvSpPr/>
          <p:nvPr/>
        </p:nvSpPr>
        <p:spPr>
          <a:xfrm>
            <a:off x="1191105" y="6267579"/>
            <a:ext cx="8881788" cy="481331"/>
          </a:xfrm>
          <a:prstGeom prst="roundRect">
            <a:avLst/>
          </a:prstGeom>
          <a:solidFill>
            <a:srgbClr val="04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Новая серия</a:t>
            </a:r>
            <a:r>
              <a:rPr lang="en-US" dirty="0"/>
              <a:t> Premium </a:t>
            </a:r>
            <a:r>
              <a:rPr lang="ru-RU" dirty="0"/>
              <a:t>идеально соответствует требованиям рынка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11211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791AB25-B8E0-2745-A94D-33DC2CCE754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RAC Product Development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E9730A6-B8F7-344F-AF52-6A12388FC0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–</a:t>
            </a:r>
            <a:br>
              <a:rPr lang="en-US" dirty="0"/>
            </a:br>
            <a:r>
              <a:rPr lang="en-US" dirty="0"/>
              <a:t>New R32 </a:t>
            </a:r>
            <a:br>
              <a:rPr lang="en-US" dirty="0"/>
            </a:br>
            <a:r>
              <a:rPr lang="en-US" dirty="0"/>
              <a:t>Wall Hi-End</a:t>
            </a:r>
          </a:p>
        </p:txBody>
      </p:sp>
    </p:spTree>
    <p:extLst>
      <p:ext uri="{BB962C8B-B14F-4D97-AF65-F5344CB8AC3E}">
        <p14:creationId xmlns:p14="http://schemas.microsoft.com/office/powerpoint/2010/main" val="27481789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F3980D3-D27F-41A6-9D5C-5A4914928A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292801"/>
            <a:ext cx="3560324" cy="798216"/>
          </a:xfrm>
          <a:prstGeom prst="rect">
            <a:avLst/>
          </a:prstGeom>
        </p:spPr>
      </p:pic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1125083" y="3151567"/>
            <a:ext cx="3348000" cy="397417"/>
          </a:xfrm>
        </p:spPr>
        <p:txBody>
          <a:bodyPr/>
          <a:lstStyle/>
          <a:p>
            <a:r>
              <a:rPr lang="en-US" dirty="0">
                <a:solidFill>
                  <a:srgbClr val="04ACA4"/>
                </a:solidFill>
              </a:rPr>
              <a:t>Features</a:t>
            </a:r>
          </a:p>
        </p:txBody>
      </p:sp>
      <p:sp>
        <p:nvSpPr>
          <p:cNvPr id="14" name="Espace réservé du texte 1"/>
          <p:cNvSpPr>
            <a:spLocks noGrp="1"/>
          </p:cNvSpPr>
          <p:nvPr>
            <p:ph type="body" sz="quarter" idx="14"/>
          </p:nvPr>
        </p:nvSpPr>
        <p:spPr>
          <a:xfrm>
            <a:off x="1052412" y="1918821"/>
            <a:ext cx="3348000" cy="397417"/>
          </a:xfrm>
        </p:spPr>
        <p:txBody>
          <a:bodyPr/>
          <a:lstStyle/>
          <a:p>
            <a:r>
              <a:rPr lang="en-US" dirty="0">
                <a:solidFill>
                  <a:srgbClr val="04ACA4"/>
                </a:solidFill>
              </a:rPr>
              <a:t>Line-up</a:t>
            </a:r>
          </a:p>
        </p:txBody>
      </p:sp>
      <p:sp>
        <p:nvSpPr>
          <p:cNvPr id="12" name="Marcador de texto 6">
            <a:extLst>
              <a:ext uri="{FF2B5EF4-FFF2-40B4-BE49-F238E27FC236}">
                <a16:creationId xmlns:a16="http://schemas.microsoft.com/office/drawing/2014/main" id="{5967C279-2201-4CAE-BF00-2245B9EC4C6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25083" y="3473494"/>
            <a:ext cx="5138652" cy="2724837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</a:pPr>
            <a:r>
              <a:rPr lang="en-US" sz="1200" b="1" dirty="0">
                <a:latin typeface="Calibri" panose="020F0502020204030204" pitchFamily="34" charset="0"/>
                <a:ea typeface="Source Sans Pro" panose="020B0503030403020204" pitchFamily="34" charset="0"/>
              </a:rPr>
              <a:t>New range</a:t>
            </a:r>
            <a:r>
              <a:rPr lang="en-US" sz="1200" dirty="0">
                <a:latin typeface="Calibri" panose="020F0502020204030204" pitchFamily="34" charset="0"/>
                <a:ea typeface="Source Sans Pro" panose="020B0503030403020204" pitchFamily="34" charset="0"/>
              </a:rPr>
              <a:t>: Complete and consistent range from 2,5 to 5,0kW </a:t>
            </a:r>
            <a:endParaRPr lang="en-US" sz="500" b="1" dirty="0">
              <a:solidFill>
                <a:schemeClr val="accent1"/>
              </a:solidFill>
              <a:latin typeface="Calibri" panose="020F0502020204030204" pitchFamily="34" charset="0"/>
              <a:ea typeface="Source Sans Pro" panose="020B0503030403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</a:pPr>
            <a:r>
              <a:rPr lang="en-US" sz="1200" b="1" dirty="0">
                <a:latin typeface="Calibri" panose="020F0502020204030204" pitchFamily="34" charset="0"/>
                <a:ea typeface="Source Sans Pro" panose="020B0503030403020204" pitchFamily="34" charset="0"/>
              </a:rPr>
              <a:t>Energy savings: </a:t>
            </a:r>
          </a:p>
          <a:p>
            <a:pPr marL="514350" lvl="1" indent="-171450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  <a:ea typeface="Source Sans Pro" panose="020B0503030403020204" pitchFamily="34" charset="0"/>
              </a:rPr>
              <a:t>High seasonal performances </a:t>
            </a:r>
            <a:r>
              <a:rPr lang="en-US" sz="1200" b="1" dirty="0">
                <a:solidFill>
                  <a:srgbClr val="04ACA4"/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SEER = A+++ / SCOP = A+++</a:t>
            </a:r>
          </a:p>
          <a:p>
            <a:pPr marL="514350" lvl="1" indent="-171450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  <a:ea typeface="Source Sans Pro" panose="020B0503030403020204" pitchFamily="34" charset="0"/>
              </a:rPr>
              <a:t>Human sensor</a:t>
            </a:r>
          </a:p>
          <a:p>
            <a:pPr marL="0" lvl="1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</a:pPr>
            <a:r>
              <a:rPr lang="en-US" sz="1200" b="1" dirty="0">
                <a:latin typeface="Calibri" panose="020F0502020204030204" pitchFamily="34" charset="0"/>
                <a:ea typeface="Source Sans Pro" panose="020B0503030403020204" pitchFamily="34" charset="0"/>
              </a:rPr>
              <a:t>Air quality</a:t>
            </a:r>
          </a:p>
          <a:p>
            <a:pPr marL="514350" lvl="1" indent="-171450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  <a:ea typeface="Source Sans Pro" panose="020B0503030403020204" pitchFamily="34" charset="0"/>
              </a:rPr>
              <a:t>Exclusive </a:t>
            </a:r>
            <a:r>
              <a:rPr lang="en-US" sz="1200" b="1" dirty="0">
                <a:solidFill>
                  <a:srgbClr val="04ACA4"/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Frost Wash </a:t>
            </a:r>
            <a:r>
              <a:rPr lang="en-US" sz="1200" dirty="0">
                <a:latin typeface="Calibri" panose="020F0502020204030204" pitchFamily="34" charset="0"/>
                <a:ea typeface="Source Sans Pro" panose="020B0503030403020204" pitchFamily="34" charset="0"/>
              </a:rPr>
              <a:t>feature to match end-user requirements</a:t>
            </a:r>
            <a:endParaRPr lang="en-US" sz="1200" b="1" dirty="0">
              <a:latin typeface="Calibri" panose="020F0502020204030204" pitchFamily="34" charset="0"/>
              <a:ea typeface="Source Sans Pro" panose="020B0503030403020204" pitchFamily="34" charset="0"/>
            </a:endParaRPr>
          </a:p>
          <a:p>
            <a:pPr marL="0" lvl="1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</a:pPr>
            <a:r>
              <a:rPr lang="en-US" sz="1200" b="1" dirty="0">
                <a:latin typeface="Calibri" panose="020F0502020204030204" pitchFamily="34" charset="0"/>
                <a:ea typeface="Source Sans Pro" panose="020B0503030403020204" pitchFamily="34" charset="0"/>
              </a:rPr>
              <a:t>High comfort level:</a:t>
            </a:r>
          </a:p>
          <a:p>
            <a:pPr marL="514350" lvl="1" indent="-171450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rgbClr val="04ACA4"/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Constant Power </a:t>
            </a:r>
          </a:p>
          <a:p>
            <a:pPr marL="514350" lvl="1" indent="-171450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  <a:ea typeface="Source Sans Pro" panose="020B0503030403020204" pitchFamily="34" charset="0"/>
              </a:rPr>
              <a:t>Working range to down to </a:t>
            </a:r>
            <a:r>
              <a:rPr lang="en-US" sz="1200" b="1" dirty="0">
                <a:solidFill>
                  <a:srgbClr val="04ACA4"/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-20°C</a:t>
            </a:r>
          </a:p>
          <a:p>
            <a:pPr marL="0" indent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</a:pPr>
            <a:r>
              <a:rPr lang="en-US" sz="1200" b="1" dirty="0">
                <a:latin typeface="Calibri" panose="020F0502020204030204" pitchFamily="34" charset="0"/>
                <a:ea typeface="Source Sans Pro" panose="020B0503030403020204" pitchFamily="34" charset="0"/>
              </a:rPr>
              <a:t>Differentiated design </a:t>
            </a:r>
            <a:r>
              <a:rPr lang="en-US" sz="1200" dirty="0">
                <a:latin typeface="Calibri" panose="020F0502020204030204" pitchFamily="34" charset="0"/>
                <a:ea typeface="Source Sans Pro" panose="020B0503030403020204" pitchFamily="34" charset="0"/>
              </a:rPr>
              <a:t>matching perfectly with Hi-End Floor</a:t>
            </a:r>
          </a:p>
          <a:p>
            <a:pPr marL="0" indent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</a:pPr>
            <a:r>
              <a:rPr lang="en-US" sz="1200" b="1" dirty="0">
                <a:latin typeface="Calibri" panose="020F0502020204030204" pitchFamily="34" charset="0"/>
                <a:ea typeface="Source Sans Pro" panose="020B0503030403020204" pitchFamily="34" charset="0"/>
              </a:rPr>
              <a:t>Easy selection: </a:t>
            </a:r>
            <a:r>
              <a:rPr lang="en-US" sz="1200" dirty="0">
                <a:latin typeface="Calibri" panose="020F0502020204030204" pitchFamily="34" charset="0"/>
                <a:ea typeface="Source Sans Pro" panose="020B0503030403020204" pitchFamily="34" charset="0"/>
              </a:rPr>
              <a:t>Single &amp; Multi compatibility</a:t>
            </a:r>
            <a:endParaRPr lang="en-US" sz="1200" b="1" dirty="0">
              <a:solidFill>
                <a:schemeClr val="accent1"/>
              </a:solidFill>
              <a:latin typeface="Calibri" panose="020F0502020204030204" pitchFamily="34" charset="0"/>
              <a:ea typeface="Source Sans Pro" panose="020B0503030403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</a:pPr>
            <a:r>
              <a:rPr lang="en-US" sz="1200" b="1" dirty="0">
                <a:solidFill>
                  <a:schemeClr val="tx1"/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4 Way Swing: </a:t>
            </a:r>
            <a:r>
              <a:rPr lang="en-US" sz="1200" dirty="0">
                <a:solidFill>
                  <a:schemeClr val="tx1"/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homogeneous temperature in the room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0E3396CF-07C9-7841-9A9A-FA5989EE2D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607" y="532267"/>
            <a:ext cx="4437795" cy="1680969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R32 Wall Hi-End</a:t>
            </a:r>
            <a:br>
              <a:rPr lang="uk-UA" dirty="0">
                <a:solidFill>
                  <a:schemeClr val="bg1"/>
                </a:solidFill>
              </a:rPr>
            </a:br>
            <a:br>
              <a:rPr lang="en-US" dirty="0"/>
            </a:br>
            <a:r>
              <a:rPr lang="en-US" sz="1800" b="0" dirty="0">
                <a:solidFill>
                  <a:srgbClr val="04ACA4"/>
                </a:solidFill>
              </a:rPr>
              <a:t>(RAK-(Q/R)XE / RAC-WXE)</a:t>
            </a:r>
            <a:br>
              <a:rPr lang="en-US" sz="1800" dirty="0">
                <a:solidFill>
                  <a:srgbClr val="04ACA4"/>
                </a:solidFill>
              </a:rPr>
            </a:br>
            <a:r>
              <a:rPr lang="en-US" sz="1600" b="0" dirty="0">
                <a:solidFill>
                  <a:srgbClr val="04ACA4"/>
                </a:solidFill>
              </a:rPr>
              <a:t>Factory: JCH-WH / Availability date: FY19Q2</a:t>
            </a:r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1819" y="3420633"/>
            <a:ext cx="2581399" cy="1720622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0424" y="1638372"/>
            <a:ext cx="3255078" cy="1132768"/>
          </a:xfrm>
          <a:prstGeom prst="rect">
            <a:avLst/>
          </a:prstGeom>
        </p:spPr>
      </p:pic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632404"/>
              </p:ext>
            </p:extLst>
          </p:nvPr>
        </p:nvGraphicFramePr>
        <p:xfrm>
          <a:off x="1082926" y="2269150"/>
          <a:ext cx="1896146" cy="5562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80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80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2.5 kW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3.5 kW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7234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Calibri" panose="020F0502020204030204" pitchFamily="34" charset="0"/>
                        </a:rPr>
                        <a:t>•</a:t>
                      </a:r>
                      <a:endParaRPr lang="en-US" sz="1400" dirty="0"/>
                    </a:p>
                  </a:txBody>
                  <a:tcPr anchor="ctr"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Calibri" panose="020F0502020204030204" pitchFamily="34" charset="0"/>
                        </a:rPr>
                        <a:t>•</a:t>
                      </a:r>
                      <a:endParaRPr lang="en-US" sz="1400" dirty="0"/>
                    </a:p>
                  </a:txBody>
                  <a:tcPr anchor="ctr"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1052412" y="2784241"/>
            <a:ext cx="77617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000" dirty="0">
                <a:latin typeface="Calibri" panose="020F0502020204030204" pitchFamily="34" charset="0"/>
              </a:rPr>
              <a:t>*Multi only</a:t>
            </a: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0683142">
            <a:off x="8074283" y="3783304"/>
            <a:ext cx="251752" cy="842823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69330" y="5710603"/>
            <a:ext cx="468744" cy="407373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48534" y="5678995"/>
            <a:ext cx="417566" cy="438980"/>
          </a:xfrm>
          <a:prstGeom prst="rect">
            <a:avLst/>
          </a:prstGeom>
        </p:spPr>
      </p:pic>
      <p:sp>
        <p:nvSpPr>
          <p:cNvPr id="19" name="Rectangle 5"/>
          <p:cNvSpPr>
            <a:spLocks noChangeArrowheads="1"/>
          </p:cNvSpPr>
          <p:nvPr/>
        </p:nvSpPr>
        <p:spPr bwMode="auto">
          <a:xfrm>
            <a:off x="7669331" y="6257510"/>
            <a:ext cx="502591" cy="21544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700" dirty="0">
                <a:solidFill>
                  <a:srgbClr val="3C3C3B"/>
                </a:solidFill>
                <a:latin typeface="Calibri" panose="020F0502020204030204" pitchFamily="34" charset="0"/>
              </a:rPr>
              <a:t>CONSTANT </a:t>
            </a:r>
          </a:p>
          <a:p>
            <a:pPr algn="ctr"/>
            <a:r>
              <a:rPr lang="en-US" altLang="en-US" sz="700" dirty="0">
                <a:solidFill>
                  <a:srgbClr val="3C3C3B"/>
                </a:solidFill>
                <a:latin typeface="Calibri" panose="020F0502020204030204" pitchFamily="34" charset="0"/>
              </a:rPr>
              <a:t>POWER</a:t>
            </a:r>
          </a:p>
        </p:txBody>
      </p:sp>
      <p:pic>
        <p:nvPicPr>
          <p:cNvPr id="21" name="Image 2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98125" y="5870573"/>
            <a:ext cx="420140" cy="203928"/>
          </a:xfrm>
          <a:prstGeom prst="rect">
            <a:avLst/>
          </a:prstGeom>
        </p:spPr>
      </p:pic>
      <p:sp>
        <p:nvSpPr>
          <p:cNvPr id="20" name="Rectangle 5"/>
          <p:cNvSpPr>
            <a:spLocks noChangeArrowheads="1"/>
          </p:cNvSpPr>
          <p:nvPr/>
        </p:nvSpPr>
        <p:spPr bwMode="auto">
          <a:xfrm>
            <a:off x="6663602" y="6257510"/>
            <a:ext cx="151586" cy="10772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700" dirty="0">
                <a:solidFill>
                  <a:srgbClr val="3C3C3B"/>
                </a:solidFill>
                <a:latin typeface="Calibri" panose="020F0502020204030204" pitchFamily="34" charset="0"/>
              </a:rPr>
              <a:t>R32</a:t>
            </a:r>
          </a:p>
        </p:txBody>
      </p:sp>
      <p:pic>
        <p:nvPicPr>
          <p:cNvPr id="24" name="Image 2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11286" y="5870573"/>
            <a:ext cx="420140" cy="203928"/>
          </a:xfrm>
          <a:prstGeom prst="rect">
            <a:avLst/>
          </a:prstGeom>
        </p:spPr>
      </p:pic>
      <p:pic>
        <p:nvPicPr>
          <p:cNvPr id="30" name="Image 29"/>
          <p:cNvPicPr>
            <a:picLocks noChangeAspect="1"/>
          </p:cNvPicPr>
          <p:nvPr/>
        </p:nvPicPr>
        <p:blipFill rotWithShape="1">
          <a:blip r:embed="rId10"/>
          <a:srcRect b="33180"/>
          <a:stretch/>
        </p:blipFill>
        <p:spPr>
          <a:xfrm>
            <a:off x="10502600" y="5716100"/>
            <a:ext cx="444536" cy="401876"/>
          </a:xfrm>
          <a:prstGeom prst="rect">
            <a:avLst/>
          </a:prstGeom>
        </p:spPr>
      </p:pic>
      <p:sp>
        <p:nvSpPr>
          <p:cNvPr id="27" name="Rectangle 5"/>
          <p:cNvSpPr>
            <a:spLocks noChangeArrowheads="1"/>
          </p:cNvSpPr>
          <p:nvPr/>
        </p:nvSpPr>
        <p:spPr bwMode="auto">
          <a:xfrm>
            <a:off x="8375151" y="6257510"/>
            <a:ext cx="422990" cy="21544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700" dirty="0">
                <a:solidFill>
                  <a:srgbClr val="3C3C3B"/>
                </a:solidFill>
                <a:latin typeface="Calibri" panose="020F0502020204030204" pitchFamily="34" charset="0"/>
              </a:rPr>
              <a:t>4 WAY SWING</a:t>
            </a: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9031963" y="6257510"/>
            <a:ext cx="342101" cy="10772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700" dirty="0">
                <a:solidFill>
                  <a:srgbClr val="3C3C3B"/>
                </a:solidFill>
                <a:latin typeface="Calibri" panose="020F0502020204030204" pitchFamily="34" charset="0"/>
              </a:rPr>
              <a:t>SEER</a:t>
            </a:r>
          </a:p>
        </p:txBody>
      </p:sp>
      <p:sp>
        <p:nvSpPr>
          <p:cNvPr id="29" name="Rectangle 5"/>
          <p:cNvSpPr>
            <a:spLocks noChangeArrowheads="1"/>
          </p:cNvSpPr>
          <p:nvPr/>
        </p:nvSpPr>
        <p:spPr bwMode="auto">
          <a:xfrm>
            <a:off x="9598263" y="6257510"/>
            <a:ext cx="240980" cy="10772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700" dirty="0">
                <a:solidFill>
                  <a:srgbClr val="3C3C3B"/>
                </a:solidFill>
                <a:latin typeface="Calibri" panose="020F0502020204030204" pitchFamily="34" charset="0"/>
              </a:rPr>
              <a:t>SCOP</a:t>
            </a:r>
          </a:p>
        </p:txBody>
      </p:sp>
      <p:pic>
        <p:nvPicPr>
          <p:cNvPr id="31" name="Image 30"/>
          <p:cNvPicPr/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012114" y="5706165"/>
            <a:ext cx="400405" cy="447357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Image 33"/>
          <p:cNvPicPr>
            <a:picLocks noChangeAspect="1"/>
          </p:cNvPicPr>
          <p:nvPr/>
        </p:nvPicPr>
        <p:blipFill rotWithShape="1">
          <a:blip r:embed="rId12"/>
          <a:srcRect l="13332" t="-5895" r="12224" b="15224"/>
          <a:stretch/>
        </p:blipFill>
        <p:spPr>
          <a:xfrm>
            <a:off x="11066545" y="5678995"/>
            <a:ext cx="343453" cy="471560"/>
          </a:xfrm>
          <a:prstGeom prst="rect">
            <a:avLst/>
          </a:prstGeom>
        </p:spPr>
      </p:pic>
      <p:sp>
        <p:nvSpPr>
          <p:cNvPr id="32" name="Rectangle 5"/>
          <p:cNvSpPr>
            <a:spLocks noChangeArrowheads="1"/>
          </p:cNvSpPr>
          <p:nvPr/>
        </p:nvSpPr>
        <p:spPr bwMode="auto">
          <a:xfrm>
            <a:off x="10557755" y="6257510"/>
            <a:ext cx="330220" cy="1077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700" dirty="0">
                <a:solidFill>
                  <a:srgbClr val="3C3C3B"/>
                </a:solidFill>
                <a:latin typeface="Calibri" panose="020F0502020204030204" pitchFamily="34" charset="0"/>
              </a:rPr>
              <a:t>HEATING</a:t>
            </a:r>
          </a:p>
        </p:txBody>
      </p:sp>
      <p:sp>
        <p:nvSpPr>
          <p:cNvPr id="33" name="Rectangle 5"/>
          <p:cNvSpPr>
            <a:spLocks noChangeArrowheads="1"/>
          </p:cNvSpPr>
          <p:nvPr/>
        </p:nvSpPr>
        <p:spPr bwMode="auto">
          <a:xfrm>
            <a:off x="10039402" y="6257510"/>
            <a:ext cx="341440" cy="1077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700" dirty="0">
                <a:solidFill>
                  <a:srgbClr val="3C3C3B"/>
                </a:solidFill>
                <a:latin typeface="Calibri" panose="020F0502020204030204" pitchFamily="34" charset="0"/>
              </a:rPr>
              <a:t>COOLING</a:t>
            </a:r>
          </a:p>
        </p:txBody>
      </p:sp>
      <p:sp>
        <p:nvSpPr>
          <p:cNvPr id="35" name="Rectangle 5"/>
          <p:cNvSpPr>
            <a:spLocks noChangeArrowheads="1"/>
          </p:cNvSpPr>
          <p:nvPr/>
        </p:nvSpPr>
        <p:spPr bwMode="auto">
          <a:xfrm>
            <a:off x="11056874" y="6261398"/>
            <a:ext cx="411972" cy="2154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700" dirty="0">
                <a:solidFill>
                  <a:srgbClr val="3C3C3B"/>
                </a:solidFill>
                <a:latin typeface="Calibri" panose="020F0502020204030204" pitchFamily="34" charset="0"/>
              </a:rPr>
              <a:t>HIGH </a:t>
            </a:r>
          </a:p>
          <a:p>
            <a:pPr algn="ctr"/>
            <a:r>
              <a:rPr lang="en-US" altLang="en-US" sz="700" dirty="0">
                <a:solidFill>
                  <a:srgbClr val="3C3C3B"/>
                </a:solidFill>
                <a:latin typeface="Calibri" panose="020F0502020204030204" pitchFamily="34" charset="0"/>
              </a:rPr>
              <a:t>EFFICIENCY</a:t>
            </a:r>
          </a:p>
        </p:txBody>
      </p:sp>
      <p:pic>
        <p:nvPicPr>
          <p:cNvPr id="36" name="Image 35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139169" y="5736950"/>
            <a:ext cx="379869" cy="455455"/>
          </a:xfrm>
          <a:prstGeom prst="rect">
            <a:avLst/>
          </a:prstGeom>
        </p:spPr>
      </p:pic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7083154" y="6259678"/>
            <a:ext cx="487270" cy="10772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700" dirty="0">
                <a:solidFill>
                  <a:srgbClr val="3C3C3B"/>
                </a:solidFill>
                <a:latin typeface="Calibri" panose="020F0502020204030204" pitchFamily="34" charset="0"/>
              </a:rPr>
              <a:t>FROST WASH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EAE3EC9-BFE6-4AC3-8E92-1226B31E962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8432648" y="5758222"/>
            <a:ext cx="348093" cy="372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3501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78A85B2-DD80-4933-AE3A-2FD731757D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292801"/>
            <a:ext cx="3348000" cy="798216"/>
          </a:xfrm>
          <a:prstGeom prst="rect">
            <a:avLst/>
          </a:prstGeom>
        </p:spPr>
      </p:pic>
      <p:sp>
        <p:nvSpPr>
          <p:cNvPr id="15" name="Rectangle à coins arrondis 14"/>
          <p:cNvSpPr/>
          <p:nvPr/>
        </p:nvSpPr>
        <p:spPr>
          <a:xfrm>
            <a:off x="5139788" y="1735873"/>
            <a:ext cx="1368152" cy="79208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4AC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E887C9A-84A7-9245-B372-224B83045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6998" y="506607"/>
            <a:ext cx="4076405" cy="474409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Line-up</a:t>
            </a:r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7FB23A97-2FAD-304B-A617-49DEC72B7C3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64432" y="1212021"/>
            <a:ext cx="3348000" cy="397417"/>
          </a:xfrm>
        </p:spPr>
        <p:txBody>
          <a:bodyPr/>
          <a:lstStyle/>
          <a:p>
            <a:r>
              <a:rPr lang="en-US" dirty="0">
                <a:solidFill>
                  <a:srgbClr val="04ACA4"/>
                </a:solidFill>
              </a:rPr>
              <a:t>Compatibility</a:t>
            </a:r>
          </a:p>
        </p:txBody>
      </p:sp>
      <p:sp>
        <p:nvSpPr>
          <p:cNvPr id="13" name="Arrondir un rectangle avec un coin diagonal 12"/>
          <p:cNvSpPr/>
          <p:nvPr/>
        </p:nvSpPr>
        <p:spPr>
          <a:xfrm>
            <a:off x="2259468" y="6098828"/>
            <a:ext cx="7565602" cy="619133"/>
          </a:xfrm>
          <a:prstGeom prst="round2DiagRect">
            <a:avLst/>
          </a:prstGeom>
          <a:solidFill>
            <a:srgbClr val="04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New « E » generation IDU are compatible </a:t>
            </a:r>
          </a:p>
          <a:p>
            <a:pPr algn="ctr"/>
            <a:r>
              <a:rPr lang="en-US" b="1" dirty="0"/>
              <a:t>only</a:t>
            </a:r>
            <a:r>
              <a:rPr lang="en-US" dirty="0"/>
              <a:t> with « E » generation single &amp; multi ODU</a:t>
            </a:r>
          </a:p>
        </p:txBody>
      </p:sp>
      <p:sp>
        <p:nvSpPr>
          <p:cNvPr id="16" name="Rectangle à coins arrondis 15"/>
          <p:cNvSpPr/>
          <p:nvPr/>
        </p:nvSpPr>
        <p:spPr>
          <a:xfrm>
            <a:off x="5139788" y="4588326"/>
            <a:ext cx="1368152" cy="792088"/>
          </a:xfrm>
          <a:prstGeom prst="roundRect">
            <a:avLst/>
          </a:prstGeom>
          <a:solidFill>
            <a:srgbClr val="04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RAK-RXE</a:t>
            </a:r>
            <a:endParaRPr lang="en-US" dirty="0"/>
          </a:p>
        </p:txBody>
      </p:sp>
      <p:sp>
        <p:nvSpPr>
          <p:cNvPr id="18" name="Rectangle à coins arrondis 17"/>
          <p:cNvSpPr/>
          <p:nvPr/>
        </p:nvSpPr>
        <p:spPr>
          <a:xfrm>
            <a:off x="2259468" y="1735873"/>
            <a:ext cx="1368152" cy="792088"/>
          </a:xfrm>
          <a:prstGeom prst="roundRect">
            <a:avLst/>
          </a:prstGeom>
          <a:solidFill>
            <a:srgbClr val="04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RAC-WXD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9" name="Rectangle à coins arrondis 18"/>
          <p:cNvSpPr/>
          <p:nvPr/>
        </p:nvSpPr>
        <p:spPr>
          <a:xfrm>
            <a:off x="2259468" y="4578598"/>
            <a:ext cx="1368152" cy="792088"/>
          </a:xfrm>
          <a:prstGeom prst="roundRect">
            <a:avLst/>
          </a:prstGeom>
          <a:solidFill>
            <a:srgbClr val="04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RAC-WXE</a:t>
            </a:r>
            <a:endParaRPr lang="en-US" dirty="0"/>
          </a:p>
        </p:txBody>
      </p:sp>
      <p:sp>
        <p:nvSpPr>
          <p:cNvPr id="20" name="Rectangle à coins arrondis 19"/>
          <p:cNvSpPr/>
          <p:nvPr/>
        </p:nvSpPr>
        <p:spPr>
          <a:xfrm>
            <a:off x="8020108" y="2191399"/>
            <a:ext cx="1368152" cy="79208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4AC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RAM-NPB</a:t>
            </a:r>
          </a:p>
          <a:p>
            <a:pPr algn="ctr"/>
            <a:r>
              <a:rPr lang="fr-FR" dirty="0">
                <a:solidFill>
                  <a:schemeClr val="tx1"/>
                </a:solidFill>
              </a:rPr>
              <a:t>RAM-NYPB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1" name="Connecteur droit 20"/>
          <p:cNvCxnSpPr>
            <a:stCxn id="15" idx="3"/>
            <a:endCxn id="20" idx="1"/>
          </p:cNvCxnSpPr>
          <p:nvPr/>
        </p:nvCxnSpPr>
        <p:spPr>
          <a:xfrm>
            <a:off x="6507940" y="2131917"/>
            <a:ext cx="1512168" cy="455526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/>
          <p:cNvCxnSpPr>
            <a:stCxn id="16" idx="3"/>
            <a:endCxn id="32" idx="1"/>
          </p:cNvCxnSpPr>
          <p:nvPr/>
        </p:nvCxnSpPr>
        <p:spPr>
          <a:xfrm flipV="1">
            <a:off x="6507940" y="4382246"/>
            <a:ext cx="1512168" cy="602125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/>
          <p:cNvCxnSpPr>
            <a:stCxn id="18" idx="3"/>
            <a:endCxn id="15" idx="1"/>
          </p:cNvCxnSpPr>
          <p:nvPr/>
        </p:nvCxnSpPr>
        <p:spPr>
          <a:xfrm>
            <a:off x="3627620" y="2131917"/>
            <a:ext cx="1512168" cy="0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/>
          <p:cNvCxnSpPr>
            <a:stCxn id="19" idx="3"/>
            <a:endCxn id="16" idx="1"/>
          </p:cNvCxnSpPr>
          <p:nvPr/>
        </p:nvCxnSpPr>
        <p:spPr>
          <a:xfrm>
            <a:off x="3627620" y="4974642"/>
            <a:ext cx="1512168" cy="9728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ectangle à coins arrondis 26"/>
          <p:cNvSpPr/>
          <p:nvPr/>
        </p:nvSpPr>
        <p:spPr>
          <a:xfrm>
            <a:off x="5139788" y="2697632"/>
            <a:ext cx="1368152" cy="79208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4AC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RAK-QXD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8" name="Rectangle à coins arrondis 27"/>
          <p:cNvSpPr/>
          <p:nvPr/>
        </p:nvSpPr>
        <p:spPr>
          <a:xfrm>
            <a:off x="5139788" y="3724230"/>
            <a:ext cx="1368152" cy="792088"/>
          </a:xfrm>
          <a:prstGeom prst="roundRect">
            <a:avLst/>
          </a:prstGeom>
          <a:solidFill>
            <a:srgbClr val="04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RAK-QXE</a:t>
            </a:r>
            <a:endParaRPr lang="en-US" dirty="0"/>
          </a:p>
        </p:txBody>
      </p:sp>
      <p:cxnSp>
        <p:nvCxnSpPr>
          <p:cNvPr id="29" name="Connecteur droit 28"/>
          <p:cNvCxnSpPr>
            <a:stCxn id="20" idx="1"/>
            <a:endCxn id="27" idx="3"/>
          </p:cNvCxnSpPr>
          <p:nvPr/>
        </p:nvCxnSpPr>
        <p:spPr>
          <a:xfrm flipH="1">
            <a:off x="6507940" y="2587444"/>
            <a:ext cx="1512168" cy="506233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>
            <a:stCxn id="28" idx="3"/>
            <a:endCxn id="32" idx="1"/>
          </p:cNvCxnSpPr>
          <p:nvPr/>
        </p:nvCxnSpPr>
        <p:spPr>
          <a:xfrm>
            <a:off x="6507940" y="4120275"/>
            <a:ext cx="1512168" cy="261971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ectangle à coins arrondis 31"/>
          <p:cNvSpPr/>
          <p:nvPr/>
        </p:nvSpPr>
        <p:spPr>
          <a:xfrm>
            <a:off x="8020108" y="3986201"/>
            <a:ext cx="1368152" cy="792088"/>
          </a:xfrm>
          <a:prstGeom prst="roundRect">
            <a:avLst/>
          </a:prstGeom>
          <a:solidFill>
            <a:srgbClr val="04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RAM-NPE</a:t>
            </a:r>
            <a:endParaRPr lang="en-US" dirty="0"/>
          </a:p>
        </p:txBody>
      </p:sp>
      <p:sp>
        <p:nvSpPr>
          <p:cNvPr id="25" name="Arrondir un rectangle avec un coin du même côté 24"/>
          <p:cNvSpPr/>
          <p:nvPr/>
        </p:nvSpPr>
        <p:spPr>
          <a:xfrm rot="5400000" flipV="1">
            <a:off x="5092129" y="1788909"/>
            <a:ext cx="784770" cy="678701"/>
          </a:xfrm>
          <a:prstGeom prst="round2SameRect">
            <a:avLst/>
          </a:prstGeom>
          <a:solidFill>
            <a:srgbClr val="04AC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Rectangle à coins arrondis 32"/>
          <p:cNvSpPr/>
          <p:nvPr/>
        </p:nvSpPr>
        <p:spPr>
          <a:xfrm>
            <a:off x="9104990" y="5151677"/>
            <a:ext cx="720080" cy="344511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4AC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schemeClr val="tx1"/>
                </a:solidFill>
              </a:rPr>
              <a:t>R410A</a:t>
            </a:r>
            <a:endParaRPr lang="en-US" sz="1200" b="1" dirty="0">
              <a:solidFill>
                <a:schemeClr val="tx1"/>
              </a:solidFill>
            </a:endParaRPr>
          </a:p>
        </p:txBody>
      </p:sp>
      <p:sp>
        <p:nvSpPr>
          <p:cNvPr id="34" name="Rectangle à coins arrondis 33"/>
          <p:cNvSpPr/>
          <p:nvPr/>
        </p:nvSpPr>
        <p:spPr>
          <a:xfrm>
            <a:off x="9104990" y="5563250"/>
            <a:ext cx="720080" cy="344511"/>
          </a:xfrm>
          <a:prstGeom prst="roundRect">
            <a:avLst/>
          </a:prstGeom>
          <a:solidFill>
            <a:srgbClr val="04ACA4"/>
          </a:solidFill>
          <a:ln>
            <a:solidFill>
              <a:srgbClr val="04AC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/>
              <a:t>R32</a:t>
            </a:r>
            <a:endParaRPr lang="en-US" sz="1200" b="1" dirty="0"/>
          </a:p>
        </p:txBody>
      </p:sp>
      <p:sp>
        <p:nvSpPr>
          <p:cNvPr id="5" name="Rectangle 4"/>
          <p:cNvSpPr/>
          <p:nvPr/>
        </p:nvSpPr>
        <p:spPr>
          <a:xfrm>
            <a:off x="5319371" y="1923689"/>
            <a:ext cx="10390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RAK-</a:t>
            </a:r>
            <a:r>
              <a:rPr lang="fr-FR" dirty="0"/>
              <a:t>RXD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6182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5388AFD-11F9-4345-AF18-CD473B1B86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292801"/>
            <a:ext cx="3888606" cy="798216"/>
          </a:xfrm>
          <a:prstGeom prst="rect">
            <a:avLst/>
          </a:prstGeom>
        </p:spPr>
      </p:pic>
      <p:sp>
        <p:nvSpPr>
          <p:cNvPr id="11" name="Título 16">
            <a:extLst>
              <a:ext uri="{FF2B5EF4-FFF2-40B4-BE49-F238E27FC236}">
                <a16:creationId xmlns:a16="http://schemas.microsoft.com/office/drawing/2014/main" id="{E6D6CDCD-3AED-40C5-8F3E-895C75873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6074" y="509447"/>
            <a:ext cx="5449570" cy="477085"/>
          </a:xfrm>
        </p:spPr>
        <p:txBody>
          <a:bodyPr/>
          <a:lstStyle/>
          <a:p>
            <a:r>
              <a:rPr lang="en-US" sz="2400" dirty="0">
                <a:solidFill>
                  <a:schemeClr val="bg1"/>
                </a:solidFill>
              </a:rPr>
              <a:t>IMPROVEMENTS</a:t>
            </a:r>
            <a:endParaRPr lang="es-ES" sz="2400" dirty="0">
              <a:solidFill>
                <a:schemeClr val="bg1"/>
              </a:solidFill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/>
          </p:nvPr>
        </p:nvSpPr>
        <p:spPr>
          <a:xfrm>
            <a:off x="1812528" y="1424459"/>
            <a:ext cx="8207375" cy="4876800"/>
          </a:xfrm>
          <a:prstGeom prst="rect">
            <a:avLst/>
          </a:prstGeom>
        </p:spPr>
        <p:txBody>
          <a:bodyPr/>
          <a:lstStyle/>
          <a:p>
            <a:pPr marL="0" indent="0">
              <a:buClr>
                <a:schemeClr val="tx1"/>
              </a:buClr>
              <a:buNone/>
            </a:pPr>
            <a:r>
              <a:rPr lang="fr-FR" sz="1800" b="1" dirty="0">
                <a:solidFill>
                  <a:srgbClr val="04ACA4"/>
                </a:solidFill>
              </a:rPr>
              <a:t>R32 Hi-End vs R410A Hi-End: SEER</a:t>
            </a:r>
          </a:p>
          <a:p>
            <a:pPr marL="0" indent="0">
              <a:buNone/>
            </a:pPr>
            <a:endParaRPr lang="fr-FR" dirty="0">
              <a:solidFill>
                <a:srgbClr val="04ACA4"/>
              </a:solidFill>
            </a:endParaRPr>
          </a:p>
          <a:p>
            <a:endParaRPr lang="fr-FR" dirty="0">
              <a:solidFill>
                <a:srgbClr val="04ACA4"/>
              </a:solidFill>
            </a:endParaRPr>
          </a:p>
          <a:p>
            <a:endParaRPr lang="fr-FR" dirty="0">
              <a:solidFill>
                <a:srgbClr val="04ACA4"/>
              </a:solidFill>
            </a:endParaRPr>
          </a:p>
          <a:p>
            <a:endParaRPr lang="fr-FR" dirty="0">
              <a:solidFill>
                <a:srgbClr val="04ACA4"/>
              </a:solidFill>
            </a:endParaRPr>
          </a:p>
          <a:p>
            <a:endParaRPr lang="fr-FR" dirty="0">
              <a:solidFill>
                <a:srgbClr val="04ACA4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04ACA4"/>
              </a:solidFill>
            </a:endParaRPr>
          </a:p>
        </p:txBody>
      </p:sp>
      <p:sp>
        <p:nvSpPr>
          <p:cNvPr id="5" name="Rectangle à coins arrondis 4"/>
          <p:cNvSpPr/>
          <p:nvPr/>
        </p:nvSpPr>
        <p:spPr>
          <a:xfrm>
            <a:off x="2135561" y="5987614"/>
            <a:ext cx="8064128" cy="557917"/>
          </a:xfrm>
          <a:prstGeom prst="roundRect">
            <a:avLst/>
          </a:prstGeom>
          <a:solidFill>
            <a:srgbClr val="04ACA4"/>
          </a:solidFill>
          <a:ln>
            <a:solidFill>
              <a:srgbClr val="04AC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SEER have been improved for all the range</a:t>
            </a:r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5B884B6C-E200-403D-B6D1-7C1113158810}"/>
              </a:ext>
            </a:extLst>
          </p:cNvPr>
          <p:cNvGrpSpPr/>
          <p:nvPr/>
        </p:nvGrpSpPr>
        <p:grpSpPr>
          <a:xfrm>
            <a:off x="2787805" y="2051824"/>
            <a:ext cx="8511169" cy="3563848"/>
            <a:chOff x="2787805" y="2051824"/>
            <a:chExt cx="8511169" cy="3563848"/>
          </a:xfrm>
        </p:grpSpPr>
        <p:grpSp>
          <p:nvGrpSpPr>
            <p:cNvPr id="8" name="Группа 7">
              <a:extLst>
                <a:ext uri="{FF2B5EF4-FFF2-40B4-BE49-F238E27FC236}">
                  <a16:creationId xmlns:a16="http://schemas.microsoft.com/office/drawing/2014/main" id="{5BD98C50-327C-43F7-9AAE-7C1556DB0492}"/>
                </a:ext>
              </a:extLst>
            </p:cNvPr>
            <p:cNvGrpSpPr/>
            <p:nvPr/>
          </p:nvGrpSpPr>
          <p:grpSpPr>
            <a:xfrm>
              <a:off x="3225221" y="2216377"/>
              <a:ext cx="8073753" cy="3292963"/>
              <a:chOff x="2705798" y="2304949"/>
              <a:chExt cx="8073753" cy="3292963"/>
            </a:xfrm>
          </p:grpSpPr>
          <p:graphicFrame>
            <p:nvGraphicFramePr>
              <p:cNvPr id="3" name="Graphique 2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258519981"/>
                  </p:ext>
                </p:extLst>
              </p:nvPr>
            </p:nvGraphicFramePr>
            <p:xfrm>
              <a:off x="2705798" y="2304949"/>
              <a:ext cx="7872802" cy="3135085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  <p:sp>
            <p:nvSpPr>
              <p:cNvPr id="9" name="Rectangle 8"/>
              <p:cNvSpPr/>
              <p:nvPr/>
            </p:nvSpPr>
            <p:spPr>
              <a:xfrm>
                <a:off x="3442004" y="2454037"/>
                <a:ext cx="67601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fontAlgn="b"/>
                <a:r>
                  <a:rPr lang="en-US" b="1" dirty="0">
                    <a:solidFill>
                      <a:srgbClr val="04ACA4"/>
                    </a:solidFill>
                    <a:latin typeface="Calibri" panose="020F0502020204030204" pitchFamily="34" charset="0"/>
                  </a:rPr>
                  <a:t>A+++</a:t>
                </a:r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5918212" y="2413899"/>
                <a:ext cx="67601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fontAlgn="b"/>
                <a:r>
                  <a:rPr lang="en-US" b="1" dirty="0">
                    <a:solidFill>
                      <a:srgbClr val="04ACA4"/>
                    </a:solidFill>
                    <a:latin typeface="Calibri" panose="020F0502020204030204" pitchFamily="34" charset="0"/>
                  </a:rPr>
                  <a:t>A+++</a:t>
                </a:r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8465980" y="2794367"/>
                <a:ext cx="55778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fontAlgn="b"/>
                <a:r>
                  <a:rPr lang="en-US" b="1" dirty="0">
                    <a:solidFill>
                      <a:srgbClr val="04ACA4"/>
                    </a:solidFill>
                    <a:latin typeface="Calibri" panose="020F0502020204030204" pitchFamily="34" charset="0"/>
                  </a:rPr>
                  <a:t>A++</a:t>
                </a: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9657405" y="2896651"/>
                <a:ext cx="55778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fontAlgn="b"/>
                <a:r>
                  <a:rPr lang="en-US" b="1" dirty="0">
                    <a:latin typeface="Calibri" panose="020F0502020204030204" pitchFamily="34" charset="0"/>
                  </a:rPr>
                  <a:t>A++</a:t>
                </a: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4680108" y="2482929"/>
                <a:ext cx="67601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fontAlgn="b"/>
                <a:r>
                  <a:rPr lang="en-US" b="1" dirty="0">
                    <a:latin typeface="Calibri" panose="020F0502020204030204" pitchFamily="34" charset="0"/>
                  </a:rPr>
                  <a:t>A+++</a:t>
                </a: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7156316" y="2482929"/>
                <a:ext cx="67601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fontAlgn="b"/>
                <a:r>
                  <a:rPr lang="en-US" b="1" dirty="0">
                    <a:latin typeface="Calibri" panose="020F0502020204030204" pitchFamily="34" charset="0"/>
                  </a:rPr>
                  <a:t>A+++</a:t>
                </a:r>
              </a:p>
            </p:txBody>
          </p:sp>
          <p:sp>
            <p:nvSpPr>
              <p:cNvPr id="7" name="Прямоугольник 6">
                <a:extLst>
                  <a:ext uri="{FF2B5EF4-FFF2-40B4-BE49-F238E27FC236}">
                    <a16:creationId xmlns:a16="http://schemas.microsoft.com/office/drawing/2014/main" id="{49A12D08-4CA5-4CC8-93F8-1AAC349D207B}"/>
                  </a:ext>
                </a:extLst>
              </p:cNvPr>
              <p:cNvSpPr/>
              <p:nvPr/>
            </p:nvSpPr>
            <p:spPr>
              <a:xfrm>
                <a:off x="8084633" y="2304949"/>
                <a:ext cx="2694918" cy="329296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4C20D8B7-8FD1-4945-9A60-6C30CC67F20F}"/>
                </a:ext>
              </a:extLst>
            </p:cNvPr>
            <p:cNvSpPr/>
            <p:nvPr/>
          </p:nvSpPr>
          <p:spPr>
            <a:xfrm>
              <a:off x="2787805" y="2051824"/>
              <a:ext cx="6755378" cy="3563848"/>
            </a:xfrm>
            <a:prstGeom prst="rect">
              <a:avLst/>
            </a:prstGeom>
            <a:noFill/>
            <a:ln w="19050">
              <a:solidFill>
                <a:srgbClr val="04ACA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5783108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2EE7CC1-5C67-4F04-8C17-229777007C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292801"/>
            <a:ext cx="3888606" cy="798216"/>
          </a:xfrm>
          <a:prstGeom prst="rect">
            <a:avLst/>
          </a:prstGeom>
        </p:spPr>
      </p:pic>
      <p:sp>
        <p:nvSpPr>
          <p:cNvPr id="3" name="Espace réservé du texte 3"/>
          <p:cNvSpPr>
            <a:spLocks noGrp="1"/>
          </p:cNvSpPr>
          <p:nvPr>
            <p:ph type="body" sz="quarter" idx="13"/>
          </p:nvPr>
        </p:nvSpPr>
        <p:spPr>
          <a:xfrm>
            <a:off x="1829814" y="1409719"/>
            <a:ext cx="8207375" cy="4876800"/>
          </a:xfrm>
          <a:prstGeom prst="rect">
            <a:avLst/>
          </a:prstGeom>
        </p:spPr>
        <p:txBody>
          <a:bodyPr/>
          <a:lstStyle/>
          <a:p>
            <a:pPr marL="0" indent="0">
              <a:buClr>
                <a:schemeClr val="tx1"/>
              </a:buClr>
              <a:buNone/>
            </a:pPr>
            <a:r>
              <a:rPr lang="fr-FR" sz="1800" b="1" dirty="0">
                <a:solidFill>
                  <a:srgbClr val="04ACA4"/>
                </a:solidFill>
              </a:rPr>
              <a:t>R32 Hi-End vs R410A Hi-End: SCOP</a:t>
            </a:r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à coins arrondis 3"/>
          <p:cNvSpPr/>
          <p:nvPr/>
        </p:nvSpPr>
        <p:spPr>
          <a:xfrm>
            <a:off x="2135561" y="5943239"/>
            <a:ext cx="8090253" cy="686763"/>
          </a:xfrm>
          <a:prstGeom prst="roundRect">
            <a:avLst>
              <a:gd name="adj" fmla="val 11413"/>
            </a:avLst>
          </a:prstGeom>
          <a:solidFill>
            <a:srgbClr val="04ACA4"/>
          </a:solidFill>
          <a:ln>
            <a:solidFill>
              <a:srgbClr val="04AC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SCOP have been improved for all the range. </a:t>
            </a:r>
          </a:p>
          <a:p>
            <a:pPr algn="ctr"/>
            <a:r>
              <a:rPr lang="en-US" dirty="0">
                <a:solidFill>
                  <a:schemeClr val="bg1"/>
                </a:solidFill>
                <a:sym typeface="Wingdings" panose="05000000000000000000" pitchFamily="2" charset="2"/>
              </a:rPr>
              <a:t></a:t>
            </a:r>
            <a:r>
              <a:rPr lang="en-US" dirty="0">
                <a:solidFill>
                  <a:schemeClr val="bg1"/>
                </a:solidFill>
              </a:rPr>
              <a:t> 1 energy class more for 2.5 and 3.5 kW</a:t>
            </a:r>
          </a:p>
        </p:txBody>
      </p:sp>
      <p:sp>
        <p:nvSpPr>
          <p:cNvPr id="18" name="Título 16">
            <a:extLst>
              <a:ext uri="{FF2B5EF4-FFF2-40B4-BE49-F238E27FC236}">
                <a16:creationId xmlns:a16="http://schemas.microsoft.com/office/drawing/2014/main" id="{E6D6CDCD-3AED-40C5-8F3E-895C75873112}"/>
              </a:ext>
            </a:extLst>
          </p:cNvPr>
          <p:cNvSpPr txBox="1">
            <a:spLocks/>
          </p:cNvSpPr>
          <p:nvPr/>
        </p:nvSpPr>
        <p:spPr>
          <a:xfrm>
            <a:off x="1338236" y="505825"/>
            <a:ext cx="5449570" cy="4770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accent2"/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en-US" sz="2400" dirty="0">
                <a:solidFill>
                  <a:schemeClr val="bg1"/>
                </a:solidFill>
              </a:rPr>
              <a:t>IMPROVEMENTS</a:t>
            </a:r>
            <a:endParaRPr lang="es-ES" sz="2400" dirty="0">
              <a:solidFill>
                <a:schemeClr val="bg1"/>
              </a:solidFill>
            </a:endParaRP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297DA697-80B6-4D80-972B-6E6E733C9497}"/>
              </a:ext>
            </a:extLst>
          </p:cNvPr>
          <p:cNvGrpSpPr/>
          <p:nvPr/>
        </p:nvGrpSpPr>
        <p:grpSpPr>
          <a:xfrm>
            <a:off x="2821259" y="1897860"/>
            <a:ext cx="8642338" cy="3845018"/>
            <a:chOff x="2821259" y="1897860"/>
            <a:chExt cx="8642338" cy="3845018"/>
          </a:xfrm>
        </p:grpSpPr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D6DFA234-3283-4FF7-8E13-5B9231D2FC6F}"/>
                </a:ext>
              </a:extLst>
            </p:cNvPr>
            <p:cNvGrpSpPr/>
            <p:nvPr/>
          </p:nvGrpSpPr>
          <p:grpSpPr>
            <a:xfrm>
              <a:off x="3292235" y="2067298"/>
              <a:ext cx="8171362" cy="3557239"/>
              <a:chOff x="2154811" y="2163337"/>
              <a:chExt cx="8171362" cy="3557239"/>
            </a:xfrm>
          </p:grpSpPr>
          <p:graphicFrame>
            <p:nvGraphicFramePr>
              <p:cNvPr id="8" name="Graphique 7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3199737188"/>
                  </p:ext>
                </p:extLst>
              </p:nvPr>
            </p:nvGraphicFramePr>
            <p:xfrm>
              <a:off x="2154811" y="2419579"/>
              <a:ext cx="7872802" cy="3135085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  <p:sp>
            <p:nvSpPr>
              <p:cNvPr id="9" name="Rectangle 8"/>
              <p:cNvSpPr/>
              <p:nvPr/>
            </p:nvSpPr>
            <p:spPr>
              <a:xfrm>
                <a:off x="2815773" y="2577827"/>
                <a:ext cx="67601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fontAlgn="b"/>
                <a:r>
                  <a:rPr lang="en-US" b="1" dirty="0">
                    <a:solidFill>
                      <a:srgbClr val="04ACA4"/>
                    </a:solidFill>
                    <a:latin typeface="Calibri" panose="020F0502020204030204" pitchFamily="34" charset="0"/>
                  </a:rPr>
                  <a:t>A+++</a:t>
                </a:r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7868092" y="2846405"/>
                <a:ext cx="55778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fontAlgn="b"/>
                <a:r>
                  <a:rPr lang="en-US" b="1" dirty="0">
                    <a:solidFill>
                      <a:srgbClr val="04ACA4"/>
                    </a:solidFill>
                    <a:latin typeface="Calibri" panose="020F0502020204030204" pitchFamily="34" charset="0"/>
                  </a:rPr>
                  <a:t>A++</a:t>
                </a:r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5312373" y="2568535"/>
                <a:ext cx="67601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fontAlgn="b"/>
                <a:r>
                  <a:rPr lang="en-US" b="1" dirty="0">
                    <a:solidFill>
                      <a:srgbClr val="04ACA4"/>
                    </a:solidFill>
                    <a:latin typeface="Calibri" panose="020F0502020204030204" pitchFamily="34" charset="0"/>
                  </a:rPr>
                  <a:t>A+++</a:t>
                </a: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6619308" y="2820279"/>
                <a:ext cx="55778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fontAlgn="b"/>
                <a:r>
                  <a:rPr lang="en-US" b="1" dirty="0">
                    <a:latin typeface="Calibri" panose="020F0502020204030204" pitchFamily="34" charset="0"/>
                  </a:rPr>
                  <a:t>A++</a:t>
                </a: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9204098" y="2925838"/>
                <a:ext cx="43954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fontAlgn="b"/>
                <a:r>
                  <a:rPr lang="en-US" b="1" dirty="0">
                    <a:latin typeface="Calibri" panose="020F0502020204030204" pitchFamily="34" charset="0"/>
                  </a:rPr>
                  <a:t>A+</a:t>
                </a: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4152750" y="2820279"/>
                <a:ext cx="55778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fontAlgn="b"/>
                <a:r>
                  <a:rPr lang="en-US" b="1" dirty="0">
                    <a:latin typeface="Calibri" panose="020F0502020204030204" pitchFamily="34" charset="0"/>
                  </a:rPr>
                  <a:t>A++</a:t>
                </a:r>
              </a:p>
            </p:txBody>
          </p:sp>
          <p:sp>
            <p:nvSpPr>
              <p:cNvPr id="5" name="Прямоугольник 4">
                <a:extLst>
                  <a:ext uri="{FF2B5EF4-FFF2-40B4-BE49-F238E27FC236}">
                    <a16:creationId xmlns:a16="http://schemas.microsoft.com/office/drawing/2014/main" id="{5DE5BEFD-5084-4BCF-B9B2-8A64F626A629}"/>
                  </a:ext>
                </a:extLst>
              </p:cNvPr>
              <p:cNvSpPr/>
              <p:nvPr/>
            </p:nvSpPr>
            <p:spPr>
              <a:xfrm>
                <a:off x="7482466" y="2163337"/>
                <a:ext cx="2843707" cy="355723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0610BC1-98D2-4403-B909-FD16A15C9934}"/>
                </a:ext>
              </a:extLst>
            </p:cNvPr>
            <p:cNvSpPr/>
            <p:nvPr/>
          </p:nvSpPr>
          <p:spPr>
            <a:xfrm>
              <a:off x="2821259" y="1897860"/>
              <a:ext cx="6534614" cy="3845018"/>
            </a:xfrm>
            <a:prstGeom prst="rect">
              <a:avLst/>
            </a:prstGeom>
            <a:noFill/>
            <a:ln w="19050">
              <a:solidFill>
                <a:srgbClr val="04ACA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9463012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3"/>
          <p:cNvSpPr>
            <a:spLocks noGrp="1"/>
          </p:cNvSpPr>
          <p:nvPr>
            <p:ph type="body" sz="quarter" idx="13"/>
          </p:nvPr>
        </p:nvSpPr>
        <p:spPr>
          <a:xfrm>
            <a:off x="1632271" y="1267603"/>
            <a:ext cx="8207375" cy="4876800"/>
          </a:xfrm>
          <a:prstGeom prst="rect">
            <a:avLst/>
          </a:prstGeom>
        </p:spPr>
        <p:txBody>
          <a:bodyPr/>
          <a:lstStyle/>
          <a:p>
            <a:pPr marL="0" indent="0">
              <a:buClr>
                <a:schemeClr val="tx1"/>
              </a:buClr>
              <a:buNone/>
            </a:pPr>
            <a:r>
              <a:rPr lang="fr-FR" sz="1800" b="1" dirty="0">
                <a:solidFill>
                  <a:srgbClr val="04ACA4"/>
                </a:solidFill>
              </a:rPr>
              <a:t>R32 Hi-End vs R410A Hi-End: </a:t>
            </a:r>
            <a:r>
              <a:rPr lang="fr-FR" sz="1800" b="1" dirty="0" err="1">
                <a:solidFill>
                  <a:srgbClr val="04ACA4"/>
                </a:solidFill>
              </a:rPr>
              <a:t>Heating</a:t>
            </a:r>
            <a:r>
              <a:rPr lang="fr-FR" sz="1800" b="1" dirty="0">
                <a:solidFill>
                  <a:srgbClr val="04ACA4"/>
                </a:solidFill>
              </a:rPr>
              <a:t> </a:t>
            </a:r>
            <a:r>
              <a:rPr lang="fr-FR" sz="1800" b="1" dirty="0" err="1">
                <a:solidFill>
                  <a:srgbClr val="04ACA4"/>
                </a:solidFill>
              </a:rPr>
              <a:t>Capacity</a:t>
            </a:r>
            <a:r>
              <a:rPr lang="fr-FR" sz="1800" b="1" dirty="0">
                <a:solidFill>
                  <a:srgbClr val="04ACA4"/>
                </a:solidFill>
              </a:rPr>
              <a:t> @-7°C</a:t>
            </a:r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5978C4C-204C-40B2-A3F3-297F37CAA9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292801"/>
            <a:ext cx="3888606" cy="798216"/>
          </a:xfrm>
          <a:prstGeom prst="rect">
            <a:avLst/>
          </a:prstGeom>
        </p:spPr>
      </p:pic>
      <p:sp>
        <p:nvSpPr>
          <p:cNvPr id="13" name="Título 16">
            <a:extLst>
              <a:ext uri="{FF2B5EF4-FFF2-40B4-BE49-F238E27FC236}">
                <a16:creationId xmlns:a16="http://schemas.microsoft.com/office/drawing/2014/main" id="{E6D6CDCD-3AED-40C5-8F3E-895C75873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2752" y="509047"/>
            <a:ext cx="5449570" cy="477085"/>
          </a:xfrm>
        </p:spPr>
        <p:txBody>
          <a:bodyPr/>
          <a:lstStyle/>
          <a:p>
            <a:r>
              <a:rPr lang="en-US" sz="2400" dirty="0">
                <a:solidFill>
                  <a:schemeClr val="bg1"/>
                </a:solidFill>
              </a:rPr>
              <a:t>IMPROVEMENTS</a:t>
            </a:r>
            <a:endParaRPr lang="es-ES" sz="2400" dirty="0">
              <a:solidFill>
                <a:schemeClr val="bg1"/>
              </a:solidFill>
            </a:endParaRPr>
          </a:p>
        </p:txBody>
      </p:sp>
      <p:sp>
        <p:nvSpPr>
          <p:cNvPr id="4" name="Rectangle à coins arrondis 3"/>
          <p:cNvSpPr/>
          <p:nvPr/>
        </p:nvSpPr>
        <p:spPr>
          <a:xfrm>
            <a:off x="1382752" y="5874661"/>
            <a:ext cx="8401138" cy="686763"/>
          </a:xfrm>
          <a:prstGeom prst="roundRect">
            <a:avLst>
              <a:gd name="adj" fmla="val 10325"/>
            </a:avLst>
          </a:prstGeom>
          <a:solidFill>
            <a:srgbClr val="04ACA4"/>
          </a:solidFill>
          <a:ln>
            <a:solidFill>
              <a:srgbClr val="04AC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Heating capacity at low temperatures has been drastically improved 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compared to previous model. </a:t>
            </a:r>
          </a:p>
        </p:txBody>
      </p:sp>
      <p:sp>
        <p:nvSpPr>
          <p:cNvPr id="6" name="Virage 5"/>
          <p:cNvSpPr/>
          <p:nvPr/>
        </p:nvSpPr>
        <p:spPr>
          <a:xfrm rot="19819617" flipH="1">
            <a:off x="5345652" y="2439528"/>
            <a:ext cx="850252" cy="748247"/>
          </a:xfrm>
          <a:prstGeom prst="bentArrow">
            <a:avLst>
              <a:gd name="adj1" fmla="val 11797"/>
              <a:gd name="adj2" fmla="val 15570"/>
              <a:gd name="adj3" fmla="val 50000"/>
              <a:gd name="adj4" fmla="val 76434"/>
            </a:avLst>
          </a:prstGeom>
          <a:solidFill>
            <a:srgbClr val="04ACA4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Virage 7"/>
          <p:cNvSpPr/>
          <p:nvPr/>
        </p:nvSpPr>
        <p:spPr>
          <a:xfrm rot="20026453" flipH="1">
            <a:off x="2863784" y="2706539"/>
            <a:ext cx="851534" cy="632226"/>
          </a:xfrm>
          <a:prstGeom prst="bentArrow">
            <a:avLst>
              <a:gd name="adj1" fmla="val 11797"/>
              <a:gd name="adj2" fmla="val 15570"/>
              <a:gd name="adj3" fmla="val 50000"/>
              <a:gd name="adj4" fmla="val 76434"/>
            </a:avLst>
          </a:prstGeom>
          <a:solidFill>
            <a:srgbClr val="04ACA4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2965840" y="2465072"/>
            <a:ext cx="7745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+18%</a:t>
            </a:r>
            <a:endParaRPr lang="en-US" dirty="0"/>
          </a:p>
        </p:txBody>
      </p:sp>
      <p:sp>
        <p:nvSpPr>
          <p:cNvPr id="10" name="ZoneTexte 9"/>
          <p:cNvSpPr txBox="1"/>
          <p:nvPr/>
        </p:nvSpPr>
        <p:spPr>
          <a:xfrm>
            <a:off x="5472941" y="2207959"/>
            <a:ext cx="7745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+14%</a:t>
            </a:r>
            <a:endParaRPr lang="en-US" dirty="0"/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ABDA28F3-29E1-4DDB-9961-2BF29799BE65}"/>
              </a:ext>
            </a:extLst>
          </p:cNvPr>
          <p:cNvGrpSpPr/>
          <p:nvPr/>
        </p:nvGrpSpPr>
        <p:grpSpPr>
          <a:xfrm>
            <a:off x="1382753" y="1717288"/>
            <a:ext cx="8303763" cy="4003288"/>
            <a:chOff x="1382753" y="1717288"/>
            <a:chExt cx="8303763" cy="4003288"/>
          </a:xfrm>
        </p:grpSpPr>
        <p:graphicFrame>
          <p:nvGraphicFramePr>
            <p:cNvPr id="5" name="Graphique 4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605340269"/>
                </p:ext>
              </p:extLst>
            </p:nvPr>
          </p:nvGraphicFramePr>
          <p:xfrm>
            <a:off x="1615793" y="2207961"/>
            <a:ext cx="7872802" cy="313508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D5D636B4-6BCE-404A-A744-90E580BCE9DE}"/>
                </a:ext>
              </a:extLst>
            </p:cNvPr>
            <p:cNvSpPr/>
            <p:nvPr/>
          </p:nvSpPr>
          <p:spPr>
            <a:xfrm>
              <a:off x="7055736" y="1962615"/>
              <a:ext cx="2630780" cy="362778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2458014E-E5CA-4383-9769-769B41025D8B}"/>
                </a:ext>
              </a:extLst>
            </p:cNvPr>
            <p:cNvSpPr/>
            <p:nvPr/>
          </p:nvSpPr>
          <p:spPr>
            <a:xfrm>
              <a:off x="1382753" y="1717288"/>
              <a:ext cx="6211228" cy="4003288"/>
            </a:xfrm>
            <a:prstGeom prst="rect">
              <a:avLst/>
            </a:prstGeom>
            <a:noFill/>
            <a:ln w="19050">
              <a:solidFill>
                <a:srgbClr val="04ACA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7408982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7B3F8CE-E0DD-4E0A-A3DF-AC3005AEA3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292801"/>
            <a:ext cx="3888606" cy="798216"/>
          </a:xfrm>
          <a:prstGeom prst="rect">
            <a:avLst/>
          </a:prstGeom>
        </p:spPr>
      </p:pic>
      <p:sp>
        <p:nvSpPr>
          <p:cNvPr id="17" name="Título 16">
            <a:extLst>
              <a:ext uri="{FF2B5EF4-FFF2-40B4-BE49-F238E27FC236}">
                <a16:creationId xmlns:a16="http://schemas.microsoft.com/office/drawing/2014/main" id="{E6D6CDCD-3AED-40C5-8F3E-895C75873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2410" y="499219"/>
            <a:ext cx="5449570" cy="477085"/>
          </a:xfrm>
        </p:spPr>
        <p:txBody>
          <a:bodyPr/>
          <a:lstStyle/>
          <a:p>
            <a:r>
              <a:rPr lang="en-US" sz="2400" dirty="0">
                <a:solidFill>
                  <a:schemeClr val="bg1"/>
                </a:solidFill>
              </a:rPr>
              <a:t>IMPROVEMENTS</a:t>
            </a:r>
            <a:endParaRPr lang="es-ES" sz="2400" dirty="0">
              <a:solidFill>
                <a:schemeClr val="bg1"/>
              </a:solidFill>
            </a:endParaRPr>
          </a:p>
        </p:txBody>
      </p:sp>
      <p:sp>
        <p:nvSpPr>
          <p:cNvPr id="3" name="Espace réservé du texte 3"/>
          <p:cNvSpPr>
            <a:spLocks noGrp="1"/>
          </p:cNvSpPr>
          <p:nvPr>
            <p:ph type="body" sz="quarter" idx="13"/>
          </p:nvPr>
        </p:nvSpPr>
        <p:spPr>
          <a:xfrm>
            <a:off x="506559" y="1338675"/>
            <a:ext cx="8207375" cy="507447"/>
          </a:xfrm>
          <a:prstGeom prst="rect">
            <a:avLst/>
          </a:prstGeom>
        </p:spPr>
        <p:txBody>
          <a:bodyPr/>
          <a:lstStyle/>
          <a:p>
            <a:pPr marL="0" indent="0">
              <a:buClr>
                <a:schemeClr val="tx1"/>
              </a:buClr>
              <a:buNone/>
            </a:pPr>
            <a:r>
              <a:rPr lang="fr-FR" sz="1800" b="1" dirty="0">
                <a:solidFill>
                  <a:srgbClr val="04ACA4"/>
                </a:solidFill>
              </a:rPr>
              <a:t>R32 Hi-End vs R410A Hi-End: COP/EER</a:t>
            </a:r>
          </a:p>
          <a:p>
            <a:pPr lvl="1">
              <a:buClr>
                <a:schemeClr val="tx1"/>
              </a:buClr>
            </a:pPr>
            <a:endParaRPr lang="fr-FR" sz="1600" dirty="0"/>
          </a:p>
          <a:p>
            <a:pPr lvl="1">
              <a:buClr>
                <a:schemeClr val="tx1"/>
              </a:buClr>
            </a:pPr>
            <a:r>
              <a:rPr lang="fr-FR" sz="1600" dirty="0"/>
              <a:t>COP</a:t>
            </a:r>
          </a:p>
          <a:p>
            <a:pPr lvl="1"/>
            <a:endParaRPr lang="fr-FR" sz="1600" dirty="0"/>
          </a:p>
          <a:p>
            <a:pPr lvl="1"/>
            <a:endParaRPr lang="fr-FR" sz="1600" dirty="0"/>
          </a:p>
          <a:p>
            <a:pPr lvl="1"/>
            <a:endParaRPr lang="fr-FR" sz="1600" dirty="0"/>
          </a:p>
          <a:p>
            <a:pPr lvl="1"/>
            <a:endParaRPr lang="fr-FR" sz="1600" dirty="0"/>
          </a:p>
          <a:p>
            <a:pPr lvl="1"/>
            <a:endParaRPr lang="fr-FR" sz="1600" dirty="0"/>
          </a:p>
          <a:p>
            <a:pPr lvl="1"/>
            <a:endParaRPr lang="fr-FR" sz="1600" dirty="0"/>
          </a:p>
          <a:p>
            <a:pPr lvl="1"/>
            <a:endParaRPr lang="fr-FR" sz="1600" dirty="0"/>
          </a:p>
        </p:txBody>
      </p:sp>
      <p:cxnSp>
        <p:nvCxnSpPr>
          <p:cNvPr id="8" name="Connecteur droit 7"/>
          <p:cNvCxnSpPr/>
          <p:nvPr/>
        </p:nvCxnSpPr>
        <p:spPr>
          <a:xfrm>
            <a:off x="2949718" y="2003216"/>
            <a:ext cx="486015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/>
          <p:cNvCxnSpPr>
            <a:cxnSpLocks/>
          </p:cNvCxnSpPr>
          <p:nvPr/>
        </p:nvCxnSpPr>
        <p:spPr>
          <a:xfrm>
            <a:off x="2763613" y="4871430"/>
            <a:ext cx="426780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" name="Graphique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58512635"/>
              </p:ext>
            </p:extLst>
          </p:nvPr>
        </p:nvGraphicFramePr>
        <p:xfrm>
          <a:off x="1918078" y="4399327"/>
          <a:ext cx="5113336" cy="21816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Graphique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56830555"/>
              </p:ext>
            </p:extLst>
          </p:nvPr>
        </p:nvGraphicFramePr>
        <p:xfrm>
          <a:off x="1936609" y="1710082"/>
          <a:ext cx="5113336" cy="20760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F2C5A06C-3EAF-4A21-A9DC-39D5DDA17BDC}"/>
              </a:ext>
            </a:extLst>
          </p:cNvPr>
          <p:cNvSpPr/>
          <p:nvPr/>
        </p:nvSpPr>
        <p:spPr>
          <a:xfrm>
            <a:off x="5579099" y="1505671"/>
            <a:ext cx="2259264" cy="22892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0366DC1D-0898-4E58-B089-D627C23FA47A}"/>
              </a:ext>
            </a:extLst>
          </p:cNvPr>
          <p:cNvSpPr/>
          <p:nvPr/>
        </p:nvSpPr>
        <p:spPr>
          <a:xfrm>
            <a:off x="5456882" y="4291727"/>
            <a:ext cx="1713873" cy="22892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2DF1731-3AD0-4858-9EC4-BDB7F6F82EA6}"/>
              </a:ext>
            </a:extLst>
          </p:cNvPr>
          <p:cNvSpPr txBox="1"/>
          <p:nvPr/>
        </p:nvSpPr>
        <p:spPr>
          <a:xfrm>
            <a:off x="398967" y="4610937"/>
            <a:ext cx="71144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buClr>
                <a:schemeClr val="tx1"/>
              </a:buClr>
            </a:pPr>
            <a:r>
              <a:rPr lang="fr-FR" sz="1800" dirty="0"/>
              <a:t>EER</a:t>
            </a:r>
          </a:p>
        </p:txBody>
      </p:sp>
      <p:grpSp>
        <p:nvGrpSpPr>
          <p:cNvPr id="5" name="Groupe 4"/>
          <p:cNvGrpSpPr/>
          <p:nvPr/>
        </p:nvGrpSpPr>
        <p:grpSpPr>
          <a:xfrm>
            <a:off x="6708546" y="1474056"/>
            <a:ext cx="1354872" cy="877666"/>
            <a:chOff x="7709706" y="1255190"/>
            <a:chExt cx="1354872" cy="877666"/>
          </a:xfrm>
        </p:grpSpPr>
        <p:pic>
          <p:nvPicPr>
            <p:cNvPr id="6" name="Picture 5"/>
            <p:cNvPicPr>
              <a:picLocks noChangeAspect="1" noChangeArrowheads="1"/>
            </p:cNvPicPr>
            <p:nvPr/>
          </p:nvPicPr>
          <p:blipFill>
            <a:blip r:embed="rId6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98890" y="1303730"/>
              <a:ext cx="405558" cy="4960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" name="Rectangle 6"/>
            <p:cNvSpPr/>
            <p:nvPr/>
          </p:nvSpPr>
          <p:spPr>
            <a:xfrm>
              <a:off x="7709706" y="1255190"/>
              <a:ext cx="1354872" cy="87766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MaureaJciTfML-Medium" panose="02000603040000020004" pitchFamily="50" charset="0"/>
                </a:rPr>
                <a:t>Eco</a:t>
              </a:r>
            </a:p>
          </p:txBody>
        </p:sp>
      </p:grpSp>
      <p:pic>
        <p:nvPicPr>
          <p:cNvPr id="9" name="Picture 2" descr="Résultat de recherche d'images pour &quot;drapeau italie&quot;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4934" y="1586649"/>
            <a:ext cx="576118" cy="452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ZoneTexte 12"/>
          <p:cNvSpPr txBox="1"/>
          <p:nvPr/>
        </p:nvSpPr>
        <p:spPr>
          <a:xfrm>
            <a:off x="5763979" y="1866603"/>
            <a:ext cx="1146468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50" dirty="0"/>
              <a:t>3.705</a:t>
            </a:r>
          </a:p>
          <a:p>
            <a:r>
              <a:rPr lang="fr-FR" sz="1050" dirty="0" err="1"/>
              <a:t>Italy</a:t>
            </a:r>
            <a:r>
              <a:rPr lang="fr-FR" sz="1050" dirty="0"/>
              <a:t> </a:t>
            </a:r>
            <a:r>
              <a:rPr lang="fr-FR" sz="1050" dirty="0" err="1"/>
              <a:t>tax</a:t>
            </a:r>
            <a:r>
              <a:rPr lang="fr-FR" sz="1050" dirty="0"/>
              <a:t> </a:t>
            </a:r>
            <a:r>
              <a:rPr lang="fr-FR" sz="1050" dirty="0" err="1"/>
              <a:t>incentive</a:t>
            </a:r>
            <a:endParaRPr lang="en-US" sz="1050" dirty="0"/>
          </a:p>
        </p:txBody>
      </p:sp>
      <p:pic>
        <p:nvPicPr>
          <p:cNvPr id="12" name="Picture 2" descr="Résultat de recherche d'images pour &quot;drapeau italie&quot;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5862" y="4300875"/>
            <a:ext cx="576118" cy="452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ZoneTexte 13"/>
          <p:cNvSpPr txBox="1"/>
          <p:nvPr/>
        </p:nvSpPr>
        <p:spPr>
          <a:xfrm>
            <a:off x="5661700" y="4611713"/>
            <a:ext cx="1146468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50" dirty="0"/>
              <a:t>3.23</a:t>
            </a:r>
          </a:p>
          <a:p>
            <a:r>
              <a:rPr lang="fr-FR" sz="1050" dirty="0" err="1"/>
              <a:t>Italy</a:t>
            </a:r>
            <a:r>
              <a:rPr lang="fr-FR" sz="1050" dirty="0"/>
              <a:t> </a:t>
            </a:r>
            <a:r>
              <a:rPr lang="fr-FR" sz="1050" dirty="0" err="1"/>
              <a:t>tax</a:t>
            </a:r>
            <a:r>
              <a:rPr lang="fr-FR" sz="1050" dirty="0"/>
              <a:t> </a:t>
            </a:r>
            <a:r>
              <a:rPr lang="fr-FR" sz="1050" dirty="0" err="1"/>
              <a:t>incentive</a:t>
            </a:r>
            <a:endParaRPr lang="fr-FR" sz="1050" dirty="0"/>
          </a:p>
        </p:txBody>
      </p:sp>
      <p:sp>
        <p:nvSpPr>
          <p:cNvPr id="4" name="Rectangle à coins arrondis 3"/>
          <p:cNvSpPr/>
          <p:nvPr/>
        </p:nvSpPr>
        <p:spPr>
          <a:xfrm>
            <a:off x="7699208" y="3195219"/>
            <a:ext cx="4261449" cy="1007730"/>
          </a:xfrm>
          <a:prstGeom prst="roundRect">
            <a:avLst/>
          </a:prstGeom>
          <a:solidFill>
            <a:srgbClr val="04ACA4"/>
          </a:solidFill>
          <a:ln>
            <a:solidFill>
              <a:srgbClr val="04AC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COP and EER have been improved </a:t>
            </a:r>
          </a:p>
          <a:p>
            <a:pPr algn="ctr"/>
            <a:r>
              <a:rPr lang="fr-FR" b="1" dirty="0"/>
              <a:t>for all the range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3807191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A2BDE68-9B59-47E1-85D4-B3CE200C7E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292801"/>
            <a:ext cx="3888606" cy="798216"/>
          </a:xfrm>
          <a:prstGeom prst="rect">
            <a:avLst/>
          </a:prstGeom>
        </p:spPr>
      </p:pic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8092691"/>
              </p:ext>
            </p:extLst>
          </p:nvPr>
        </p:nvGraphicFramePr>
        <p:xfrm>
          <a:off x="2423593" y="1739087"/>
          <a:ext cx="6597744" cy="18237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88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988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2576"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tx1"/>
                          </a:solidFill>
                        </a:rPr>
                        <a:t>CURRENT R410A HI-END (RAK-RXB)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B w="9525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2576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2,5</a:t>
                      </a:r>
                      <a:r>
                        <a:rPr lang="fr-FR" sz="1200" baseline="0" dirty="0"/>
                        <a:t> kW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T w="9525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3,5</a:t>
                      </a:r>
                      <a:r>
                        <a:rPr lang="fr-FR" sz="1200" baseline="0" dirty="0"/>
                        <a:t> kW</a:t>
                      </a:r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T w="9525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58574">
                <a:tc gridSpan="2">
                  <a:txBody>
                    <a:bodyPr/>
                    <a:lstStyle/>
                    <a:p>
                      <a:endParaRPr lang="fr-FR" dirty="0"/>
                    </a:p>
                    <a:p>
                      <a:endParaRPr lang="en-US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3" name="Título 16">
            <a:extLst>
              <a:ext uri="{FF2B5EF4-FFF2-40B4-BE49-F238E27FC236}">
                <a16:creationId xmlns:a16="http://schemas.microsoft.com/office/drawing/2014/main" id="{E6D6CDCD-3AED-40C5-8F3E-895C75873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4629" y="519576"/>
            <a:ext cx="5449570" cy="477085"/>
          </a:xfrm>
        </p:spPr>
        <p:txBody>
          <a:bodyPr/>
          <a:lstStyle/>
          <a:p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IMPROVEMENTS</a:t>
            </a:r>
            <a:endParaRPr lang="es-ES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1660389" y="1265553"/>
            <a:ext cx="8207375" cy="389188"/>
          </a:xfrm>
          <a:prstGeom prst="rect">
            <a:avLst/>
          </a:prstGeom>
        </p:spPr>
        <p:txBody>
          <a:bodyPr/>
          <a:lstStyle/>
          <a:p>
            <a:pPr marL="0" indent="0">
              <a:buClr>
                <a:schemeClr val="tx1"/>
              </a:buClr>
              <a:buNone/>
            </a:pPr>
            <a:r>
              <a:rPr lang="en-US" sz="1800" b="1" dirty="0">
                <a:solidFill>
                  <a:srgbClr val="04ACA4"/>
                </a:solidFill>
              </a:rPr>
              <a:t>R32 Hi-End vs R410A Hi-End: Indoor units dimensions</a:t>
            </a:r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7015057"/>
              </p:ext>
            </p:extLst>
          </p:nvPr>
        </p:nvGraphicFramePr>
        <p:xfrm>
          <a:off x="2423593" y="4208715"/>
          <a:ext cx="6597744" cy="174413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32988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988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1139"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tx1"/>
                          </a:solidFill>
                        </a:rPr>
                        <a:t>NEW R32 HI-END (RAK-RXE)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1139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2,5</a:t>
                      </a:r>
                      <a:r>
                        <a:rPr lang="fr-FR" sz="1200" baseline="0" dirty="0"/>
                        <a:t> kW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3,5</a:t>
                      </a:r>
                      <a:r>
                        <a:rPr lang="fr-FR" sz="1200" baseline="0" dirty="0"/>
                        <a:t> kW</a:t>
                      </a:r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41852">
                <a:tc gridSpan="2"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7850" y="4896651"/>
            <a:ext cx="2211997" cy="731387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5510058" y="5675850"/>
            <a:ext cx="6329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/>
              <a:t>W 900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7024276" y="5012225"/>
            <a:ext cx="6429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/>
              <a:t>H 295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6952266" y="5484022"/>
            <a:ext cx="6329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/>
              <a:t>D 210</a:t>
            </a:r>
          </a:p>
        </p:txBody>
      </p:sp>
      <p:cxnSp>
        <p:nvCxnSpPr>
          <p:cNvPr id="10" name="Connecteur droit avec flèche 9"/>
          <p:cNvCxnSpPr/>
          <p:nvPr/>
        </p:nvCxnSpPr>
        <p:spPr>
          <a:xfrm>
            <a:off x="4727850" y="5700145"/>
            <a:ext cx="2155449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/>
          <p:cNvCxnSpPr/>
          <p:nvPr/>
        </p:nvCxnSpPr>
        <p:spPr>
          <a:xfrm>
            <a:off x="7061833" y="4896651"/>
            <a:ext cx="0" cy="621261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/>
          <p:cNvCxnSpPr/>
          <p:nvPr/>
        </p:nvCxnSpPr>
        <p:spPr>
          <a:xfrm flipH="1">
            <a:off x="6899360" y="5517912"/>
            <a:ext cx="162475" cy="162217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Image 13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27850" y="2554702"/>
            <a:ext cx="2211997" cy="731387"/>
          </a:xfrm>
          <a:prstGeom prst="rect">
            <a:avLst/>
          </a:prstGeom>
        </p:spPr>
      </p:pic>
      <p:sp>
        <p:nvSpPr>
          <p:cNvPr id="15" name="ZoneTexte 14"/>
          <p:cNvSpPr txBox="1"/>
          <p:nvPr/>
        </p:nvSpPr>
        <p:spPr>
          <a:xfrm>
            <a:off x="5510058" y="3285815"/>
            <a:ext cx="6329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/>
              <a:t>W 900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7054535" y="2742284"/>
            <a:ext cx="6429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/>
              <a:t>H 295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6925627" y="3155922"/>
            <a:ext cx="6329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/>
              <a:t>D 210</a:t>
            </a:r>
          </a:p>
        </p:txBody>
      </p:sp>
      <p:cxnSp>
        <p:nvCxnSpPr>
          <p:cNvPr id="18" name="Connecteur droit avec flèche 17"/>
          <p:cNvCxnSpPr/>
          <p:nvPr/>
        </p:nvCxnSpPr>
        <p:spPr>
          <a:xfrm>
            <a:off x="4727848" y="3346788"/>
            <a:ext cx="2163462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/>
          <p:cNvCxnSpPr/>
          <p:nvPr/>
        </p:nvCxnSpPr>
        <p:spPr>
          <a:xfrm>
            <a:off x="7054533" y="2568825"/>
            <a:ext cx="0" cy="567081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/>
          <p:cNvCxnSpPr/>
          <p:nvPr/>
        </p:nvCxnSpPr>
        <p:spPr>
          <a:xfrm flipH="1">
            <a:off x="6892060" y="3144889"/>
            <a:ext cx="162475" cy="162217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Arrondir un rectangle avec un coin diagonal 21"/>
          <p:cNvSpPr/>
          <p:nvPr/>
        </p:nvSpPr>
        <p:spPr>
          <a:xfrm>
            <a:off x="2060050" y="6192079"/>
            <a:ext cx="8058138" cy="551312"/>
          </a:xfrm>
          <a:prstGeom prst="round2DiagRect">
            <a:avLst/>
          </a:prstGeom>
          <a:solidFill>
            <a:srgbClr val="04ACA4"/>
          </a:solidFill>
          <a:ln>
            <a:solidFill>
              <a:srgbClr val="04AC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ym typeface="Wingdings" panose="05000000000000000000" pitchFamily="2" charset="2"/>
              </a:rPr>
              <a:t>Same indoor unit for all the range</a:t>
            </a:r>
            <a:endParaRPr lang="en-US" b="1" dirty="0"/>
          </a:p>
        </p:txBody>
      </p:sp>
      <p:sp>
        <p:nvSpPr>
          <p:cNvPr id="11" name="Стрелка: вниз 10">
            <a:extLst>
              <a:ext uri="{FF2B5EF4-FFF2-40B4-BE49-F238E27FC236}">
                <a16:creationId xmlns:a16="http://schemas.microsoft.com/office/drawing/2014/main" id="{A96E183D-1EE4-43B7-AC91-34FA80A9201F}"/>
              </a:ext>
            </a:extLst>
          </p:cNvPr>
          <p:cNvSpPr/>
          <p:nvPr/>
        </p:nvSpPr>
        <p:spPr>
          <a:xfrm>
            <a:off x="5566889" y="3706436"/>
            <a:ext cx="725340" cy="35865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42309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5BEBD7B-8032-44C8-A423-E663ECFCFF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292801"/>
            <a:ext cx="3888606" cy="798216"/>
          </a:xfrm>
          <a:prstGeom prst="rect">
            <a:avLst/>
          </a:prstGeom>
        </p:spPr>
      </p:pic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2279721"/>
              </p:ext>
            </p:extLst>
          </p:nvPr>
        </p:nvGraphicFramePr>
        <p:xfrm>
          <a:off x="2405666" y="1557506"/>
          <a:ext cx="7040849" cy="19674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99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909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2697"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tx1"/>
                          </a:solidFill>
                        </a:rPr>
                        <a:t>CURRENT R410A HI-END (RAC-WXB)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B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697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2,5</a:t>
                      </a:r>
                      <a:r>
                        <a:rPr lang="fr-FR" sz="1200" baseline="0" dirty="0"/>
                        <a:t> kW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3,5</a:t>
                      </a:r>
                      <a:r>
                        <a:rPr lang="fr-FR" sz="1200" baseline="0" dirty="0"/>
                        <a:t> kW</a:t>
                      </a:r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18814">
                <a:tc gridSpan="2"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6350075"/>
              </p:ext>
            </p:extLst>
          </p:nvPr>
        </p:nvGraphicFramePr>
        <p:xfrm>
          <a:off x="2410820" y="4136212"/>
          <a:ext cx="7176777" cy="202850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3922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922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922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 gridSpan="3"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NEW R32 HI-END (RAC-WXE)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2,5</a:t>
                      </a:r>
                      <a:r>
                        <a:rPr lang="fr-FR" sz="1200" baseline="0" dirty="0"/>
                        <a:t> kW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3,5</a:t>
                      </a:r>
                      <a:r>
                        <a:rPr lang="fr-FR" sz="1200" baseline="0" dirty="0"/>
                        <a:t> kW</a:t>
                      </a:r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5,0 kW</a:t>
                      </a:r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79864">
                <a:tc gridSpan="2"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5" name="Imag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2751" y="5012588"/>
            <a:ext cx="1219460" cy="100584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08" t="12057" r="12660" b="15253"/>
          <a:stretch/>
        </p:blipFill>
        <p:spPr>
          <a:xfrm>
            <a:off x="5349338" y="2389828"/>
            <a:ext cx="1296144" cy="1005840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5709380" y="2121592"/>
            <a:ext cx="6494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/>
              <a:t>W 750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6757296" y="2769664"/>
            <a:ext cx="6082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/>
              <a:t>H 548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6635664" y="3284753"/>
            <a:ext cx="6494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/>
              <a:t>D 288</a:t>
            </a:r>
          </a:p>
        </p:txBody>
      </p:sp>
      <p:cxnSp>
        <p:nvCxnSpPr>
          <p:cNvPr id="12" name="Connecteur droit avec flèche 11"/>
          <p:cNvCxnSpPr/>
          <p:nvPr/>
        </p:nvCxnSpPr>
        <p:spPr>
          <a:xfrm>
            <a:off x="5422677" y="2398589"/>
            <a:ext cx="1132338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/>
          <p:cNvCxnSpPr/>
          <p:nvPr/>
        </p:nvCxnSpPr>
        <p:spPr>
          <a:xfrm>
            <a:off x="6718821" y="2451488"/>
            <a:ext cx="0" cy="780094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/>
          <p:cNvCxnSpPr/>
          <p:nvPr/>
        </p:nvCxnSpPr>
        <p:spPr>
          <a:xfrm flipH="1">
            <a:off x="6556348" y="3262687"/>
            <a:ext cx="162475" cy="162217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/>
          <p:cNvSpPr txBox="1"/>
          <p:nvPr/>
        </p:nvSpPr>
        <p:spPr>
          <a:xfrm>
            <a:off x="5300083" y="4678993"/>
            <a:ext cx="1008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/>
              <a:t>W 792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6555213" y="5339465"/>
            <a:ext cx="7253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/>
              <a:t>H 600</a:t>
            </a:r>
          </a:p>
        </p:txBody>
      </p:sp>
      <p:sp>
        <p:nvSpPr>
          <p:cNvPr id="23" name="ZoneTexte 22"/>
          <p:cNvSpPr txBox="1"/>
          <p:nvPr/>
        </p:nvSpPr>
        <p:spPr>
          <a:xfrm>
            <a:off x="6133861" y="5887719"/>
            <a:ext cx="1008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/>
              <a:t>D 299</a:t>
            </a:r>
          </a:p>
        </p:txBody>
      </p:sp>
      <p:cxnSp>
        <p:nvCxnSpPr>
          <p:cNvPr id="24" name="Connecteur droit avec flèche 23"/>
          <p:cNvCxnSpPr/>
          <p:nvPr/>
        </p:nvCxnSpPr>
        <p:spPr>
          <a:xfrm>
            <a:off x="5310343" y="4968333"/>
            <a:ext cx="1011366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/>
          <p:cNvCxnSpPr/>
          <p:nvPr/>
        </p:nvCxnSpPr>
        <p:spPr>
          <a:xfrm>
            <a:off x="6471435" y="5078366"/>
            <a:ext cx="0" cy="799078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/>
          <p:cNvCxnSpPr/>
          <p:nvPr/>
        </p:nvCxnSpPr>
        <p:spPr>
          <a:xfrm flipH="1">
            <a:off x="6299350" y="5931799"/>
            <a:ext cx="162475" cy="162217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Arrondir un rectangle avec un coin diagonal 27"/>
          <p:cNvSpPr/>
          <p:nvPr/>
        </p:nvSpPr>
        <p:spPr>
          <a:xfrm>
            <a:off x="1992315" y="6237312"/>
            <a:ext cx="8207375" cy="551312"/>
          </a:xfrm>
          <a:prstGeom prst="round2DiagRect">
            <a:avLst/>
          </a:prstGeom>
          <a:solidFill>
            <a:srgbClr val="04ACA4"/>
          </a:solidFill>
          <a:ln>
            <a:solidFill>
              <a:srgbClr val="04AC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Calibri" panose="020F0502020204030204" pitchFamily="34" charset="0"/>
                <a:sym typeface="Wingdings" panose="05000000000000000000" pitchFamily="2" charset="2"/>
              </a:rPr>
              <a:t>Slight increase of outdoor units dimensions  </a:t>
            </a:r>
            <a:r>
              <a:rPr lang="en-US" sz="1600" b="1" dirty="0">
                <a:latin typeface="Calibri" panose="020F0502020204030204" pitchFamily="34" charset="0"/>
                <a:sym typeface="Wingdings" panose="05000000000000000000" pitchFamily="2" charset="2"/>
              </a:rPr>
              <a:t>better performances</a:t>
            </a:r>
          </a:p>
          <a:p>
            <a:pPr algn="ctr"/>
            <a:r>
              <a:rPr lang="en-US" sz="1600" b="1" dirty="0">
                <a:latin typeface="Calibri" panose="020F0502020204030204" pitchFamily="34" charset="0"/>
                <a:sym typeface="Wingdings" panose="05000000000000000000" pitchFamily="2" charset="2"/>
              </a:rPr>
              <a:t>Same 5.0 kW outdoor unit </a:t>
            </a:r>
            <a:endParaRPr lang="en-US" sz="1600" b="1" dirty="0">
              <a:latin typeface="Calibri" panose="020F0502020204030204" pitchFamily="34" charset="0"/>
            </a:endParaRPr>
          </a:p>
        </p:txBody>
      </p:sp>
      <p:sp>
        <p:nvSpPr>
          <p:cNvPr id="39" name="Título 16">
            <a:extLst>
              <a:ext uri="{FF2B5EF4-FFF2-40B4-BE49-F238E27FC236}">
                <a16:creationId xmlns:a16="http://schemas.microsoft.com/office/drawing/2014/main" id="{E6D6CDCD-3AED-40C5-8F3E-895C75873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8313" y="511469"/>
            <a:ext cx="5449570" cy="477085"/>
          </a:xfrm>
        </p:spPr>
        <p:txBody>
          <a:bodyPr/>
          <a:lstStyle/>
          <a:p>
            <a:r>
              <a:rPr lang="en-US" sz="2400" dirty="0">
                <a:solidFill>
                  <a:schemeClr val="bg1"/>
                </a:solidFill>
              </a:rPr>
              <a:t>IMPROVEMENTS</a:t>
            </a:r>
            <a:endParaRPr lang="es-ES" sz="2400" dirty="0">
              <a:solidFill>
                <a:schemeClr val="bg1"/>
              </a:solidFill>
            </a:endParaRPr>
          </a:p>
        </p:txBody>
      </p:sp>
      <p:sp>
        <p:nvSpPr>
          <p:cNvPr id="38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1832892" y="1189085"/>
            <a:ext cx="8207375" cy="38425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Clr>
                <a:schemeClr val="tx1"/>
              </a:buClr>
              <a:buNone/>
            </a:pPr>
            <a:r>
              <a:rPr lang="en-US" sz="1800" b="1" dirty="0">
                <a:solidFill>
                  <a:srgbClr val="04ACA4"/>
                </a:solidFill>
                <a:latin typeface="Calibri" panose="020F0502020204030204" pitchFamily="34" charset="0"/>
              </a:rPr>
              <a:t>R32 Hi-End vs R410A Hi-End: Outdoor units dimensions</a:t>
            </a:r>
          </a:p>
        </p:txBody>
      </p:sp>
      <p:sp>
        <p:nvSpPr>
          <p:cNvPr id="2" name="Стрелка: вниз 1">
            <a:extLst>
              <a:ext uri="{FF2B5EF4-FFF2-40B4-BE49-F238E27FC236}">
                <a16:creationId xmlns:a16="http://schemas.microsoft.com/office/drawing/2014/main" id="{2EBA0A25-D31B-4FF8-9CA0-C5FA38791A96}"/>
              </a:ext>
            </a:extLst>
          </p:cNvPr>
          <p:cNvSpPr/>
          <p:nvPr/>
        </p:nvSpPr>
        <p:spPr>
          <a:xfrm>
            <a:off x="5636538" y="3653678"/>
            <a:ext cx="725340" cy="35865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53896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C335C61-61AB-444B-852E-2015049E0B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292801"/>
            <a:ext cx="3888606" cy="798216"/>
          </a:xfrm>
          <a:prstGeom prst="rect">
            <a:avLst/>
          </a:prstGeom>
        </p:spPr>
      </p:pic>
      <p:sp>
        <p:nvSpPr>
          <p:cNvPr id="11" name="Título 16">
            <a:extLst>
              <a:ext uri="{FF2B5EF4-FFF2-40B4-BE49-F238E27FC236}">
                <a16:creationId xmlns:a16="http://schemas.microsoft.com/office/drawing/2014/main" id="{E6D6CDCD-3AED-40C5-8F3E-895C75873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2632" y="537246"/>
            <a:ext cx="5449570" cy="477085"/>
          </a:xfrm>
        </p:spPr>
        <p:txBody>
          <a:bodyPr/>
          <a:lstStyle/>
          <a:p>
            <a:r>
              <a:rPr lang="en-US" sz="2400" dirty="0">
                <a:solidFill>
                  <a:schemeClr val="bg1"/>
                </a:solidFill>
              </a:rPr>
              <a:t>IMPROVEMENTS</a:t>
            </a:r>
            <a:endParaRPr lang="es-ES" sz="2400" dirty="0">
              <a:solidFill>
                <a:schemeClr val="bg1"/>
              </a:solidFill>
            </a:endParaRPr>
          </a:p>
        </p:txBody>
      </p:sp>
      <p:sp>
        <p:nvSpPr>
          <p:cNvPr id="3" name="Espace réservé du texte 3"/>
          <p:cNvSpPr>
            <a:spLocks noGrp="1"/>
          </p:cNvSpPr>
          <p:nvPr>
            <p:ph type="body" sz="quarter" idx="13"/>
          </p:nvPr>
        </p:nvSpPr>
        <p:spPr>
          <a:xfrm>
            <a:off x="1944303" y="1293485"/>
            <a:ext cx="8207375" cy="4876800"/>
          </a:xfrm>
          <a:prstGeom prst="rect">
            <a:avLst/>
          </a:prstGeom>
        </p:spPr>
        <p:txBody>
          <a:bodyPr/>
          <a:lstStyle/>
          <a:p>
            <a:pPr marL="0" indent="0">
              <a:buClr>
                <a:schemeClr val="tx1"/>
              </a:buClr>
              <a:buNone/>
            </a:pPr>
            <a:r>
              <a:rPr lang="fr-FR" sz="1800" b="1" dirty="0">
                <a:solidFill>
                  <a:srgbClr val="04ACA4"/>
                </a:solidFill>
              </a:rPr>
              <a:t>R32 Hi-End vs R32 Standard: SEER</a:t>
            </a:r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Graphique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36763939"/>
              </p:ext>
            </p:extLst>
          </p:nvPr>
        </p:nvGraphicFramePr>
        <p:xfrm>
          <a:off x="3072267" y="1994647"/>
          <a:ext cx="7933350" cy="34871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Rectangle à coins arrondis 4"/>
          <p:cNvSpPr/>
          <p:nvPr/>
        </p:nvSpPr>
        <p:spPr>
          <a:xfrm>
            <a:off x="2135561" y="5715154"/>
            <a:ext cx="7872802" cy="846055"/>
          </a:xfrm>
          <a:prstGeom prst="roundRect">
            <a:avLst/>
          </a:prstGeom>
          <a:solidFill>
            <a:srgbClr val="04ACA4"/>
          </a:solidFill>
          <a:ln>
            <a:solidFill>
              <a:srgbClr val="04AC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SEER have been improved in order to keep range consistency:</a:t>
            </a:r>
          </a:p>
          <a:p>
            <a:pPr marL="285750" indent="-285750" algn="ctr">
              <a:buFontTx/>
              <a:buChar char="-"/>
            </a:pPr>
            <a:r>
              <a:rPr lang="en-US" dirty="0"/>
              <a:t>1 energy class more for 3.5 kW units</a:t>
            </a:r>
          </a:p>
        </p:txBody>
      </p:sp>
      <p:sp>
        <p:nvSpPr>
          <p:cNvPr id="9" name="Rectangle 8"/>
          <p:cNvSpPr/>
          <p:nvPr/>
        </p:nvSpPr>
        <p:spPr>
          <a:xfrm>
            <a:off x="3824993" y="1978347"/>
            <a:ext cx="6760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"/>
            <a:r>
              <a:rPr lang="en-US" b="1" dirty="0">
                <a:solidFill>
                  <a:srgbClr val="04ACA4"/>
                </a:solidFill>
                <a:latin typeface="Calibri" panose="020F0502020204030204" pitchFamily="34" charset="0"/>
              </a:rPr>
              <a:t>A+++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275471" y="1913424"/>
            <a:ext cx="6760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"/>
            <a:r>
              <a:rPr lang="en-US" b="1" dirty="0">
                <a:solidFill>
                  <a:srgbClr val="04ACA4"/>
                </a:solidFill>
                <a:latin typeface="Calibri" panose="020F0502020204030204" pitchFamily="34" charset="0"/>
              </a:rPr>
              <a:t>A+++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040305" y="1952221"/>
            <a:ext cx="6760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"/>
            <a:r>
              <a:rPr lang="en-US" b="1" dirty="0">
                <a:latin typeface="Calibri" panose="020F0502020204030204" pitchFamily="34" charset="0"/>
              </a:rPr>
              <a:t>A+++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536761" y="2308490"/>
            <a:ext cx="5577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"/>
            <a:r>
              <a:rPr lang="en-US" b="1" dirty="0">
                <a:latin typeface="Calibri" panose="020F0502020204030204" pitchFamily="34" charset="0"/>
              </a:rPr>
              <a:t>A++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681B94E-BF1B-4917-B933-A0BA52511AFA}"/>
              </a:ext>
            </a:extLst>
          </p:cNvPr>
          <p:cNvSpPr/>
          <p:nvPr/>
        </p:nvSpPr>
        <p:spPr>
          <a:xfrm>
            <a:off x="8430325" y="1806498"/>
            <a:ext cx="2709473" cy="37580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A3CFE6B-5102-4FAC-BB38-C04E1FC66BF2}"/>
              </a:ext>
            </a:extLst>
          </p:cNvPr>
          <p:cNvSpPr/>
          <p:nvPr/>
        </p:nvSpPr>
        <p:spPr>
          <a:xfrm>
            <a:off x="2475571" y="1728440"/>
            <a:ext cx="6768790" cy="3836075"/>
          </a:xfrm>
          <a:prstGeom prst="rect">
            <a:avLst/>
          </a:prstGeom>
          <a:noFill/>
          <a:ln w="19050">
            <a:solidFill>
              <a:srgbClr val="04AC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47468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3B4CECE-4776-4F07-B348-8C8249D672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292801"/>
            <a:ext cx="3888606" cy="798216"/>
          </a:xfrm>
          <a:prstGeom prst="rect">
            <a:avLst/>
          </a:prstGeom>
        </p:spPr>
      </p:pic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A984D2BE-4AE1-476E-B176-6838CD5F8A51}"/>
              </a:ext>
            </a:extLst>
          </p:cNvPr>
          <p:cNvSpPr/>
          <p:nvPr/>
        </p:nvSpPr>
        <p:spPr>
          <a:xfrm>
            <a:off x="1867301" y="5713411"/>
            <a:ext cx="8207375" cy="687389"/>
          </a:xfrm>
          <a:prstGeom prst="roundRect">
            <a:avLst/>
          </a:prstGeom>
          <a:solidFill>
            <a:srgbClr val="04ACA4"/>
          </a:solidFill>
          <a:ln>
            <a:solidFill>
              <a:srgbClr val="04AC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ítulo 16">
            <a:extLst>
              <a:ext uri="{FF2B5EF4-FFF2-40B4-BE49-F238E27FC236}">
                <a16:creationId xmlns:a16="http://schemas.microsoft.com/office/drawing/2014/main" id="{E6D6CDCD-3AED-40C5-8F3E-895C75873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0658" y="518618"/>
            <a:ext cx="5449570" cy="477085"/>
          </a:xfrm>
        </p:spPr>
        <p:txBody>
          <a:bodyPr/>
          <a:lstStyle/>
          <a:p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IMPROVEMENTS</a:t>
            </a:r>
            <a:endParaRPr lang="es-ES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/>
          </p:nvPr>
        </p:nvSpPr>
        <p:spPr>
          <a:xfrm>
            <a:off x="1992315" y="1144589"/>
            <a:ext cx="8207375" cy="45760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Clr>
                <a:schemeClr val="tx1"/>
              </a:buClr>
              <a:buNone/>
            </a:pPr>
            <a:r>
              <a:rPr lang="fr-FR" sz="1800" b="1" dirty="0">
                <a:solidFill>
                  <a:srgbClr val="04ACA4"/>
                </a:solidFill>
              </a:rPr>
              <a:t>R32 Hi-End vs R32 Standard: SCOP</a:t>
            </a:r>
          </a:p>
        </p:txBody>
      </p:sp>
      <p:sp>
        <p:nvSpPr>
          <p:cNvPr id="5" name="Rectangle à coins arrondis 4"/>
          <p:cNvSpPr/>
          <p:nvPr/>
        </p:nvSpPr>
        <p:spPr>
          <a:xfrm>
            <a:off x="2034587" y="5714037"/>
            <a:ext cx="7872802" cy="686763"/>
          </a:xfrm>
          <a:prstGeom prst="roundRect">
            <a:avLst>
              <a:gd name="adj" fmla="val 0"/>
            </a:avLst>
          </a:prstGeom>
          <a:solidFill>
            <a:srgbClr val="04ACA4"/>
          </a:solidFill>
          <a:ln>
            <a:solidFill>
              <a:srgbClr val="04AC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SCOP have been </a:t>
            </a:r>
            <a:r>
              <a:rPr lang="fr-FR" dirty="0" err="1">
                <a:solidFill>
                  <a:schemeClr val="bg1"/>
                </a:solidFill>
              </a:rPr>
              <a:t>improved</a:t>
            </a:r>
            <a:r>
              <a:rPr lang="fr-FR" dirty="0">
                <a:solidFill>
                  <a:schemeClr val="bg1"/>
                </a:solidFill>
              </a:rPr>
              <a:t> in </a:t>
            </a:r>
            <a:r>
              <a:rPr lang="fr-FR" dirty="0" err="1">
                <a:solidFill>
                  <a:schemeClr val="bg1"/>
                </a:solidFill>
              </a:rPr>
              <a:t>order</a:t>
            </a:r>
            <a:r>
              <a:rPr lang="fr-FR" dirty="0">
                <a:solidFill>
                  <a:schemeClr val="bg1"/>
                </a:solidFill>
              </a:rPr>
              <a:t> to </a:t>
            </a:r>
            <a:r>
              <a:rPr lang="fr-FR" dirty="0" err="1">
                <a:solidFill>
                  <a:schemeClr val="bg1"/>
                </a:solidFill>
              </a:rPr>
              <a:t>keep</a:t>
            </a:r>
            <a:r>
              <a:rPr lang="fr-FR" dirty="0">
                <a:solidFill>
                  <a:schemeClr val="bg1"/>
                </a:solidFill>
              </a:rPr>
              <a:t> range </a:t>
            </a:r>
            <a:r>
              <a:rPr lang="fr-FR" dirty="0" err="1">
                <a:solidFill>
                  <a:schemeClr val="bg1"/>
                </a:solidFill>
              </a:rPr>
              <a:t>consistency</a:t>
            </a:r>
            <a:r>
              <a:rPr lang="fr-FR" dirty="0">
                <a:solidFill>
                  <a:schemeClr val="bg1"/>
                </a:solidFill>
              </a:rPr>
              <a:t>: </a:t>
            </a:r>
          </a:p>
          <a:p>
            <a:pPr algn="ctr"/>
            <a:r>
              <a:rPr lang="fr-FR" dirty="0">
                <a:solidFill>
                  <a:schemeClr val="bg1"/>
                </a:solidFill>
              </a:rPr>
              <a:t>1 </a:t>
            </a:r>
            <a:r>
              <a:rPr lang="fr-FR" dirty="0" err="1">
                <a:solidFill>
                  <a:schemeClr val="bg1"/>
                </a:solidFill>
              </a:rPr>
              <a:t>energy</a:t>
            </a:r>
            <a:r>
              <a:rPr lang="fr-FR" dirty="0">
                <a:solidFill>
                  <a:schemeClr val="bg1"/>
                </a:solidFill>
              </a:rPr>
              <a:t> class </a:t>
            </a:r>
            <a:r>
              <a:rPr lang="fr-FR" dirty="0" err="1">
                <a:solidFill>
                  <a:schemeClr val="bg1"/>
                </a:solidFill>
              </a:rPr>
              <a:t>difference</a:t>
            </a:r>
            <a:r>
              <a:rPr lang="fr-FR" dirty="0">
                <a:solidFill>
                  <a:schemeClr val="bg1"/>
                </a:solidFill>
              </a:rPr>
              <a:t> for 2.5 and 3.5 kW </a:t>
            </a:r>
            <a:r>
              <a:rPr lang="fr-FR" dirty="0" err="1">
                <a:solidFill>
                  <a:schemeClr val="bg1"/>
                </a:solidFill>
              </a:rPr>
              <a:t>units</a:t>
            </a:r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84698D44-DC75-479A-AFC6-4452F4D3AB4B}"/>
              </a:ext>
            </a:extLst>
          </p:cNvPr>
          <p:cNvGrpSpPr/>
          <p:nvPr/>
        </p:nvGrpSpPr>
        <p:grpSpPr>
          <a:xfrm>
            <a:off x="2611410" y="1668369"/>
            <a:ext cx="8519262" cy="3908657"/>
            <a:chOff x="1574344" y="1701822"/>
            <a:chExt cx="8519262" cy="3908657"/>
          </a:xfrm>
        </p:grpSpPr>
        <p:graphicFrame>
          <p:nvGraphicFramePr>
            <p:cNvPr id="3" name="Graphique 2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78481696"/>
                </p:ext>
              </p:extLst>
            </p:nvPr>
          </p:nvGraphicFramePr>
          <p:xfrm>
            <a:off x="2135561" y="1927075"/>
            <a:ext cx="7872802" cy="332436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6" name="Rectangle 5"/>
            <p:cNvSpPr/>
            <p:nvPr/>
          </p:nvSpPr>
          <p:spPr>
            <a:xfrm>
              <a:off x="2820368" y="2434276"/>
              <a:ext cx="67601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fontAlgn="b"/>
              <a:r>
                <a:rPr lang="en-US" b="1" dirty="0">
                  <a:solidFill>
                    <a:srgbClr val="04ACA4"/>
                  </a:solidFill>
                  <a:latin typeface="Calibri" panose="020F0502020204030204" pitchFamily="34" charset="0"/>
                </a:rPr>
                <a:t>A+++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7776273" y="2668486"/>
              <a:ext cx="55778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fontAlgn="b"/>
              <a:r>
                <a:rPr lang="en-US" b="1" dirty="0">
                  <a:solidFill>
                    <a:srgbClr val="04ACA4"/>
                  </a:solidFill>
                  <a:latin typeface="Calibri" panose="020F0502020204030204" pitchFamily="34" charset="0"/>
                </a:rPr>
                <a:t>A++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5246447" y="2434276"/>
              <a:ext cx="67601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fontAlgn="b"/>
              <a:r>
                <a:rPr lang="en-US" b="1" dirty="0">
                  <a:solidFill>
                    <a:srgbClr val="04ACA4"/>
                  </a:solidFill>
                  <a:latin typeface="Calibri" panose="020F0502020204030204" pitchFamily="34" charset="0"/>
                </a:rPr>
                <a:t>A+++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8995684" y="2678111"/>
              <a:ext cx="55778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fontAlgn="b"/>
              <a:r>
                <a:rPr lang="en-US" b="1" dirty="0">
                  <a:latin typeface="Calibri" panose="020F0502020204030204" pitchFamily="34" charset="0"/>
                </a:rPr>
                <a:t>A++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4119153" y="2562637"/>
              <a:ext cx="55778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fontAlgn="b"/>
              <a:r>
                <a:rPr lang="en-US" b="1" dirty="0">
                  <a:latin typeface="Calibri" panose="020F0502020204030204" pitchFamily="34" charset="0"/>
                </a:rPr>
                <a:t>A++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6543863" y="2562637"/>
              <a:ext cx="55778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fontAlgn="b"/>
              <a:r>
                <a:rPr lang="en-US" b="1" dirty="0">
                  <a:latin typeface="Calibri" panose="020F0502020204030204" pitchFamily="34" charset="0"/>
                </a:rPr>
                <a:t>A++</a:t>
              </a: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E4A77341-06FA-473F-A6E7-E61AB91B3288}"/>
                </a:ext>
              </a:extLst>
            </p:cNvPr>
            <p:cNvSpPr/>
            <p:nvPr/>
          </p:nvSpPr>
          <p:spPr>
            <a:xfrm>
              <a:off x="7384133" y="1779880"/>
              <a:ext cx="2709473" cy="375801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61134C44-08E2-4021-A1A9-6AA7DF8A6C32}"/>
                </a:ext>
              </a:extLst>
            </p:cNvPr>
            <p:cNvSpPr/>
            <p:nvPr/>
          </p:nvSpPr>
          <p:spPr>
            <a:xfrm>
              <a:off x="1574344" y="1701822"/>
              <a:ext cx="6768790" cy="3908657"/>
            </a:xfrm>
            <a:prstGeom prst="rect">
              <a:avLst/>
            </a:prstGeom>
            <a:noFill/>
            <a:ln w="19050">
              <a:solidFill>
                <a:srgbClr val="04ACA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2036632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4797F4F8-10A0-4602-AE2F-2291CC3DA060}"/>
              </a:ext>
            </a:extLst>
          </p:cNvPr>
          <p:cNvSpPr/>
          <p:nvPr/>
        </p:nvSpPr>
        <p:spPr>
          <a:xfrm>
            <a:off x="986361" y="5802619"/>
            <a:ext cx="8207375" cy="687389"/>
          </a:xfrm>
          <a:prstGeom prst="roundRect">
            <a:avLst/>
          </a:prstGeom>
          <a:solidFill>
            <a:srgbClr val="04ACA4"/>
          </a:solidFill>
          <a:ln>
            <a:solidFill>
              <a:srgbClr val="04AC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Espace réservé du texte 3"/>
          <p:cNvSpPr>
            <a:spLocks noGrp="1"/>
          </p:cNvSpPr>
          <p:nvPr>
            <p:ph type="body" sz="quarter" idx="13"/>
          </p:nvPr>
        </p:nvSpPr>
        <p:spPr>
          <a:xfrm>
            <a:off x="1934563" y="1289441"/>
            <a:ext cx="8207375" cy="457604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fr-FR" sz="1800" b="1" dirty="0">
                <a:solidFill>
                  <a:srgbClr val="04ACA4"/>
                </a:solidFill>
              </a:rPr>
              <a:t>R32 Hi-End vs R32 Standard: HEATING CAP @-7°C</a:t>
            </a:r>
          </a:p>
        </p:txBody>
      </p:sp>
      <p:sp>
        <p:nvSpPr>
          <p:cNvPr id="4" name="Rectangle à coins arrondis 3"/>
          <p:cNvSpPr/>
          <p:nvPr/>
        </p:nvSpPr>
        <p:spPr>
          <a:xfrm>
            <a:off x="1254621" y="5804362"/>
            <a:ext cx="7872802" cy="686763"/>
          </a:xfrm>
          <a:prstGeom prst="roundRect">
            <a:avLst>
              <a:gd name="adj" fmla="val 0"/>
            </a:avLst>
          </a:prstGeom>
          <a:solidFill>
            <a:srgbClr val="04ACA4"/>
          </a:solidFill>
          <a:ln>
            <a:solidFill>
              <a:srgbClr val="04AC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Hi-End </a:t>
            </a:r>
            <a:r>
              <a:rPr lang="fr-FR" dirty="0" err="1">
                <a:solidFill>
                  <a:schemeClr val="bg1"/>
                </a:solidFill>
              </a:rPr>
              <a:t>is</a:t>
            </a:r>
            <a:r>
              <a:rPr lang="fr-FR" dirty="0">
                <a:solidFill>
                  <a:schemeClr val="bg1"/>
                </a:solidFill>
              </a:rPr>
              <a:t> </a:t>
            </a:r>
            <a:r>
              <a:rPr lang="fr-FR" dirty="0" err="1">
                <a:solidFill>
                  <a:schemeClr val="bg1"/>
                </a:solidFill>
              </a:rPr>
              <a:t>positioned</a:t>
            </a:r>
            <a:r>
              <a:rPr lang="fr-FR" dirty="0">
                <a:solidFill>
                  <a:schemeClr val="bg1"/>
                </a:solidFill>
              </a:rPr>
              <a:t> as a real </a:t>
            </a:r>
            <a:r>
              <a:rPr lang="fr-FR" dirty="0" err="1">
                <a:solidFill>
                  <a:schemeClr val="bg1"/>
                </a:solidFill>
              </a:rPr>
              <a:t>heating</a:t>
            </a:r>
            <a:r>
              <a:rPr lang="fr-FR" dirty="0">
                <a:solidFill>
                  <a:schemeClr val="bg1"/>
                </a:solidFill>
              </a:rPr>
              <a:t> model </a:t>
            </a:r>
            <a:r>
              <a:rPr lang="fr-FR" dirty="0" err="1">
                <a:solidFill>
                  <a:schemeClr val="bg1"/>
                </a:solidFill>
              </a:rPr>
              <a:t>within</a:t>
            </a:r>
            <a:r>
              <a:rPr lang="fr-FR" dirty="0">
                <a:solidFill>
                  <a:schemeClr val="bg1"/>
                </a:solidFill>
              </a:rPr>
              <a:t> Hitachi range </a:t>
            </a:r>
          </a:p>
          <a:p>
            <a:pPr algn="ctr"/>
            <a:r>
              <a:rPr lang="fr-FR" dirty="0">
                <a:solidFill>
                  <a:schemeClr val="bg1"/>
                </a:solidFill>
                <a:sym typeface="Wingdings" panose="05000000000000000000" pitchFamily="2" charset="2"/>
              </a:rPr>
              <a:t> </a:t>
            </a:r>
            <a:r>
              <a:rPr lang="fr-FR" dirty="0" err="1">
                <a:solidFill>
                  <a:schemeClr val="bg1"/>
                </a:solidFill>
                <a:sym typeface="Wingdings" panose="05000000000000000000" pitchFamily="2" charset="2"/>
              </a:rPr>
              <a:t>differenciation</a:t>
            </a:r>
            <a:r>
              <a:rPr lang="fr-FR" dirty="0">
                <a:solidFill>
                  <a:schemeClr val="bg1"/>
                </a:solidFill>
                <a:sym typeface="Wingdings" panose="05000000000000000000" pitchFamily="2" charset="2"/>
              </a:rPr>
              <a:t> vs Standard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DBA02043-FEB1-4B97-B7DF-8386DFC4F2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292801"/>
            <a:ext cx="3888606" cy="798216"/>
          </a:xfrm>
          <a:prstGeom prst="rect">
            <a:avLst/>
          </a:prstGeom>
        </p:spPr>
      </p:pic>
      <p:sp>
        <p:nvSpPr>
          <p:cNvPr id="18" name="Título 16">
            <a:extLst>
              <a:ext uri="{FF2B5EF4-FFF2-40B4-BE49-F238E27FC236}">
                <a16:creationId xmlns:a16="http://schemas.microsoft.com/office/drawing/2014/main" id="{05642406-FD56-46C0-AE36-34329E5F5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6715" y="537811"/>
            <a:ext cx="5449570" cy="477085"/>
          </a:xfrm>
        </p:spPr>
        <p:txBody>
          <a:bodyPr/>
          <a:lstStyle/>
          <a:p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IMPROVEMENTS</a:t>
            </a:r>
            <a:endParaRPr lang="es-ES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8F4907F1-1196-49D2-AE30-465FDA3E5BD8}"/>
              </a:ext>
            </a:extLst>
          </p:cNvPr>
          <p:cNvGrpSpPr/>
          <p:nvPr/>
        </p:nvGrpSpPr>
        <p:grpSpPr>
          <a:xfrm>
            <a:off x="1737103" y="1742325"/>
            <a:ext cx="8407749" cy="3908657"/>
            <a:chOff x="1737103" y="1742325"/>
            <a:chExt cx="8407749" cy="3908657"/>
          </a:xfrm>
        </p:grpSpPr>
        <p:graphicFrame>
          <p:nvGraphicFramePr>
            <p:cNvPr id="8" name="Graphique 7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918335806"/>
                </p:ext>
              </p:extLst>
            </p:nvPr>
          </p:nvGraphicFramePr>
          <p:xfrm>
            <a:off x="2135561" y="2060850"/>
            <a:ext cx="7872802" cy="345137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9" name="Virage 8"/>
            <p:cNvSpPr/>
            <p:nvPr/>
          </p:nvSpPr>
          <p:spPr>
            <a:xfrm rot="19819617" flipH="1">
              <a:off x="5876572" y="2426465"/>
              <a:ext cx="850252" cy="748247"/>
            </a:xfrm>
            <a:prstGeom prst="bentArrow">
              <a:avLst>
                <a:gd name="adj1" fmla="val 11797"/>
                <a:gd name="adj2" fmla="val 15570"/>
                <a:gd name="adj3" fmla="val 50000"/>
                <a:gd name="adj4" fmla="val 76434"/>
              </a:avLst>
            </a:prstGeom>
            <a:solidFill>
              <a:srgbClr val="04ACA4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0" name="Virage 9"/>
            <p:cNvSpPr/>
            <p:nvPr/>
          </p:nvSpPr>
          <p:spPr>
            <a:xfrm rot="20462147" flipH="1">
              <a:off x="8402871" y="2075148"/>
              <a:ext cx="796790" cy="787579"/>
            </a:xfrm>
            <a:prstGeom prst="bentArrow">
              <a:avLst>
                <a:gd name="adj1" fmla="val 11797"/>
                <a:gd name="adj2" fmla="val 12939"/>
                <a:gd name="adj3" fmla="val 50000"/>
                <a:gd name="adj4" fmla="val 51127"/>
              </a:avLst>
            </a:prstGeom>
            <a:solidFill>
              <a:srgbClr val="04ACA4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2" name="Virage 11"/>
            <p:cNvSpPr/>
            <p:nvPr/>
          </p:nvSpPr>
          <p:spPr>
            <a:xfrm rot="20026453" flipH="1">
              <a:off x="3359475" y="2656474"/>
              <a:ext cx="851534" cy="632226"/>
            </a:xfrm>
            <a:prstGeom prst="bentArrow">
              <a:avLst>
                <a:gd name="adj1" fmla="val 11797"/>
                <a:gd name="adj2" fmla="val 15570"/>
                <a:gd name="adj3" fmla="val 50000"/>
                <a:gd name="adj4" fmla="val 76434"/>
              </a:avLst>
            </a:prstGeom>
            <a:solidFill>
              <a:srgbClr val="04ACA4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3" name="ZoneTexte 12"/>
            <p:cNvSpPr txBox="1"/>
            <p:nvPr/>
          </p:nvSpPr>
          <p:spPr>
            <a:xfrm>
              <a:off x="3555677" y="2415902"/>
              <a:ext cx="77451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+6%</a:t>
              </a:r>
              <a:endParaRPr lang="en-US" dirty="0"/>
            </a:p>
          </p:txBody>
        </p:sp>
        <p:sp>
          <p:nvSpPr>
            <p:cNvPr id="14" name="ZoneTexte 13"/>
            <p:cNvSpPr txBox="1"/>
            <p:nvPr/>
          </p:nvSpPr>
          <p:spPr>
            <a:xfrm>
              <a:off x="6035146" y="2132856"/>
              <a:ext cx="77451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+17%</a:t>
              </a:r>
              <a:endParaRPr lang="en-US" dirty="0"/>
            </a:p>
          </p:txBody>
        </p:sp>
        <p:sp>
          <p:nvSpPr>
            <p:cNvPr id="15" name="ZoneTexte 14"/>
            <p:cNvSpPr txBox="1"/>
            <p:nvPr/>
          </p:nvSpPr>
          <p:spPr>
            <a:xfrm>
              <a:off x="8801268" y="1864987"/>
              <a:ext cx="77451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+34%</a:t>
              </a:r>
              <a:endParaRPr lang="en-US" dirty="0"/>
            </a:p>
          </p:txBody>
        </p:sp>
        <p:sp>
          <p:nvSpPr>
            <p:cNvPr id="2" name="Прямоугольник 1">
              <a:extLst>
                <a:ext uri="{FF2B5EF4-FFF2-40B4-BE49-F238E27FC236}">
                  <a16:creationId xmlns:a16="http://schemas.microsoft.com/office/drawing/2014/main" id="{02F43BE8-A425-4EB0-8067-2C0BEB2A54AB}"/>
                </a:ext>
              </a:extLst>
            </p:cNvPr>
            <p:cNvSpPr/>
            <p:nvPr/>
          </p:nvSpPr>
          <p:spPr>
            <a:xfrm>
              <a:off x="7435379" y="1864987"/>
              <a:ext cx="2709473" cy="375801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0B4B2BB3-0C92-49F4-BA49-C82F5B90D644}"/>
                </a:ext>
              </a:extLst>
            </p:cNvPr>
            <p:cNvSpPr/>
            <p:nvPr/>
          </p:nvSpPr>
          <p:spPr>
            <a:xfrm>
              <a:off x="1737103" y="1742325"/>
              <a:ext cx="6559419" cy="3908657"/>
            </a:xfrm>
            <a:prstGeom prst="rect">
              <a:avLst/>
            </a:prstGeom>
            <a:noFill/>
            <a:ln w="19050">
              <a:solidFill>
                <a:srgbClr val="04ACA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7726207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2ADC655-20D4-4291-8C89-9DC86F42AA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292801"/>
            <a:ext cx="4908884" cy="798216"/>
          </a:xfrm>
          <a:prstGeom prst="rect">
            <a:avLst/>
          </a:prstGeom>
        </p:spPr>
      </p:pic>
      <p:sp>
        <p:nvSpPr>
          <p:cNvPr id="12" name="Título 16">
            <a:extLst>
              <a:ext uri="{FF2B5EF4-FFF2-40B4-BE49-F238E27FC236}">
                <a16:creationId xmlns:a16="http://schemas.microsoft.com/office/drawing/2014/main" id="{E6D6CDCD-3AED-40C5-8F3E-895C75873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775" y="513561"/>
            <a:ext cx="5449570" cy="477085"/>
          </a:xfrm>
        </p:spPr>
        <p:txBody>
          <a:bodyPr/>
          <a:lstStyle/>
          <a:p>
            <a:r>
              <a:rPr lang="en-US" sz="2400" dirty="0">
                <a:solidFill>
                  <a:schemeClr val="bg1"/>
                </a:solidFill>
              </a:rPr>
              <a:t>NEW FROST WASH FUNCTION</a:t>
            </a:r>
            <a:endParaRPr lang="es-ES" sz="2400" dirty="0">
              <a:solidFill>
                <a:schemeClr val="bg1"/>
              </a:solidFill>
            </a:endParaRPr>
          </a:p>
        </p:txBody>
      </p:sp>
      <p:sp>
        <p:nvSpPr>
          <p:cNvPr id="25" name="Arrondir un rectangle avec un coin diagonal 24"/>
          <p:cNvSpPr/>
          <p:nvPr/>
        </p:nvSpPr>
        <p:spPr>
          <a:xfrm>
            <a:off x="2149454" y="6121995"/>
            <a:ext cx="7894615" cy="524799"/>
          </a:xfrm>
          <a:prstGeom prst="round2Diag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Frost Wash function start only when nobody is in the room </a:t>
            </a:r>
          </a:p>
          <a:p>
            <a:pPr algn="ctr"/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 </a:t>
            </a: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Maximum end user comfort</a:t>
            </a:r>
            <a:endParaRPr lang="en-US" sz="16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777053" y="2513467"/>
            <a:ext cx="3481015" cy="1815882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kumimoji="1" lang="en-US" altLang="ja-JP" sz="1400" b="1" dirty="0">
                <a:latin typeface="Calibri" panose="020F0502020204030204" pitchFamily="34" charset="0"/>
              </a:rPr>
              <a:t>Auto Start Conditions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400" dirty="0">
                <a:latin typeface="Calibri" panose="020F0502020204030204" pitchFamily="34" charset="0"/>
              </a:rPr>
              <a:t>Frost Wash function will be automatically launched </a:t>
            </a:r>
            <a:r>
              <a:rPr lang="en-US" sz="1400" b="1" dirty="0">
                <a:latin typeface="Calibri" panose="020F0502020204030204" pitchFamily="34" charset="0"/>
              </a:rPr>
              <a:t>after 42 operating hours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1400" b="1" dirty="0">
              <a:latin typeface="Calibri" panose="020F050202020403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400" b="1" dirty="0">
                <a:latin typeface="Calibri" panose="020F0502020204030204" pitchFamily="34" charset="0"/>
              </a:rPr>
              <a:t>Frost Wash function will be launched, only if nobody is in the room</a:t>
            </a:r>
            <a:r>
              <a:rPr lang="en-US" sz="1400" dirty="0">
                <a:latin typeface="Calibri" panose="020F0502020204030204" pitchFamily="34" charset="0"/>
              </a:rPr>
              <a:t> in order to ensure end-user comfort (FW will start operating after 15 minutes absence).</a:t>
            </a:r>
            <a:endParaRPr kumimoji="1" lang="ja-JP" altLang="en-US" sz="1400" dirty="0">
              <a:latin typeface="Calibri" panose="020F0502020204030204" pitchFamily="34" charset="0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1777053" y="2135940"/>
            <a:ext cx="3481015" cy="307777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kumimoji="1" lang="en-US" altLang="ja-JP" sz="1400" b="1" dirty="0">
                <a:solidFill>
                  <a:schemeClr val="accent1"/>
                </a:solidFill>
                <a:latin typeface="Calibri" panose="020F0502020204030204" pitchFamily="34" charset="0"/>
              </a:rPr>
              <a:t>Auto Mode</a:t>
            </a:r>
            <a:endParaRPr kumimoji="1" lang="ja-JP" altLang="en-US" sz="1400" b="1" dirty="0">
              <a:solidFill>
                <a:schemeClr val="accent1"/>
              </a:solidFill>
              <a:latin typeface="Calibri" panose="020F0502020204030204" pitchFamily="34" charset="0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6221864" y="2126314"/>
            <a:ext cx="4022286" cy="307777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kumimoji="1" lang="en-US" altLang="ja-JP" sz="1400" b="1" dirty="0">
                <a:solidFill>
                  <a:schemeClr val="accent1"/>
                </a:solidFill>
                <a:latin typeface="Calibri" panose="020F0502020204030204" pitchFamily="34" charset="0"/>
              </a:rPr>
              <a:t>Manual Mode</a:t>
            </a:r>
            <a:endParaRPr kumimoji="1" lang="ja-JP" altLang="en-US" sz="1400" b="1" dirty="0">
              <a:solidFill>
                <a:schemeClr val="accent1"/>
              </a:solidFill>
              <a:latin typeface="Calibri" panose="020F050202020403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221864" y="2503843"/>
            <a:ext cx="2803709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ja-JP" sz="1400" b="1" dirty="0">
                <a:latin typeface="Calibri" panose="020F0502020204030204" pitchFamily="34" charset="0"/>
              </a:rPr>
              <a:t>How to start Frost Wash?</a:t>
            </a:r>
          </a:p>
          <a:p>
            <a:pPr marL="171450" indent="-1714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kumimoji="1" lang="en-US" altLang="ja-JP" sz="1400" b="1" dirty="0">
                <a:latin typeface="Calibri" panose="020F0502020204030204" pitchFamily="34" charset="0"/>
              </a:rPr>
              <a:t>Manual FW can be launched only when the unit is OFF</a:t>
            </a:r>
            <a:r>
              <a:rPr kumimoji="1" lang="en-US" altLang="ja-JP" sz="1400" dirty="0">
                <a:latin typeface="Calibri" panose="020F0502020204030204" pitchFamily="34" charset="0"/>
              </a:rPr>
              <a:t>.</a:t>
            </a:r>
          </a:p>
          <a:p>
            <a:pPr marL="171450" indent="-1714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FW is activated by pushing the button </a:t>
            </a:r>
          </a:p>
          <a:p>
            <a:endParaRPr kumimoji="1" lang="ja-JP" altLang="en-US" sz="1400" dirty="0">
              <a:latin typeface="Calibri" panose="020F0502020204030204" pitchFamily="34" charset="0"/>
            </a:endParaRPr>
          </a:p>
        </p:txBody>
      </p:sp>
      <p:pic>
        <p:nvPicPr>
          <p:cNvPr id="55" name="Image 5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8159" y="3665193"/>
            <a:ext cx="405395" cy="28116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22960" y="2515048"/>
            <a:ext cx="972477" cy="253792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9841653" y="3004460"/>
            <a:ext cx="419877" cy="303541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/>
          <p:cNvSpPr/>
          <p:nvPr/>
        </p:nvSpPr>
        <p:spPr>
          <a:xfrm>
            <a:off x="9606000" y="4771801"/>
            <a:ext cx="235946" cy="141897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Connecteur droit 7"/>
          <p:cNvCxnSpPr>
            <a:cxnSpLocks/>
            <a:stCxn id="56" idx="1"/>
          </p:cNvCxnSpPr>
          <p:nvPr/>
        </p:nvCxnSpPr>
        <p:spPr>
          <a:xfrm flipH="1" flipV="1">
            <a:off x="9154464" y="4842748"/>
            <a:ext cx="451536" cy="2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necteur droit 56"/>
          <p:cNvCxnSpPr>
            <a:cxnSpLocks/>
          </p:cNvCxnSpPr>
          <p:nvPr/>
        </p:nvCxnSpPr>
        <p:spPr>
          <a:xfrm flipH="1" flipV="1">
            <a:off x="7493554" y="3946354"/>
            <a:ext cx="1672103" cy="896394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1706529" y="1478897"/>
            <a:ext cx="583435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latin typeface="Calibri" panose="020F0502020204030204" pitchFamily="34" charset="0"/>
              </a:rPr>
              <a:t>Frost Wash function is available only on Wall Indoor Unit with Human sensor. </a:t>
            </a:r>
          </a:p>
        </p:txBody>
      </p:sp>
    </p:spTree>
    <p:extLst>
      <p:ext uri="{BB962C8B-B14F-4D97-AF65-F5344CB8AC3E}">
        <p14:creationId xmlns:p14="http://schemas.microsoft.com/office/powerpoint/2010/main" val="130674789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Овал 14">
            <a:extLst>
              <a:ext uri="{FF2B5EF4-FFF2-40B4-BE49-F238E27FC236}">
                <a16:creationId xmlns:a16="http://schemas.microsoft.com/office/drawing/2014/main" id="{2B42819C-83EA-4C5E-A099-8706F0D813E7}"/>
              </a:ext>
            </a:extLst>
          </p:cNvPr>
          <p:cNvSpPr/>
          <p:nvPr/>
        </p:nvSpPr>
        <p:spPr>
          <a:xfrm>
            <a:off x="3891853" y="791734"/>
            <a:ext cx="5628146" cy="5628146"/>
          </a:xfrm>
          <a:prstGeom prst="ellipse">
            <a:avLst/>
          </a:prstGeom>
          <a:noFill/>
          <a:ln w="76200">
            <a:solidFill>
              <a:srgbClr val="04ACA4"/>
            </a:solidFill>
          </a:ln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F5FD3A8-6B83-4D93-8F05-BBF8924E3A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292801"/>
            <a:ext cx="3888606" cy="798216"/>
          </a:xfrm>
          <a:prstGeom prst="rect">
            <a:avLst/>
          </a:prstGeom>
        </p:spPr>
      </p:pic>
      <p:pic>
        <p:nvPicPr>
          <p:cNvPr id="4" name="Picture 2" descr="\\Emea\hace\Transfer\HACE Transfer\Marketing and Technical Information\Product Marketing\RAC\2-Photo_Artwork\2-3 2015\01_Photos\01_IU\03_RAK-RXB_QXB\RAK-RXB_Flap_L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7322" y="2170568"/>
            <a:ext cx="4297362" cy="2617093"/>
          </a:xfrm>
          <a:prstGeom prst="round2DiagRect">
            <a:avLst>
              <a:gd name="adj1" fmla="val 42853"/>
              <a:gd name="adj2" fmla="val 17016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2"/>
          <p:cNvSpPr txBox="1"/>
          <p:nvPr/>
        </p:nvSpPr>
        <p:spPr>
          <a:xfrm>
            <a:off x="5922200" y="686757"/>
            <a:ext cx="2160000" cy="58939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4ACA4"/>
            </a:solidFill>
          </a:ln>
          <a:effectLst/>
        </p:spPr>
        <p:txBody>
          <a:bodyPr wrap="square">
            <a:spAutoFit/>
          </a:bodyPr>
          <a:lstStyle>
            <a:defPPr>
              <a:defRPr lang="fr-FR"/>
            </a:defPPr>
            <a:lvl1pPr algn="ctr" fontAlgn="base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 sz="1400" b="1">
                <a:solidFill>
                  <a:srgbClr val="FFFFFF"/>
                </a:solidFill>
                <a:ea typeface="ＭＳ Ｐゴシック" pitchFamily="34" charset="-128"/>
              </a:defRPr>
            </a:lvl1pPr>
            <a:lvl2pPr>
              <a:defRPr>
                <a:latin typeface="Arial" pitchFamily="34" charset="0"/>
                <a:ea typeface="ＭＳ Ｐゴシック" pitchFamily="50" charset="-128"/>
              </a:defRPr>
            </a:lvl2pPr>
            <a:lvl3pPr>
              <a:defRPr>
                <a:latin typeface="Arial" pitchFamily="34" charset="0"/>
                <a:ea typeface="ＭＳ Ｐゴシック" pitchFamily="50" charset="-128"/>
              </a:defRPr>
            </a:lvl3pPr>
            <a:lvl4pPr>
              <a:defRPr>
                <a:latin typeface="Arial" pitchFamily="34" charset="0"/>
                <a:ea typeface="ＭＳ Ｐゴシック" pitchFamily="50" charset="-128"/>
              </a:defRPr>
            </a:lvl4pPr>
            <a:lvl5pPr>
              <a:defRPr>
                <a:latin typeface="Arial" pitchFamily="34" charset="0"/>
                <a:ea typeface="ＭＳ Ｐゴシック" pitchFamily="50" charset="-128"/>
              </a:defRPr>
            </a:lvl5pPr>
            <a:lvl6pPr>
              <a:defRPr>
                <a:latin typeface="Arial" pitchFamily="34" charset="0"/>
                <a:ea typeface="ＭＳ Ｐゴシック" pitchFamily="50" charset="-128"/>
              </a:defRPr>
            </a:lvl6pPr>
            <a:lvl7pPr>
              <a:defRPr>
                <a:latin typeface="Arial" pitchFamily="34" charset="0"/>
                <a:ea typeface="ＭＳ Ｐゴシック" pitchFamily="50" charset="-128"/>
              </a:defRPr>
            </a:lvl7pPr>
            <a:lvl8pPr>
              <a:defRPr>
                <a:latin typeface="Arial" pitchFamily="34" charset="0"/>
                <a:ea typeface="ＭＳ Ｐゴシック" pitchFamily="50" charset="-128"/>
              </a:defRPr>
            </a:lvl8pPr>
            <a:lvl9pPr>
              <a:defRPr>
                <a:latin typeface="Arial" pitchFamily="34" charset="0"/>
                <a:ea typeface="ＭＳ Ｐゴシック" pitchFamily="50" charset="-128"/>
              </a:defRPr>
            </a:lvl9pPr>
          </a:lstStyle>
          <a:p>
            <a:r>
              <a:rPr lang="en-US" altLang="fr-FR" dirty="0">
                <a:solidFill>
                  <a:schemeClr val="tx1"/>
                </a:solidFill>
              </a:rPr>
              <a:t>High Quality Finish</a:t>
            </a:r>
          </a:p>
          <a:p>
            <a:r>
              <a:rPr lang="en-US" altLang="fr-FR" sz="1200" i="1" dirty="0">
                <a:solidFill>
                  <a:schemeClr val="tx1"/>
                </a:solidFill>
              </a:rPr>
              <a:t>Mastered design and finish</a:t>
            </a:r>
            <a:endParaRPr lang="en-GB" altLang="fr-FR" sz="1200" i="1" dirty="0">
              <a:solidFill>
                <a:schemeClr val="tx1"/>
              </a:solidFill>
            </a:endParaRPr>
          </a:p>
        </p:txBody>
      </p:sp>
      <p:sp>
        <p:nvSpPr>
          <p:cNvPr id="6" name="TextBox 4"/>
          <p:cNvSpPr txBox="1"/>
          <p:nvPr/>
        </p:nvSpPr>
        <p:spPr>
          <a:xfrm>
            <a:off x="9039819" y="2793464"/>
            <a:ext cx="2160000" cy="58939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4ACA4"/>
            </a:solidFill>
          </a:ln>
          <a:effectLst/>
        </p:spPr>
        <p:txBody>
          <a:bodyPr wrap="square">
            <a:spAutoFit/>
          </a:bodyPr>
          <a:lstStyle>
            <a:defPPr>
              <a:defRPr lang="fr-FR"/>
            </a:defPPr>
            <a:lvl1pPr algn="ctr" fontAlgn="base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 sz="1400" b="1">
                <a:solidFill>
                  <a:srgbClr val="FFFFFF"/>
                </a:solidFill>
                <a:ea typeface="ＭＳ Ｐゴシック" pitchFamily="34" charset="-128"/>
              </a:defRPr>
            </a:lvl1pPr>
            <a:lvl2pPr>
              <a:defRPr>
                <a:latin typeface="Arial" pitchFamily="34" charset="0"/>
                <a:ea typeface="ＭＳ Ｐゴシック" pitchFamily="50" charset="-128"/>
              </a:defRPr>
            </a:lvl2pPr>
            <a:lvl3pPr>
              <a:defRPr>
                <a:latin typeface="Arial" pitchFamily="34" charset="0"/>
                <a:ea typeface="ＭＳ Ｐゴシック" pitchFamily="50" charset="-128"/>
              </a:defRPr>
            </a:lvl3pPr>
            <a:lvl4pPr>
              <a:defRPr>
                <a:latin typeface="Arial" pitchFamily="34" charset="0"/>
                <a:ea typeface="ＭＳ Ｐゴシック" pitchFamily="50" charset="-128"/>
              </a:defRPr>
            </a:lvl4pPr>
            <a:lvl5pPr>
              <a:defRPr>
                <a:latin typeface="Arial" pitchFamily="34" charset="0"/>
                <a:ea typeface="ＭＳ Ｐゴシック" pitchFamily="50" charset="-128"/>
              </a:defRPr>
            </a:lvl5pPr>
            <a:lvl6pPr>
              <a:defRPr>
                <a:latin typeface="Arial" pitchFamily="34" charset="0"/>
                <a:ea typeface="ＭＳ Ｐゴシック" pitchFamily="50" charset="-128"/>
              </a:defRPr>
            </a:lvl6pPr>
            <a:lvl7pPr>
              <a:defRPr>
                <a:latin typeface="Arial" pitchFamily="34" charset="0"/>
                <a:ea typeface="ＭＳ Ｐゴシック" pitchFamily="50" charset="-128"/>
              </a:defRPr>
            </a:lvl7pPr>
            <a:lvl8pPr>
              <a:defRPr>
                <a:latin typeface="Arial" pitchFamily="34" charset="0"/>
                <a:ea typeface="ＭＳ Ｐゴシック" pitchFamily="50" charset="-128"/>
              </a:defRPr>
            </a:lvl8pPr>
            <a:lvl9pPr>
              <a:defRPr>
                <a:latin typeface="Arial" pitchFamily="34" charset="0"/>
                <a:ea typeface="ＭＳ Ｐゴシック" pitchFamily="50" charset="-128"/>
              </a:defRPr>
            </a:lvl9pPr>
          </a:lstStyle>
          <a:p>
            <a:r>
              <a:rPr lang="en-US" altLang="fr-FR" dirty="0">
                <a:solidFill>
                  <a:schemeClr val="tx1"/>
                </a:solidFill>
              </a:rPr>
              <a:t>Front Panel</a:t>
            </a:r>
          </a:p>
          <a:p>
            <a:r>
              <a:rPr lang="en-US" altLang="fr-FR" sz="1200" i="1" dirty="0">
                <a:solidFill>
                  <a:schemeClr val="tx1"/>
                </a:solidFill>
              </a:rPr>
              <a:t>Frosted Glassy Finish</a:t>
            </a:r>
            <a:endParaRPr lang="en-GB" altLang="fr-FR" sz="1200" i="1" dirty="0">
              <a:solidFill>
                <a:schemeClr val="tx1"/>
              </a:solidFill>
            </a:endParaRPr>
          </a:p>
        </p:txBody>
      </p:sp>
      <p:sp>
        <p:nvSpPr>
          <p:cNvPr id="7" name="TextBox 5"/>
          <p:cNvSpPr txBox="1"/>
          <p:nvPr/>
        </p:nvSpPr>
        <p:spPr>
          <a:xfrm>
            <a:off x="2174655" y="3605807"/>
            <a:ext cx="2160000" cy="58939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4ACA4"/>
            </a:solidFill>
          </a:ln>
          <a:effectLst/>
        </p:spPr>
        <p:txBody>
          <a:bodyPr wrap="square">
            <a:spAutoFit/>
          </a:bodyPr>
          <a:lstStyle>
            <a:defPPr>
              <a:defRPr lang="fr-FR"/>
            </a:defPPr>
            <a:lvl1pPr algn="ctr" fontAlgn="base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 sz="1400" b="1">
                <a:solidFill>
                  <a:srgbClr val="FFFFFF"/>
                </a:solidFill>
                <a:ea typeface="ＭＳ Ｐゴシック" pitchFamily="34" charset="-128"/>
              </a:defRPr>
            </a:lvl1pPr>
            <a:lvl2pPr>
              <a:defRPr>
                <a:latin typeface="Arial" pitchFamily="34" charset="0"/>
                <a:ea typeface="ＭＳ Ｐゴシック" pitchFamily="50" charset="-128"/>
              </a:defRPr>
            </a:lvl2pPr>
            <a:lvl3pPr>
              <a:defRPr>
                <a:latin typeface="Arial" pitchFamily="34" charset="0"/>
                <a:ea typeface="ＭＳ Ｐゴシック" pitchFamily="50" charset="-128"/>
              </a:defRPr>
            </a:lvl3pPr>
            <a:lvl4pPr>
              <a:defRPr>
                <a:latin typeface="Arial" pitchFamily="34" charset="0"/>
                <a:ea typeface="ＭＳ Ｐゴシック" pitchFamily="50" charset="-128"/>
              </a:defRPr>
            </a:lvl4pPr>
            <a:lvl5pPr>
              <a:defRPr>
                <a:latin typeface="Arial" pitchFamily="34" charset="0"/>
                <a:ea typeface="ＭＳ Ｐゴシック" pitchFamily="50" charset="-128"/>
              </a:defRPr>
            </a:lvl5pPr>
            <a:lvl6pPr>
              <a:defRPr>
                <a:latin typeface="Arial" pitchFamily="34" charset="0"/>
                <a:ea typeface="ＭＳ Ｐゴシック" pitchFamily="50" charset="-128"/>
              </a:defRPr>
            </a:lvl6pPr>
            <a:lvl7pPr>
              <a:defRPr>
                <a:latin typeface="Arial" pitchFamily="34" charset="0"/>
                <a:ea typeface="ＭＳ Ｐゴシック" pitchFamily="50" charset="-128"/>
              </a:defRPr>
            </a:lvl7pPr>
            <a:lvl8pPr>
              <a:defRPr>
                <a:latin typeface="Arial" pitchFamily="34" charset="0"/>
                <a:ea typeface="ＭＳ Ｐゴシック" pitchFamily="50" charset="-128"/>
              </a:defRPr>
            </a:lvl8pPr>
            <a:lvl9pPr>
              <a:defRPr>
                <a:latin typeface="Arial" pitchFamily="34" charset="0"/>
                <a:ea typeface="ＭＳ Ｐゴシック" pitchFamily="50" charset="-128"/>
              </a:defRPr>
            </a:lvl9pPr>
          </a:lstStyle>
          <a:p>
            <a:r>
              <a:rPr lang="en-US" altLang="fr-FR" dirty="0">
                <a:solidFill>
                  <a:schemeClr val="tx1"/>
                </a:solidFill>
              </a:rPr>
              <a:t>Cabinet &amp; Front Cover</a:t>
            </a:r>
          </a:p>
          <a:p>
            <a:r>
              <a:rPr lang="en-US" altLang="fr-FR" sz="1200" i="1" dirty="0">
                <a:solidFill>
                  <a:schemeClr val="tx1"/>
                </a:solidFill>
              </a:rPr>
              <a:t>Matte Finish</a:t>
            </a:r>
            <a:endParaRPr lang="en-GB" altLang="fr-FR" sz="1200" i="1" dirty="0">
              <a:solidFill>
                <a:schemeClr val="tx1"/>
              </a:solidFill>
            </a:endParaRPr>
          </a:p>
        </p:txBody>
      </p:sp>
      <p:sp>
        <p:nvSpPr>
          <p:cNvPr id="8" name="TextBox 6"/>
          <p:cNvSpPr txBox="1"/>
          <p:nvPr/>
        </p:nvSpPr>
        <p:spPr>
          <a:xfrm>
            <a:off x="5245905" y="5840468"/>
            <a:ext cx="2160000" cy="58939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4ACA4"/>
            </a:solidFill>
          </a:ln>
          <a:effectLst/>
        </p:spPr>
        <p:txBody>
          <a:bodyPr wrap="square">
            <a:spAutoFit/>
          </a:bodyPr>
          <a:lstStyle>
            <a:defPPr>
              <a:defRPr lang="fr-FR"/>
            </a:defPPr>
            <a:lvl1pPr algn="ctr" fontAlgn="base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 sz="1400" b="1">
                <a:solidFill>
                  <a:srgbClr val="FFFFFF"/>
                </a:solidFill>
                <a:ea typeface="ＭＳ Ｐゴシック" pitchFamily="34" charset="-128"/>
              </a:defRPr>
            </a:lvl1pPr>
            <a:lvl2pPr>
              <a:defRPr>
                <a:latin typeface="Arial" pitchFamily="34" charset="0"/>
                <a:ea typeface="ＭＳ Ｐゴシック" pitchFamily="50" charset="-128"/>
              </a:defRPr>
            </a:lvl2pPr>
            <a:lvl3pPr>
              <a:defRPr>
                <a:latin typeface="Arial" pitchFamily="34" charset="0"/>
                <a:ea typeface="ＭＳ Ｐゴシック" pitchFamily="50" charset="-128"/>
              </a:defRPr>
            </a:lvl3pPr>
            <a:lvl4pPr>
              <a:defRPr>
                <a:latin typeface="Arial" pitchFamily="34" charset="0"/>
                <a:ea typeface="ＭＳ Ｐゴシック" pitchFamily="50" charset="-128"/>
              </a:defRPr>
            </a:lvl4pPr>
            <a:lvl5pPr>
              <a:defRPr>
                <a:latin typeface="Arial" pitchFamily="34" charset="0"/>
                <a:ea typeface="ＭＳ Ｐゴシック" pitchFamily="50" charset="-128"/>
              </a:defRPr>
            </a:lvl5pPr>
            <a:lvl6pPr>
              <a:defRPr>
                <a:latin typeface="Arial" pitchFamily="34" charset="0"/>
                <a:ea typeface="ＭＳ Ｐゴシック" pitchFamily="50" charset="-128"/>
              </a:defRPr>
            </a:lvl6pPr>
            <a:lvl7pPr>
              <a:defRPr>
                <a:latin typeface="Arial" pitchFamily="34" charset="0"/>
                <a:ea typeface="ＭＳ Ｐゴシック" pitchFamily="50" charset="-128"/>
              </a:defRPr>
            </a:lvl7pPr>
            <a:lvl8pPr>
              <a:defRPr>
                <a:latin typeface="Arial" pitchFamily="34" charset="0"/>
                <a:ea typeface="ＭＳ Ｐゴシック" pitchFamily="50" charset="-128"/>
              </a:defRPr>
            </a:lvl8pPr>
            <a:lvl9pPr>
              <a:defRPr>
                <a:latin typeface="Arial" pitchFamily="34" charset="0"/>
                <a:ea typeface="ＭＳ Ｐゴシック" pitchFamily="50" charset="-128"/>
              </a:defRPr>
            </a:lvl9pPr>
          </a:lstStyle>
          <a:p>
            <a:r>
              <a:rPr lang="en-US" altLang="fr-FR" dirty="0">
                <a:solidFill>
                  <a:schemeClr val="tx1"/>
                </a:solidFill>
              </a:rPr>
              <a:t>U-Shaped Frame</a:t>
            </a:r>
          </a:p>
          <a:p>
            <a:r>
              <a:rPr lang="en-US" altLang="fr-FR" sz="1200" i="1" dirty="0">
                <a:solidFill>
                  <a:schemeClr val="tx1"/>
                </a:solidFill>
              </a:rPr>
              <a:t>Luster Finish</a:t>
            </a:r>
            <a:endParaRPr lang="en-GB" altLang="fr-FR" sz="1200" i="1" dirty="0">
              <a:solidFill>
                <a:schemeClr val="tx1"/>
              </a:solidFill>
            </a:endParaRPr>
          </a:p>
        </p:txBody>
      </p:sp>
      <p:sp>
        <p:nvSpPr>
          <p:cNvPr id="12" name="Título 16">
            <a:extLst>
              <a:ext uri="{FF2B5EF4-FFF2-40B4-BE49-F238E27FC236}">
                <a16:creationId xmlns:a16="http://schemas.microsoft.com/office/drawing/2014/main" id="{E6D6CDCD-3AED-40C5-8F3E-895C75873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3731" y="524989"/>
            <a:ext cx="5449570" cy="477085"/>
          </a:xfrm>
        </p:spPr>
        <p:txBody>
          <a:bodyPr/>
          <a:lstStyle/>
          <a:p>
            <a:r>
              <a:rPr lang="en-US" sz="2400" dirty="0">
                <a:solidFill>
                  <a:schemeClr val="bg1"/>
                </a:solidFill>
              </a:rPr>
              <a:t>DESIGN</a:t>
            </a:r>
            <a:endParaRPr lang="es-E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964200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DA944D8-EF48-461B-B5DA-5537384713EE}"/>
              </a:ext>
            </a:extLst>
          </p:cNvPr>
          <p:cNvSpPr/>
          <p:nvPr/>
        </p:nvSpPr>
        <p:spPr>
          <a:xfrm>
            <a:off x="7032344" y="3429000"/>
            <a:ext cx="2869939" cy="1487993"/>
          </a:xfrm>
          <a:prstGeom prst="rect">
            <a:avLst/>
          </a:prstGeom>
          <a:noFill/>
          <a:ln w="19050">
            <a:solidFill>
              <a:srgbClr val="04AC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A9EE91E-7B4D-49DD-8213-6359608129FA}"/>
              </a:ext>
            </a:extLst>
          </p:cNvPr>
          <p:cNvSpPr/>
          <p:nvPr/>
        </p:nvSpPr>
        <p:spPr>
          <a:xfrm>
            <a:off x="1856789" y="3621020"/>
            <a:ext cx="3888606" cy="863982"/>
          </a:xfrm>
          <a:prstGeom prst="rect">
            <a:avLst/>
          </a:prstGeom>
          <a:noFill/>
          <a:ln w="19050">
            <a:solidFill>
              <a:srgbClr val="04AC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2A74902-A357-4FED-B6A0-237381270C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292801"/>
            <a:ext cx="3888606" cy="798216"/>
          </a:xfrm>
          <a:prstGeom prst="rect">
            <a:avLst/>
          </a:prstGeom>
        </p:spPr>
      </p:pic>
      <p:sp>
        <p:nvSpPr>
          <p:cNvPr id="3" name="TextBox 5"/>
          <p:cNvSpPr txBox="1"/>
          <p:nvPr/>
        </p:nvSpPr>
        <p:spPr>
          <a:xfrm>
            <a:off x="2721092" y="4772722"/>
            <a:ext cx="2160000" cy="66633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rgbClr val="04ACA4"/>
            </a:solidFill>
          </a:ln>
          <a:effectLst/>
        </p:spPr>
        <p:txBody>
          <a:bodyPr wrap="square">
            <a:spAutoFit/>
          </a:bodyPr>
          <a:lstStyle>
            <a:defPPr>
              <a:defRPr lang="fr-FR"/>
            </a:defPPr>
            <a:lvl1pPr algn="ctr" fontAlgn="base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 sz="1400" b="1">
                <a:solidFill>
                  <a:srgbClr val="FFFFFF"/>
                </a:solidFill>
                <a:ea typeface="ＭＳ Ｐゴシック" pitchFamily="34" charset="-128"/>
              </a:defRPr>
            </a:lvl1pPr>
            <a:lvl2pPr>
              <a:defRPr>
                <a:latin typeface="Arial" pitchFamily="34" charset="0"/>
                <a:ea typeface="ＭＳ Ｐゴシック" pitchFamily="50" charset="-128"/>
              </a:defRPr>
            </a:lvl2pPr>
            <a:lvl3pPr>
              <a:defRPr>
                <a:latin typeface="Arial" pitchFamily="34" charset="0"/>
                <a:ea typeface="ＭＳ Ｐゴシック" pitchFamily="50" charset="-128"/>
              </a:defRPr>
            </a:lvl3pPr>
            <a:lvl4pPr>
              <a:defRPr>
                <a:latin typeface="Arial" pitchFamily="34" charset="0"/>
                <a:ea typeface="ＭＳ Ｐゴシック" pitchFamily="50" charset="-128"/>
              </a:defRPr>
            </a:lvl4pPr>
            <a:lvl5pPr>
              <a:defRPr>
                <a:latin typeface="Arial" pitchFamily="34" charset="0"/>
                <a:ea typeface="ＭＳ Ｐゴシック" pitchFamily="50" charset="-128"/>
              </a:defRPr>
            </a:lvl5pPr>
            <a:lvl6pPr>
              <a:defRPr>
                <a:latin typeface="Arial" pitchFamily="34" charset="0"/>
                <a:ea typeface="ＭＳ Ｐゴシック" pitchFamily="50" charset="-128"/>
              </a:defRPr>
            </a:lvl6pPr>
            <a:lvl7pPr>
              <a:defRPr>
                <a:latin typeface="Arial" pitchFamily="34" charset="0"/>
                <a:ea typeface="ＭＳ Ｐゴシック" pitchFamily="50" charset="-128"/>
              </a:defRPr>
            </a:lvl7pPr>
            <a:lvl8pPr>
              <a:defRPr>
                <a:latin typeface="Arial" pitchFamily="34" charset="0"/>
                <a:ea typeface="ＭＳ Ｐゴシック" pitchFamily="50" charset="-128"/>
              </a:defRPr>
            </a:lvl8pPr>
            <a:lvl9pPr>
              <a:defRPr>
                <a:latin typeface="Arial" pitchFamily="34" charset="0"/>
                <a:ea typeface="ＭＳ Ｐゴシック" pitchFamily="50" charset="-128"/>
              </a:defRPr>
            </a:lvl9pPr>
          </a:lstStyle>
          <a:p>
            <a:r>
              <a:rPr lang="en-US" altLang="fr-FR" sz="1600" dirty="0">
                <a:solidFill>
                  <a:schemeClr val="tx1"/>
                </a:solidFill>
                <a:latin typeface="Calibri" panose="020F0502020204030204" pitchFamily="34" charset="0"/>
              </a:rPr>
              <a:t>Cabinet &amp; Front Cover</a:t>
            </a:r>
          </a:p>
          <a:p>
            <a:r>
              <a:rPr lang="en-US" altLang="fr-FR" i="1" dirty="0">
                <a:solidFill>
                  <a:schemeClr val="tx1"/>
                </a:solidFill>
                <a:latin typeface="Calibri" panose="020F0502020204030204" pitchFamily="34" charset="0"/>
              </a:rPr>
              <a:t>Matte Finish</a:t>
            </a:r>
            <a:endParaRPr lang="en-GB" altLang="fr-FR" i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4" name="TextBox 6"/>
          <p:cNvSpPr txBox="1"/>
          <p:nvPr/>
        </p:nvSpPr>
        <p:spPr>
          <a:xfrm>
            <a:off x="7387313" y="5218826"/>
            <a:ext cx="2160000" cy="66633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rgbClr val="04ACA4"/>
            </a:solidFill>
          </a:ln>
          <a:effectLst/>
        </p:spPr>
        <p:txBody>
          <a:bodyPr wrap="square">
            <a:spAutoFit/>
          </a:bodyPr>
          <a:lstStyle>
            <a:defPPr>
              <a:defRPr lang="fr-FR"/>
            </a:defPPr>
            <a:lvl1pPr algn="ctr" fontAlgn="base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 sz="1400" b="1">
                <a:solidFill>
                  <a:srgbClr val="FFFFFF"/>
                </a:solidFill>
                <a:ea typeface="ＭＳ Ｐゴシック" pitchFamily="34" charset="-128"/>
              </a:defRPr>
            </a:lvl1pPr>
            <a:lvl2pPr>
              <a:defRPr>
                <a:latin typeface="Arial" pitchFamily="34" charset="0"/>
                <a:ea typeface="ＭＳ Ｐゴシック" pitchFamily="50" charset="-128"/>
              </a:defRPr>
            </a:lvl2pPr>
            <a:lvl3pPr>
              <a:defRPr>
                <a:latin typeface="Arial" pitchFamily="34" charset="0"/>
                <a:ea typeface="ＭＳ Ｐゴシック" pitchFamily="50" charset="-128"/>
              </a:defRPr>
            </a:lvl3pPr>
            <a:lvl4pPr>
              <a:defRPr>
                <a:latin typeface="Arial" pitchFamily="34" charset="0"/>
                <a:ea typeface="ＭＳ Ｐゴシック" pitchFamily="50" charset="-128"/>
              </a:defRPr>
            </a:lvl4pPr>
            <a:lvl5pPr>
              <a:defRPr>
                <a:latin typeface="Arial" pitchFamily="34" charset="0"/>
                <a:ea typeface="ＭＳ Ｐゴシック" pitchFamily="50" charset="-128"/>
              </a:defRPr>
            </a:lvl5pPr>
            <a:lvl6pPr>
              <a:defRPr>
                <a:latin typeface="Arial" pitchFamily="34" charset="0"/>
                <a:ea typeface="ＭＳ Ｐゴシック" pitchFamily="50" charset="-128"/>
              </a:defRPr>
            </a:lvl6pPr>
            <a:lvl7pPr>
              <a:defRPr>
                <a:latin typeface="Arial" pitchFamily="34" charset="0"/>
                <a:ea typeface="ＭＳ Ｐゴシック" pitchFamily="50" charset="-128"/>
              </a:defRPr>
            </a:lvl7pPr>
            <a:lvl8pPr>
              <a:defRPr>
                <a:latin typeface="Arial" pitchFamily="34" charset="0"/>
                <a:ea typeface="ＭＳ Ｐゴシック" pitchFamily="50" charset="-128"/>
              </a:defRPr>
            </a:lvl8pPr>
            <a:lvl9pPr>
              <a:defRPr>
                <a:latin typeface="Arial" pitchFamily="34" charset="0"/>
                <a:ea typeface="ＭＳ Ｐゴシック" pitchFamily="50" charset="-128"/>
              </a:defRPr>
            </a:lvl9pPr>
          </a:lstStyle>
          <a:p>
            <a:r>
              <a:rPr lang="en-US" altLang="fr-FR" sz="1600" dirty="0">
                <a:solidFill>
                  <a:schemeClr val="tx1"/>
                </a:solidFill>
                <a:latin typeface="Calibri" panose="020F0502020204030204" pitchFamily="34" charset="0"/>
              </a:rPr>
              <a:t>U-Shaped Frame</a:t>
            </a:r>
          </a:p>
          <a:p>
            <a:r>
              <a:rPr lang="en-US" altLang="fr-FR" i="1" dirty="0">
                <a:solidFill>
                  <a:schemeClr val="tx1"/>
                </a:solidFill>
                <a:latin typeface="Calibri" panose="020F0502020204030204" pitchFamily="34" charset="0"/>
              </a:rPr>
              <a:t>Luster Finish</a:t>
            </a:r>
            <a:endParaRPr lang="en-GB" altLang="fr-FR" i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29" t="15437" r="19762" b="12855"/>
          <a:stretch/>
        </p:blipFill>
        <p:spPr>
          <a:xfrm>
            <a:off x="7270594" y="2844037"/>
            <a:ext cx="2419815" cy="1928685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8" r="5696" b="9499"/>
          <a:stretch/>
        </p:blipFill>
        <p:spPr>
          <a:xfrm>
            <a:off x="1944303" y="3111998"/>
            <a:ext cx="3642458" cy="1270038"/>
          </a:xfrm>
          <a:prstGeom prst="rect">
            <a:avLst/>
          </a:prstGeom>
        </p:spPr>
      </p:pic>
      <p:sp>
        <p:nvSpPr>
          <p:cNvPr id="8" name="TextBox 5"/>
          <p:cNvSpPr txBox="1"/>
          <p:nvPr/>
        </p:nvSpPr>
        <p:spPr>
          <a:xfrm>
            <a:off x="4815565" y="1664803"/>
            <a:ext cx="2776654" cy="69121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rgbClr val="04ACA4"/>
            </a:solidFill>
          </a:ln>
          <a:effectLst/>
        </p:spPr>
        <p:txBody>
          <a:bodyPr wrap="square">
            <a:spAutoFit/>
          </a:bodyPr>
          <a:lstStyle>
            <a:defPPr>
              <a:defRPr lang="fr-FR"/>
            </a:defPPr>
            <a:lvl1pPr algn="ctr" fontAlgn="base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 sz="1400" b="1">
                <a:solidFill>
                  <a:srgbClr val="FFFFFF"/>
                </a:solidFill>
                <a:ea typeface="ＭＳ Ｐゴシック" pitchFamily="34" charset="-128"/>
              </a:defRPr>
            </a:lvl1pPr>
            <a:lvl2pPr>
              <a:defRPr>
                <a:latin typeface="Arial" pitchFamily="34" charset="0"/>
                <a:ea typeface="ＭＳ Ｐゴシック" pitchFamily="50" charset="-128"/>
              </a:defRPr>
            </a:lvl2pPr>
            <a:lvl3pPr>
              <a:defRPr>
                <a:latin typeface="Arial" pitchFamily="34" charset="0"/>
                <a:ea typeface="ＭＳ Ｐゴシック" pitchFamily="50" charset="-128"/>
              </a:defRPr>
            </a:lvl3pPr>
            <a:lvl4pPr>
              <a:defRPr>
                <a:latin typeface="Arial" pitchFamily="34" charset="0"/>
                <a:ea typeface="ＭＳ Ｐゴシック" pitchFamily="50" charset="-128"/>
              </a:defRPr>
            </a:lvl4pPr>
            <a:lvl5pPr>
              <a:defRPr>
                <a:latin typeface="Arial" pitchFamily="34" charset="0"/>
                <a:ea typeface="ＭＳ Ｐゴシック" pitchFamily="50" charset="-128"/>
              </a:defRPr>
            </a:lvl5pPr>
            <a:lvl6pPr>
              <a:defRPr>
                <a:latin typeface="Arial" pitchFamily="34" charset="0"/>
                <a:ea typeface="ＭＳ Ｐゴシック" pitchFamily="50" charset="-128"/>
              </a:defRPr>
            </a:lvl6pPr>
            <a:lvl7pPr>
              <a:defRPr>
                <a:latin typeface="Arial" pitchFamily="34" charset="0"/>
                <a:ea typeface="ＭＳ Ｐゴシック" pitchFamily="50" charset="-128"/>
              </a:defRPr>
            </a:lvl7pPr>
            <a:lvl8pPr>
              <a:defRPr>
                <a:latin typeface="Arial" pitchFamily="34" charset="0"/>
                <a:ea typeface="ＭＳ Ｐゴシック" pitchFamily="50" charset="-128"/>
              </a:defRPr>
            </a:lvl8pPr>
            <a:lvl9pPr>
              <a:defRPr>
                <a:latin typeface="Arial" pitchFamily="34" charset="0"/>
                <a:ea typeface="ＭＳ Ｐゴシック" pitchFamily="50" charset="-128"/>
              </a:defRPr>
            </a:lvl9pPr>
          </a:lstStyle>
          <a:p>
            <a:r>
              <a:rPr lang="en-US" altLang="fr-FR" sz="1600" dirty="0">
                <a:solidFill>
                  <a:schemeClr val="tx1"/>
                </a:solidFill>
                <a:latin typeface="Calibri" panose="020F0502020204030204" pitchFamily="34" charset="0"/>
              </a:rPr>
              <a:t>Family effect</a:t>
            </a:r>
          </a:p>
          <a:p>
            <a:r>
              <a:rPr lang="en-US" altLang="fr-FR" sz="1600" dirty="0">
                <a:solidFill>
                  <a:schemeClr val="tx1"/>
                </a:solidFill>
                <a:latin typeface="Calibri" panose="020F0502020204030204" pitchFamily="34" charset="0"/>
              </a:rPr>
              <a:t>RAK-RXE and RAF-RXE </a:t>
            </a:r>
            <a:endParaRPr lang="en-GB" altLang="fr-FR" i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5771844" y="5186741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/>
              <a:t>&amp;</a:t>
            </a:r>
            <a:endParaRPr lang="en-US" sz="2400" b="1" dirty="0"/>
          </a:p>
        </p:txBody>
      </p:sp>
      <p:sp>
        <p:nvSpPr>
          <p:cNvPr id="12" name="Título 16">
            <a:extLst>
              <a:ext uri="{FF2B5EF4-FFF2-40B4-BE49-F238E27FC236}">
                <a16:creationId xmlns:a16="http://schemas.microsoft.com/office/drawing/2014/main" id="{E6D6CDCD-3AED-40C5-8F3E-895C75873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4303" y="516329"/>
            <a:ext cx="5449570" cy="477085"/>
          </a:xfrm>
        </p:spPr>
        <p:txBody>
          <a:bodyPr/>
          <a:lstStyle/>
          <a:p>
            <a:r>
              <a:rPr lang="en-US" sz="2400" dirty="0">
                <a:solidFill>
                  <a:schemeClr val="bg1"/>
                </a:solidFill>
              </a:rPr>
              <a:t>DESIGN</a:t>
            </a:r>
            <a:endParaRPr lang="es-ES" sz="2400" dirty="0">
              <a:solidFill>
                <a:schemeClr val="bg1"/>
              </a:solidFill>
            </a:endParaRP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EC66C3F2-E541-46D8-A811-F09C9B01B8DF}"/>
              </a:ext>
            </a:extLst>
          </p:cNvPr>
          <p:cNvCxnSpPr>
            <a:stCxn id="5" idx="2"/>
            <a:endCxn id="3" idx="0"/>
          </p:cNvCxnSpPr>
          <p:nvPr/>
        </p:nvCxnSpPr>
        <p:spPr>
          <a:xfrm>
            <a:off x="3801092" y="4485002"/>
            <a:ext cx="0" cy="28772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59E3F521-A946-41A8-88E8-F1AB23C0C36E}"/>
              </a:ext>
            </a:extLst>
          </p:cNvPr>
          <p:cNvCxnSpPr/>
          <p:nvPr/>
        </p:nvCxnSpPr>
        <p:spPr>
          <a:xfrm>
            <a:off x="8469734" y="4916182"/>
            <a:ext cx="0" cy="28772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910765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833C1A8-68A4-4DFA-985C-96192D65FAF8}"/>
              </a:ext>
            </a:extLst>
          </p:cNvPr>
          <p:cNvSpPr/>
          <p:nvPr/>
        </p:nvSpPr>
        <p:spPr>
          <a:xfrm>
            <a:off x="7856950" y="1511987"/>
            <a:ext cx="2993479" cy="2215680"/>
          </a:xfrm>
          <a:prstGeom prst="rect">
            <a:avLst/>
          </a:prstGeom>
          <a:noFill/>
          <a:ln w="19050">
            <a:solidFill>
              <a:srgbClr val="04AC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08A4A41-62A1-4066-AFB8-CCD0F49614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292801"/>
            <a:ext cx="3888606" cy="798216"/>
          </a:xfrm>
          <a:prstGeom prst="rect">
            <a:avLst/>
          </a:prstGeom>
        </p:spPr>
      </p:pic>
      <p:sp>
        <p:nvSpPr>
          <p:cNvPr id="3" name="Espace réservé du texte 2"/>
          <p:cNvSpPr txBox="1">
            <a:spLocks/>
          </p:cNvSpPr>
          <p:nvPr/>
        </p:nvSpPr>
        <p:spPr bwMode="auto">
          <a:xfrm>
            <a:off x="1358746" y="1451821"/>
            <a:ext cx="5449570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kumimoji="1" sz="1800" b="0" kern="1200">
                <a:solidFill>
                  <a:schemeClr val="tx1"/>
                </a:solidFill>
                <a:latin typeface="+mn-lt"/>
                <a:ea typeface="ＭＳ Ｐゴシック" pitchFamily="50" charset="-128"/>
                <a:cs typeface="+mn-cs"/>
              </a:defRPr>
            </a:lvl1pPr>
            <a:lvl2pPr marL="623888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kumimoji="1" sz="1600" b="0" kern="1200">
                <a:solidFill>
                  <a:schemeClr val="tx1"/>
                </a:solidFill>
                <a:latin typeface="+mn-lt"/>
                <a:ea typeface="ＭＳ Ｐゴシック" pitchFamily="50" charset="-128"/>
                <a:cs typeface="+mn-cs"/>
              </a:defRPr>
            </a:lvl2pPr>
            <a:lvl3pPr marL="898525" indent="-274638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kumimoji="1" sz="1400" b="0" kern="1200">
                <a:solidFill>
                  <a:schemeClr val="tx1"/>
                </a:solidFill>
                <a:latin typeface="+mn-lt"/>
                <a:ea typeface="ＭＳ Ｐゴシック" pitchFamily="50" charset="-128"/>
                <a:cs typeface="+mn-cs"/>
              </a:defRPr>
            </a:lvl3pPr>
            <a:lvl4pPr marL="1163638" indent="-26511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kumimoji="1" sz="1200" b="0" kern="1200">
                <a:solidFill>
                  <a:schemeClr val="tx1"/>
                </a:solidFill>
                <a:latin typeface="+mn-lt"/>
                <a:ea typeface="ＭＳ Ｐゴシック" pitchFamily="50" charset="-128"/>
                <a:cs typeface="+mn-cs"/>
              </a:defRPr>
            </a:lvl4pPr>
            <a:lvl5pPr marL="1438275" indent="-274638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kumimoji="1" sz="1200" b="0" kern="1200">
                <a:solidFill>
                  <a:schemeClr val="tx1"/>
                </a:solidFill>
                <a:latin typeface="+mn-lt"/>
                <a:ea typeface="ＭＳ Ｐゴシック" pitchFamily="50" charset="-128"/>
                <a:cs typeface="+mn-cs"/>
              </a:defRPr>
            </a:lvl5pPr>
            <a:lvl6pPr marL="1703388" indent="-26511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>
                <a:solidFill>
                  <a:srgbClr val="04ACA4"/>
                </a:solidFill>
                <a:latin typeface="Calibri" panose="020F0502020204030204" pitchFamily="34" charset="0"/>
              </a:rPr>
              <a:t>Stainless steel</a:t>
            </a:r>
          </a:p>
          <a:p>
            <a:pPr marL="357188" lvl="1" indent="0">
              <a:buNone/>
            </a:pPr>
            <a:r>
              <a:rPr lang="en-US" b="1" dirty="0">
                <a:latin typeface="Calibri" panose="020F0502020204030204" pitchFamily="34" charset="0"/>
              </a:rPr>
              <a:t>Stainless Air Duct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</a:rPr>
              <a:t>Stainless is used for the air duct located in the </a:t>
            </a:r>
            <a:br>
              <a:rPr lang="en-US" dirty="0">
                <a:latin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</a:rPr>
              <a:t>back of the fan.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</a:rPr>
              <a:t>It has disinfection and antifouling effects, and </a:t>
            </a:r>
            <a:br>
              <a:rPr lang="en-US" dirty="0">
                <a:latin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</a:rPr>
              <a:t>keeps the interior of the air conditioner clean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>
              <a:latin typeface="Calibri" panose="020F0502020204030204" pitchFamily="34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endParaRPr lang="en-US" dirty="0">
              <a:latin typeface="Calibri" panose="020F0502020204030204" pitchFamily="34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endParaRPr lang="en-US" dirty="0">
              <a:latin typeface="Calibri" panose="020F0502020204030204" pitchFamily="34" charset="0"/>
            </a:endParaRPr>
          </a:p>
          <a:p>
            <a:pPr marL="357188" lvl="1" indent="0">
              <a:buNone/>
            </a:pPr>
            <a:r>
              <a:rPr lang="en-US" b="1" dirty="0">
                <a:latin typeface="Calibri" panose="020F0502020204030204" pitchFamily="34" charset="0"/>
              </a:rPr>
              <a:t>Stainless Pre-Filter</a:t>
            </a:r>
          </a:p>
          <a:p>
            <a:pPr lvl="2" fontAlgn="base">
              <a:buFont typeface="Arial" panose="020B0604020202020204" pitchFamily="34" charset="0"/>
              <a:buChar char="•"/>
              <a:defRPr/>
            </a:pPr>
            <a:r>
              <a:rPr lang="en-US" dirty="0">
                <a:latin typeface="Calibri" panose="020F0502020204030204" pitchFamily="34" charset="0"/>
              </a:rPr>
              <a:t>Contamination-resistant stainless filter. </a:t>
            </a:r>
          </a:p>
          <a:p>
            <a:pPr lvl="2" fontAlgn="base">
              <a:buFont typeface="Arial" panose="020B0604020202020204" pitchFamily="34" charset="0"/>
              <a:buChar char="•"/>
              <a:defRPr/>
            </a:pPr>
            <a:r>
              <a:rPr lang="en-US" dirty="0">
                <a:latin typeface="Calibri" panose="020F0502020204030204" pitchFamily="34" charset="0"/>
              </a:rPr>
              <a:t>Even greasy contaminants can be removed </a:t>
            </a:r>
            <a:br>
              <a:rPr lang="en-US" dirty="0">
                <a:latin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</a:rPr>
              <a:t>with a quick wipe. 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2684" y="1406109"/>
            <a:ext cx="2945318" cy="212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e 4"/>
          <p:cNvGrpSpPr/>
          <p:nvPr/>
        </p:nvGrpSpPr>
        <p:grpSpPr>
          <a:xfrm>
            <a:off x="7151945" y="3955440"/>
            <a:ext cx="3172042" cy="1639448"/>
            <a:chOff x="5920946" y="4688873"/>
            <a:chExt cx="2899526" cy="1498600"/>
          </a:xfrm>
        </p:grpSpPr>
        <p:pic>
          <p:nvPicPr>
            <p:cNvPr id="6" name="Picture 4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1252"/>
            <a:stretch/>
          </p:blipFill>
          <p:spPr bwMode="auto">
            <a:xfrm>
              <a:off x="5920946" y="4688873"/>
              <a:ext cx="2736304" cy="149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9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12627" y="4833831"/>
              <a:ext cx="1500255" cy="13408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11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09003" y="4755326"/>
              <a:ext cx="472897" cy="3588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12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02552" y="5034044"/>
              <a:ext cx="164486" cy="4643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Rectangle 11"/>
            <p:cNvSpPr/>
            <p:nvPr/>
          </p:nvSpPr>
          <p:spPr>
            <a:xfrm>
              <a:off x="8531671" y="5301208"/>
              <a:ext cx="288801" cy="87352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Arrondir un rectangle avec un coin diagonal 12"/>
          <p:cNvSpPr/>
          <p:nvPr/>
        </p:nvSpPr>
        <p:spPr>
          <a:xfrm>
            <a:off x="1902000" y="6112160"/>
            <a:ext cx="8388000" cy="540000"/>
          </a:xfrm>
          <a:prstGeom prst="round2DiagRect">
            <a:avLst/>
          </a:prstGeom>
          <a:solidFill>
            <a:srgbClr val="04ACA4"/>
          </a:solidFill>
          <a:ln>
            <a:solidFill>
              <a:srgbClr val="04AC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Arial" charset="0"/>
              </a:rPr>
              <a:t>Air quality is ensured thanks to stainless components</a:t>
            </a:r>
          </a:p>
        </p:txBody>
      </p:sp>
      <p:sp>
        <p:nvSpPr>
          <p:cNvPr id="14" name="Título 16">
            <a:extLst>
              <a:ext uri="{FF2B5EF4-FFF2-40B4-BE49-F238E27FC236}">
                <a16:creationId xmlns:a16="http://schemas.microsoft.com/office/drawing/2014/main" id="{E6D6CDCD-3AED-40C5-8F3E-895C75873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8746" y="537655"/>
            <a:ext cx="5449570" cy="477085"/>
          </a:xfrm>
        </p:spPr>
        <p:txBody>
          <a:bodyPr/>
          <a:lstStyle/>
          <a:p>
            <a:r>
              <a:rPr lang="en-US" sz="2400" dirty="0">
                <a:solidFill>
                  <a:schemeClr val="bg1"/>
                </a:solidFill>
              </a:rPr>
              <a:t>STAINLESS STEEL</a:t>
            </a:r>
            <a:endParaRPr lang="es-ES" sz="2400" dirty="0">
              <a:solidFill>
                <a:schemeClr val="bg1"/>
              </a:solidFill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5CF1E26B-366B-424D-ABC4-5287E3417D45}"/>
              </a:ext>
            </a:extLst>
          </p:cNvPr>
          <p:cNvSpPr/>
          <p:nvPr/>
        </p:nvSpPr>
        <p:spPr>
          <a:xfrm>
            <a:off x="7180841" y="3594219"/>
            <a:ext cx="2993479" cy="2120864"/>
          </a:xfrm>
          <a:prstGeom prst="rect">
            <a:avLst/>
          </a:prstGeom>
          <a:noFill/>
          <a:ln w="19050">
            <a:solidFill>
              <a:srgbClr val="04AC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36781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DC9E7E8-395D-4296-AD47-D8A0F1BA75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292801"/>
            <a:ext cx="3888606" cy="798216"/>
          </a:xfrm>
          <a:prstGeom prst="rect">
            <a:avLst/>
          </a:prstGeom>
        </p:spPr>
      </p:pic>
      <p:sp>
        <p:nvSpPr>
          <p:cNvPr id="4" name="Text Box 111"/>
          <p:cNvSpPr txBox="1">
            <a:spLocks noChangeArrowheads="1"/>
          </p:cNvSpPr>
          <p:nvPr/>
        </p:nvSpPr>
        <p:spPr bwMode="auto">
          <a:xfrm>
            <a:off x="4644285" y="5683086"/>
            <a:ext cx="3297237" cy="357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fontAlgn="base" hangingPunct="1">
              <a:lnSpc>
                <a:spcPct val="115000"/>
              </a:lnSpc>
              <a:spcBef>
                <a:spcPct val="50000"/>
              </a:spcBef>
              <a:spcAft>
                <a:spcPct val="0"/>
              </a:spcAft>
            </a:pPr>
            <a:r>
              <a:rPr kumimoji="1" lang="en-US" altLang="ja-JP" sz="1600" b="1" dirty="0">
                <a:solidFill>
                  <a:srgbClr val="000000"/>
                </a:solidFill>
                <a:latin typeface="+mn-lt"/>
              </a:rPr>
              <a:t>Outdoor temperature (</a:t>
            </a:r>
            <a:r>
              <a:rPr kumimoji="1" lang="ja-JP" altLang="en-US" sz="1600" b="1" dirty="0">
                <a:solidFill>
                  <a:srgbClr val="000000"/>
                </a:solidFill>
                <a:latin typeface="+mn-lt"/>
              </a:rPr>
              <a:t>℃</a:t>
            </a:r>
            <a:r>
              <a:rPr kumimoji="1" lang="en-US" altLang="ja-JP" sz="1600" b="1" dirty="0">
                <a:solidFill>
                  <a:srgbClr val="000000"/>
                </a:solidFill>
                <a:latin typeface="+mn-lt"/>
              </a:rPr>
              <a:t>)</a:t>
            </a:r>
          </a:p>
        </p:txBody>
      </p:sp>
      <p:sp>
        <p:nvSpPr>
          <p:cNvPr id="6" name="Text Box 119"/>
          <p:cNvSpPr txBox="1">
            <a:spLocks noChangeArrowheads="1"/>
          </p:cNvSpPr>
          <p:nvPr/>
        </p:nvSpPr>
        <p:spPr bwMode="auto">
          <a:xfrm>
            <a:off x="9281778" y="2745285"/>
            <a:ext cx="1237456" cy="32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4000" rIns="5400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fontAlgn="base" hangingPunct="1">
              <a:lnSpc>
                <a:spcPct val="115000"/>
              </a:lnSpc>
              <a:spcBef>
                <a:spcPct val="50000"/>
              </a:spcBef>
              <a:spcAft>
                <a:spcPct val="0"/>
              </a:spcAft>
            </a:pPr>
            <a:r>
              <a:rPr kumimoji="1" lang="en-US" altLang="ja-JP" sz="1400" b="1" dirty="0">
                <a:solidFill>
                  <a:srgbClr val="000000"/>
                </a:solidFill>
                <a:latin typeface="+mn-lt"/>
              </a:rPr>
              <a:t>RAK-35RXE</a:t>
            </a:r>
          </a:p>
        </p:txBody>
      </p:sp>
      <p:sp>
        <p:nvSpPr>
          <p:cNvPr id="7" name="Text Box 120"/>
          <p:cNvSpPr txBox="1">
            <a:spLocks noChangeArrowheads="1"/>
          </p:cNvSpPr>
          <p:nvPr/>
        </p:nvSpPr>
        <p:spPr bwMode="auto">
          <a:xfrm>
            <a:off x="9281778" y="3465687"/>
            <a:ext cx="1237456" cy="324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4000" rIns="5400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fontAlgn="base" hangingPunct="1">
              <a:lnSpc>
                <a:spcPct val="115000"/>
              </a:lnSpc>
              <a:spcBef>
                <a:spcPct val="50000"/>
              </a:spcBef>
              <a:spcAft>
                <a:spcPct val="0"/>
              </a:spcAft>
            </a:pPr>
            <a:r>
              <a:rPr kumimoji="1" lang="en-US" altLang="ja-JP" sz="1400" b="1" dirty="0">
                <a:solidFill>
                  <a:srgbClr val="000000"/>
                </a:solidFill>
                <a:latin typeface="+mn-lt"/>
              </a:rPr>
              <a:t>RAK-25RXE</a:t>
            </a:r>
          </a:p>
        </p:txBody>
      </p:sp>
      <p:sp>
        <p:nvSpPr>
          <p:cNvPr id="8" name="Text Box 125"/>
          <p:cNvSpPr txBox="1">
            <a:spLocks noChangeArrowheads="1"/>
          </p:cNvSpPr>
          <p:nvPr/>
        </p:nvSpPr>
        <p:spPr bwMode="auto">
          <a:xfrm>
            <a:off x="2021947" y="2909998"/>
            <a:ext cx="1282700" cy="3913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fontAlgn="base" hangingPunct="1">
              <a:lnSpc>
                <a:spcPct val="115000"/>
              </a:lnSpc>
              <a:spcBef>
                <a:spcPct val="50000"/>
              </a:spcBef>
              <a:spcAft>
                <a:spcPct val="0"/>
              </a:spcAft>
            </a:pPr>
            <a:r>
              <a:rPr kumimoji="1" lang="en-US" altLang="ja-JP" b="1" dirty="0">
                <a:solidFill>
                  <a:srgbClr val="04ACA4"/>
                </a:solidFill>
                <a:latin typeface="+mj-lt"/>
              </a:rPr>
              <a:t>4.00kW</a:t>
            </a:r>
          </a:p>
        </p:txBody>
      </p:sp>
      <p:sp>
        <p:nvSpPr>
          <p:cNvPr id="9" name="Text Box 126"/>
          <p:cNvSpPr txBox="1">
            <a:spLocks noChangeArrowheads="1"/>
          </p:cNvSpPr>
          <p:nvPr/>
        </p:nvSpPr>
        <p:spPr bwMode="auto">
          <a:xfrm>
            <a:off x="2021949" y="3702086"/>
            <a:ext cx="1203325" cy="3913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fontAlgn="base" hangingPunct="1">
              <a:lnSpc>
                <a:spcPct val="115000"/>
              </a:lnSpc>
              <a:spcBef>
                <a:spcPct val="50000"/>
              </a:spcBef>
              <a:spcAft>
                <a:spcPct val="0"/>
              </a:spcAft>
            </a:pPr>
            <a:r>
              <a:rPr kumimoji="1" lang="en-US" altLang="ja-JP" b="1" dirty="0">
                <a:solidFill>
                  <a:srgbClr val="04ACA4"/>
                </a:solidFill>
                <a:latin typeface="+mj-lt"/>
              </a:rPr>
              <a:t>3.20kW</a:t>
            </a:r>
          </a:p>
        </p:txBody>
      </p:sp>
      <p:cxnSp>
        <p:nvCxnSpPr>
          <p:cNvPr id="12" name="直線コネクタ 25"/>
          <p:cNvCxnSpPr>
            <a:cxnSpLocks noChangeShapeType="1"/>
            <a:stCxn id="16" idx="0"/>
          </p:cNvCxnSpPr>
          <p:nvPr/>
        </p:nvCxnSpPr>
        <p:spPr bwMode="auto">
          <a:xfrm flipH="1">
            <a:off x="6114235" y="3017734"/>
            <a:ext cx="19102" cy="2018845"/>
          </a:xfrm>
          <a:prstGeom prst="line">
            <a:avLst/>
          </a:prstGeom>
          <a:noFill/>
          <a:ln w="15875" algn="ctr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" name="Freeform 25"/>
          <p:cNvSpPr>
            <a:spLocks/>
          </p:cNvSpPr>
          <p:nvPr/>
        </p:nvSpPr>
        <p:spPr bwMode="auto">
          <a:xfrm>
            <a:off x="3203451" y="3087458"/>
            <a:ext cx="6804027" cy="1958646"/>
          </a:xfrm>
          <a:custGeom>
            <a:avLst/>
            <a:gdLst>
              <a:gd name="T0" fmla="*/ 2147483647 w 4286"/>
              <a:gd name="T1" fmla="*/ 0 h 2554"/>
              <a:gd name="T2" fmla="*/ 0 w 4286"/>
              <a:gd name="T3" fmla="*/ 2147483647 h 2554"/>
              <a:gd name="T4" fmla="*/ 2147483647 w 4286"/>
              <a:gd name="T5" fmla="*/ 2147483647 h 255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286" h="2554">
                <a:moveTo>
                  <a:pt x="5" y="0"/>
                </a:moveTo>
                <a:lnTo>
                  <a:pt x="0" y="2554"/>
                </a:lnTo>
                <a:lnTo>
                  <a:pt x="4286" y="2554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base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</a:pPr>
            <a:endParaRPr lang="fr-FR">
              <a:solidFill>
                <a:srgbClr val="000000"/>
              </a:solidFill>
              <a:ea typeface="ＭＳ Ｐゴシック" pitchFamily="34" charset="-128"/>
            </a:endParaRPr>
          </a:p>
        </p:txBody>
      </p:sp>
      <p:sp>
        <p:nvSpPr>
          <p:cNvPr id="14" name="Oval 27"/>
          <p:cNvSpPr>
            <a:spLocks noChangeArrowheads="1"/>
          </p:cNvSpPr>
          <p:nvPr/>
        </p:nvSpPr>
        <p:spPr bwMode="auto">
          <a:xfrm>
            <a:off x="6049993" y="3815261"/>
            <a:ext cx="166688" cy="18415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fontAlgn="base" hangingPunct="1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5" name="Oval 28"/>
          <p:cNvSpPr>
            <a:spLocks noChangeArrowheads="1"/>
          </p:cNvSpPr>
          <p:nvPr/>
        </p:nvSpPr>
        <p:spPr bwMode="auto">
          <a:xfrm>
            <a:off x="9853488" y="3815261"/>
            <a:ext cx="166688" cy="18415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fontAlgn="base" hangingPunct="1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6" name="Oval 30"/>
          <p:cNvSpPr>
            <a:spLocks noChangeArrowheads="1"/>
          </p:cNvSpPr>
          <p:nvPr/>
        </p:nvSpPr>
        <p:spPr bwMode="auto">
          <a:xfrm>
            <a:off x="6049993" y="3017734"/>
            <a:ext cx="166688" cy="18415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fontAlgn="base" hangingPunct="1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7" name="Oval 31"/>
          <p:cNvSpPr>
            <a:spLocks noChangeArrowheads="1"/>
          </p:cNvSpPr>
          <p:nvPr/>
        </p:nvSpPr>
        <p:spPr bwMode="auto">
          <a:xfrm>
            <a:off x="9875539" y="3017734"/>
            <a:ext cx="166688" cy="18415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fontAlgn="base" hangingPunct="1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0" name="Text Box 116"/>
          <p:cNvSpPr txBox="1">
            <a:spLocks noChangeArrowheads="1"/>
          </p:cNvSpPr>
          <p:nvPr/>
        </p:nvSpPr>
        <p:spPr bwMode="auto">
          <a:xfrm>
            <a:off x="2854203" y="5237299"/>
            <a:ext cx="1044575" cy="392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fontAlgn="base" hangingPunct="1">
              <a:lnSpc>
                <a:spcPct val="115000"/>
              </a:lnSpc>
              <a:spcBef>
                <a:spcPct val="50000"/>
              </a:spcBef>
              <a:spcAft>
                <a:spcPct val="0"/>
              </a:spcAft>
            </a:pPr>
            <a:r>
              <a:rPr kumimoji="1" lang="en-US" altLang="ja-JP" dirty="0">
                <a:solidFill>
                  <a:srgbClr val="000000"/>
                </a:solidFill>
                <a:latin typeface="Calibri" pitchFamily="34" charset="0"/>
              </a:rPr>
              <a:t>-15</a:t>
            </a:r>
          </a:p>
        </p:txBody>
      </p:sp>
      <p:sp>
        <p:nvSpPr>
          <p:cNvPr id="21" name="Text Box 116"/>
          <p:cNvSpPr txBox="1">
            <a:spLocks noChangeArrowheads="1"/>
          </p:cNvSpPr>
          <p:nvPr/>
        </p:nvSpPr>
        <p:spPr bwMode="auto">
          <a:xfrm>
            <a:off x="5591946" y="5220117"/>
            <a:ext cx="1044575" cy="392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fontAlgn="base" hangingPunct="1">
              <a:lnSpc>
                <a:spcPct val="115000"/>
              </a:lnSpc>
              <a:spcBef>
                <a:spcPct val="50000"/>
              </a:spcBef>
              <a:spcAft>
                <a:spcPct val="0"/>
              </a:spcAft>
            </a:pPr>
            <a:r>
              <a:rPr kumimoji="1" lang="en-US" altLang="ja-JP" dirty="0">
                <a:solidFill>
                  <a:srgbClr val="000000"/>
                </a:solidFill>
                <a:latin typeface="Calibri" pitchFamily="34" charset="0"/>
              </a:rPr>
              <a:t>-7</a:t>
            </a:r>
          </a:p>
        </p:txBody>
      </p:sp>
      <p:sp>
        <p:nvSpPr>
          <p:cNvPr id="22" name="Text Box 116"/>
          <p:cNvSpPr txBox="1">
            <a:spLocks noChangeArrowheads="1"/>
          </p:cNvSpPr>
          <p:nvPr/>
        </p:nvSpPr>
        <p:spPr bwMode="auto">
          <a:xfrm>
            <a:off x="9443915" y="5237299"/>
            <a:ext cx="1044575" cy="392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fontAlgn="base" hangingPunct="1">
              <a:lnSpc>
                <a:spcPct val="115000"/>
              </a:lnSpc>
              <a:spcBef>
                <a:spcPct val="50000"/>
              </a:spcBef>
              <a:spcAft>
                <a:spcPct val="0"/>
              </a:spcAft>
            </a:pPr>
            <a:r>
              <a:rPr kumimoji="1" lang="en-US" altLang="ja-JP" dirty="0">
                <a:solidFill>
                  <a:srgbClr val="000000"/>
                </a:solidFill>
                <a:latin typeface="Calibri" pitchFamily="34" charset="0"/>
              </a:rPr>
              <a:t>+7</a:t>
            </a:r>
          </a:p>
        </p:txBody>
      </p:sp>
      <p:sp>
        <p:nvSpPr>
          <p:cNvPr id="23" name="Text Box 111"/>
          <p:cNvSpPr txBox="1">
            <a:spLocks noChangeArrowheads="1"/>
          </p:cNvSpPr>
          <p:nvPr/>
        </p:nvSpPr>
        <p:spPr bwMode="auto">
          <a:xfrm>
            <a:off x="2086432" y="1917201"/>
            <a:ext cx="1284288" cy="658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fontAlgn="base" hangingPunct="1">
              <a:lnSpc>
                <a:spcPct val="115000"/>
              </a:lnSpc>
              <a:spcBef>
                <a:spcPct val="50000"/>
              </a:spcBef>
              <a:spcAft>
                <a:spcPct val="0"/>
              </a:spcAft>
            </a:pPr>
            <a:r>
              <a:rPr kumimoji="1" lang="en-US" altLang="ja-JP" sz="1600" b="1" dirty="0">
                <a:solidFill>
                  <a:srgbClr val="000000"/>
                </a:solidFill>
                <a:latin typeface="+mn-lt"/>
              </a:rPr>
              <a:t>Capacity (</a:t>
            </a:r>
            <a:r>
              <a:rPr kumimoji="1" lang="fr-FR" altLang="ja-JP" sz="1600" b="1" dirty="0">
                <a:solidFill>
                  <a:srgbClr val="000000"/>
                </a:solidFill>
                <a:latin typeface="+mn-lt"/>
              </a:rPr>
              <a:t>kW</a:t>
            </a:r>
            <a:r>
              <a:rPr kumimoji="1" lang="en-US" altLang="ja-JP" sz="1600" b="1" dirty="0">
                <a:solidFill>
                  <a:srgbClr val="000000"/>
                </a:solidFill>
                <a:latin typeface="+mn-lt"/>
              </a:rPr>
              <a:t>)</a:t>
            </a:r>
          </a:p>
        </p:txBody>
      </p:sp>
      <p:sp>
        <p:nvSpPr>
          <p:cNvPr id="24" name="Arrondir un rectangle avec un coin diagonal 23"/>
          <p:cNvSpPr/>
          <p:nvPr/>
        </p:nvSpPr>
        <p:spPr>
          <a:xfrm>
            <a:off x="1902000" y="6160715"/>
            <a:ext cx="8388000" cy="540000"/>
          </a:xfrm>
          <a:prstGeom prst="round2DiagRect">
            <a:avLst/>
          </a:prstGeom>
          <a:solidFill>
            <a:srgbClr val="04ACA4"/>
          </a:solidFill>
          <a:ln>
            <a:solidFill>
              <a:srgbClr val="04AC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Arial" charset="0"/>
              </a:rPr>
              <a:t>Heating Capacity is kept down to -15°C</a:t>
            </a:r>
          </a:p>
        </p:txBody>
      </p:sp>
      <p:cxnSp>
        <p:nvCxnSpPr>
          <p:cNvPr id="27" name="Connecteur droit 26"/>
          <p:cNvCxnSpPr/>
          <p:nvPr/>
        </p:nvCxnSpPr>
        <p:spPr>
          <a:xfrm>
            <a:off x="3203453" y="3131531"/>
            <a:ext cx="6691313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/>
          <p:cNvCxnSpPr/>
          <p:nvPr/>
        </p:nvCxnSpPr>
        <p:spPr>
          <a:xfrm>
            <a:off x="3203451" y="3903969"/>
            <a:ext cx="6698456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Oval 27"/>
          <p:cNvSpPr>
            <a:spLocks noChangeArrowheads="1"/>
          </p:cNvSpPr>
          <p:nvPr/>
        </p:nvSpPr>
        <p:spPr bwMode="auto">
          <a:xfrm>
            <a:off x="3143672" y="3802058"/>
            <a:ext cx="166688" cy="18415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fontAlgn="base" hangingPunct="1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</a:pPr>
            <a:endParaRPr lang="en-US" altLang="en-US">
              <a:solidFill>
                <a:srgbClr val="C3002F"/>
              </a:solidFill>
              <a:latin typeface="+mj-lt"/>
            </a:endParaRPr>
          </a:p>
        </p:txBody>
      </p:sp>
      <p:sp>
        <p:nvSpPr>
          <p:cNvPr id="32" name="Oval 30"/>
          <p:cNvSpPr>
            <a:spLocks noChangeArrowheads="1"/>
          </p:cNvSpPr>
          <p:nvPr/>
        </p:nvSpPr>
        <p:spPr bwMode="auto">
          <a:xfrm>
            <a:off x="3121000" y="3013879"/>
            <a:ext cx="166688" cy="18415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fontAlgn="base" hangingPunct="1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</a:pPr>
            <a:endParaRPr lang="en-US" altLang="en-US">
              <a:solidFill>
                <a:srgbClr val="C3002F"/>
              </a:solidFill>
              <a:latin typeface="+mj-lt"/>
            </a:endParaRPr>
          </a:p>
        </p:txBody>
      </p:sp>
      <p:sp>
        <p:nvSpPr>
          <p:cNvPr id="34" name="Título 16">
            <a:extLst>
              <a:ext uri="{FF2B5EF4-FFF2-40B4-BE49-F238E27FC236}">
                <a16:creationId xmlns:a16="http://schemas.microsoft.com/office/drawing/2014/main" id="{E6D6CDCD-3AED-40C5-8F3E-895C75873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6850" y="511894"/>
            <a:ext cx="3414705" cy="522966"/>
          </a:xfrm>
        </p:spPr>
        <p:txBody>
          <a:bodyPr/>
          <a:lstStyle/>
          <a:p>
            <a:r>
              <a:rPr lang="en-US" sz="2400" dirty="0">
                <a:solidFill>
                  <a:schemeClr val="bg1"/>
                </a:solidFill>
              </a:rPr>
              <a:t>CONSTANT POWER</a:t>
            </a:r>
            <a:endParaRPr lang="es-ES" sz="2400" dirty="0">
              <a:solidFill>
                <a:schemeClr val="bg1"/>
              </a:solidFill>
            </a:endParaRPr>
          </a:p>
        </p:txBody>
      </p:sp>
      <p:pic>
        <p:nvPicPr>
          <p:cNvPr id="35" name="Image 3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2084" y="1716486"/>
            <a:ext cx="1225164" cy="1064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13977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1937DF3-E8B6-42E4-B05A-F9056842E0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292801"/>
            <a:ext cx="3344084" cy="798216"/>
          </a:xfrm>
          <a:prstGeom prst="rect">
            <a:avLst/>
          </a:prstGeom>
        </p:spPr>
      </p:pic>
      <p:sp>
        <p:nvSpPr>
          <p:cNvPr id="4" name="Rectangle à coins arrondis 3"/>
          <p:cNvSpPr/>
          <p:nvPr/>
        </p:nvSpPr>
        <p:spPr>
          <a:xfrm>
            <a:off x="1992315" y="5972268"/>
            <a:ext cx="8207375" cy="624089"/>
          </a:xfrm>
          <a:prstGeom prst="roundRect">
            <a:avLst/>
          </a:prstGeom>
          <a:solidFill>
            <a:srgbClr val="04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libri" panose="020F0502020204030204" pitchFamily="34" charset="0"/>
              </a:rPr>
              <a:t>Complete range in order to match with all the applications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15" t="6951" r="20515" b="5900"/>
          <a:stretch/>
        </p:blipFill>
        <p:spPr>
          <a:xfrm>
            <a:off x="2065268" y="1967021"/>
            <a:ext cx="585340" cy="1735114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5" t="12593" r="12595" b="12595"/>
          <a:stretch/>
        </p:blipFill>
        <p:spPr>
          <a:xfrm>
            <a:off x="6077555" y="2181191"/>
            <a:ext cx="1419470" cy="1383073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6077555" y="1558851"/>
            <a:ext cx="47160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defRPr sz="1600" b="1">
                <a:solidFill>
                  <a:schemeClr val="tx2"/>
                </a:solidFill>
              </a:defRPr>
            </a:lvl1pPr>
          </a:lstStyle>
          <a:p>
            <a:r>
              <a:rPr lang="en-US" dirty="0">
                <a:solidFill>
                  <a:srgbClr val="04ACA4"/>
                </a:solidFill>
              </a:rPr>
              <a:t>SPX-WKT3</a:t>
            </a:r>
          </a:p>
          <a:p>
            <a:r>
              <a:rPr lang="en-US" dirty="0">
                <a:solidFill>
                  <a:srgbClr val="04ACA4"/>
                </a:solidFill>
              </a:rPr>
              <a:t>Weekly wired remocon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2875902" y="2144171"/>
            <a:ext cx="294799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Main features:</a:t>
            </a:r>
          </a:p>
          <a:p>
            <a:pPr marL="171450" indent="-171450">
              <a:buFontTx/>
              <a:buChar char="-"/>
            </a:pPr>
            <a:r>
              <a:rPr lang="en-US" sz="1200" dirty="0"/>
              <a:t>Weekly timer</a:t>
            </a:r>
          </a:p>
          <a:p>
            <a:pPr marL="171450" indent="-171450">
              <a:buFontTx/>
              <a:buChar char="-"/>
            </a:pPr>
            <a:r>
              <a:rPr lang="en-US" sz="1200" dirty="0"/>
              <a:t>Energy consumption / Room temp. / </a:t>
            </a:r>
            <a:br>
              <a:rPr lang="en-US" sz="1200" dirty="0"/>
            </a:br>
            <a:r>
              <a:rPr lang="en-US" sz="1200" dirty="0"/>
              <a:t>Alarm codes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7608170" y="2281499"/>
            <a:ext cx="2807543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Main features:</a:t>
            </a:r>
          </a:p>
          <a:p>
            <a:pPr marL="171450" indent="-171450">
              <a:buFontTx/>
              <a:buChar char="-"/>
            </a:pPr>
            <a:r>
              <a:rPr lang="en-US" sz="1200" dirty="0"/>
              <a:t>Weekly timer</a:t>
            </a:r>
          </a:p>
          <a:p>
            <a:pPr marL="171450" indent="-171450">
              <a:buFontTx/>
              <a:buChar char="-"/>
            </a:pPr>
            <a:r>
              <a:rPr lang="en-US" sz="1200" dirty="0"/>
              <a:t>Energy consumption / Room temp.  </a:t>
            </a:r>
            <a:br>
              <a:rPr lang="en-US" sz="1200" dirty="0"/>
            </a:br>
            <a:r>
              <a:rPr lang="en-US" sz="1200" dirty="0"/>
              <a:t>/ Alarm codes</a:t>
            </a:r>
          </a:p>
          <a:p>
            <a:pPr marL="171450" indent="-171450">
              <a:buFontTx/>
              <a:buChar char="-"/>
            </a:pPr>
            <a:r>
              <a:rPr lang="en-US" sz="1200" dirty="0"/>
              <a:t>Centralized control possible</a:t>
            </a:r>
          </a:p>
          <a:p>
            <a:pPr marL="171450" indent="-171450">
              <a:buFontTx/>
              <a:buChar char="-"/>
            </a:pPr>
            <a:r>
              <a:rPr lang="en-US" sz="1200" dirty="0"/>
              <a:t>Lock </a:t>
            </a:r>
          </a:p>
          <a:p>
            <a:pPr marL="171450" indent="-171450">
              <a:buFontTx/>
              <a:buChar char="-"/>
            </a:pPr>
            <a:r>
              <a:rPr lang="en-US" sz="1200" dirty="0"/>
              <a:t>Eco-Auto Off</a:t>
            </a:r>
          </a:p>
        </p:txBody>
      </p:sp>
      <p:cxnSp>
        <p:nvCxnSpPr>
          <p:cNvPr id="10" name="Connecteur droit 9"/>
          <p:cNvCxnSpPr>
            <a:cxnSpLocks/>
            <a:endCxn id="18" idx="2"/>
          </p:cNvCxnSpPr>
          <p:nvPr/>
        </p:nvCxnSpPr>
        <p:spPr>
          <a:xfrm>
            <a:off x="1882714" y="3884416"/>
            <a:ext cx="8307391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1"/>
          <p:cNvSpPr txBox="1"/>
          <p:nvPr/>
        </p:nvSpPr>
        <p:spPr>
          <a:xfrm>
            <a:off x="7578985" y="4797152"/>
            <a:ext cx="267933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Main features:</a:t>
            </a:r>
          </a:p>
          <a:p>
            <a:pPr marL="171450" indent="-171450">
              <a:buFontTx/>
              <a:buChar char="-"/>
            </a:pPr>
            <a:r>
              <a:rPr lang="en-US" sz="1200" dirty="0"/>
              <a:t>Simple timer</a:t>
            </a:r>
          </a:p>
          <a:p>
            <a:pPr marL="171450" indent="-171450">
              <a:buFontTx/>
              <a:buChar char="-"/>
            </a:pPr>
            <a:r>
              <a:rPr lang="en-US" sz="1200" dirty="0"/>
              <a:t>Centralized control possible</a:t>
            </a:r>
          </a:p>
          <a:p>
            <a:pPr marL="171450" indent="-171450">
              <a:buFontTx/>
              <a:buChar char="-"/>
            </a:pPr>
            <a:endParaRPr lang="en-US" sz="1200" dirty="0"/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2363" y="4301849"/>
            <a:ext cx="989856" cy="1484784"/>
          </a:xfrm>
          <a:prstGeom prst="rect">
            <a:avLst/>
          </a:prstGeom>
        </p:spPr>
      </p:pic>
      <p:sp>
        <p:nvSpPr>
          <p:cNvPr id="14" name="ZoneTexte 13"/>
          <p:cNvSpPr txBox="1"/>
          <p:nvPr/>
        </p:nvSpPr>
        <p:spPr>
          <a:xfrm>
            <a:off x="6082866" y="3973016"/>
            <a:ext cx="47160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defRPr sz="1600" b="1">
                <a:solidFill>
                  <a:schemeClr val="tx2"/>
                </a:solidFill>
              </a:defRPr>
            </a:lvl1pPr>
          </a:lstStyle>
          <a:p>
            <a:r>
              <a:rPr lang="en-US" dirty="0">
                <a:solidFill>
                  <a:srgbClr val="04ACA4"/>
                </a:solidFill>
              </a:rPr>
              <a:t>SPX-RCDA/B</a:t>
            </a:r>
          </a:p>
          <a:p>
            <a:r>
              <a:rPr lang="en-US" dirty="0">
                <a:solidFill>
                  <a:srgbClr val="04ACA4"/>
                </a:solidFill>
              </a:rPr>
              <a:t>Simple wired remocon</a:t>
            </a: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4996" y="4240041"/>
            <a:ext cx="845884" cy="1484503"/>
          </a:xfrm>
          <a:prstGeom prst="rect">
            <a:avLst/>
          </a:prstGeom>
        </p:spPr>
      </p:pic>
      <p:sp>
        <p:nvSpPr>
          <p:cNvPr id="16" name="ZoneTexte 15"/>
          <p:cNvSpPr txBox="1"/>
          <p:nvPr/>
        </p:nvSpPr>
        <p:spPr>
          <a:xfrm>
            <a:off x="2957096" y="4767968"/>
            <a:ext cx="292148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Main features:</a:t>
            </a:r>
          </a:p>
          <a:p>
            <a:pPr marL="171450" indent="-171450">
              <a:buFontTx/>
              <a:buChar char="-"/>
            </a:pPr>
            <a:r>
              <a:rPr lang="en-US" sz="1200" dirty="0"/>
              <a:t>Weekly timer</a:t>
            </a:r>
          </a:p>
          <a:p>
            <a:pPr marL="171450" indent="-171450">
              <a:buFontTx/>
              <a:buChar char="-"/>
            </a:pPr>
            <a:r>
              <a:rPr lang="en-US" sz="1200" dirty="0"/>
              <a:t>Room temp. / Alarm codes</a:t>
            </a:r>
          </a:p>
          <a:p>
            <a:pPr marL="171450" indent="-171450">
              <a:buFontTx/>
              <a:buChar char="-"/>
            </a:pPr>
            <a:r>
              <a:rPr lang="en-US" sz="1200" dirty="0"/>
              <a:t>Centralized control possible</a:t>
            </a:r>
          </a:p>
        </p:txBody>
      </p:sp>
      <p:cxnSp>
        <p:nvCxnSpPr>
          <p:cNvPr id="17" name="Connecteur droit 16"/>
          <p:cNvCxnSpPr>
            <a:cxnSpLocks/>
            <a:stCxn id="3" idx="4"/>
          </p:cNvCxnSpPr>
          <p:nvPr/>
        </p:nvCxnSpPr>
        <p:spPr>
          <a:xfrm>
            <a:off x="5903243" y="1514682"/>
            <a:ext cx="24259" cy="419461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716128" y="1565712"/>
            <a:ext cx="44272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04ACA4"/>
                </a:solidFill>
              </a:rPr>
              <a:t>Weekly wireless remocon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1485090" y="3972443"/>
            <a:ext cx="44272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defRPr sz="1600" b="1">
                <a:solidFill>
                  <a:schemeClr val="tx2"/>
                </a:solidFill>
              </a:defRPr>
            </a:lvl1pPr>
          </a:lstStyle>
          <a:p>
            <a:r>
              <a:rPr lang="en-US" dirty="0">
                <a:solidFill>
                  <a:srgbClr val="04ACA4"/>
                </a:solidFill>
              </a:rPr>
              <a:t>SPX-WFG01</a:t>
            </a:r>
          </a:p>
          <a:p>
            <a:r>
              <a:rPr lang="en-US" dirty="0">
                <a:solidFill>
                  <a:srgbClr val="04ACA4"/>
                </a:solidFill>
              </a:rPr>
              <a:t>Wi-Fi</a:t>
            </a:r>
          </a:p>
        </p:txBody>
      </p:sp>
      <p:sp>
        <p:nvSpPr>
          <p:cNvPr id="21" name="Título 16">
            <a:extLst>
              <a:ext uri="{FF2B5EF4-FFF2-40B4-BE49-F238E27FC236}">
                <a16:creationId xmlns:a16="http://schemas.microsoft.com/office/drawing/2014/main" id="{E6D6CDCD-3AED-40C5-8F3E-895C75873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0645" y="491727"/>
            <a:ext cx="5449570" cy="477085"/>
          </a:xfrm>
        </p:spPr>
        <p:txBody>
          <a:bodyPr/>
          <a:lstStyle/>
          <a:p>
            <a:r>
              <a:rPr lang="en-US" sz="2400" dirty="0">
                <a:solidFill>
                  <a:schemeClr val="bg1"/>
                </a:solidFill>
              </a:rPr>
              <a:t>Controls Range</a:t>
            </a:r>
            <a:endParaRPr lang="es-ES" sz="2400" dirty="0">
              <a:solidFill>
                <a:schemeClr val="bg1"/>
              </a:solidFill>
            </a:endParaRPr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020AD249-1367-4270-AA84-601C086F8734}"/>
              </a:ext>
            </a:extLst>
          </p:cNvPr>
          <p:cNvSpPr/>
          <p:nvPr/>
        </p:nvSpPr>
        <p:spPr>
          <a:xfrm>
            <a:off x="5823898" y="1355993"/>
            <a:ext cx="158689" cy="158689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rgbClr val="04AC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54D86EC8-E91A-4079-A7F6-917FB51D27BF}"/>
              </a:ext>
            </a:extLst>
          </p:cNvPr>
          <p:cNvSpPr/>
          <p:nvPr/>
        </p:nvSpPr>
        <p:spPr>
          <a:xfrm>
            <a:off x="10190105" y="3805071"/>
            <a:ext cx="158689" cy="158689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rgbClr val="04AC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584114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D954A26-840F-4F4C-9D1E-C32EEE884B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292801"/>
            <a:ext cx="3888606" cy="798216"/>
          </a:xfrm>
          <a:prstGeom prst="rect">
            <a:avLst/>
          </a:prstGeom>
        </p:spPr>
      </p:pic>
      <p:sp>
        <p:nvSpPr>
          <p:cNvPr id="11" name="Título 16">
            <a:extLst>
              <a:ext uri="{FF2B5EF4-FFF2-40B4-BE49-F238E27FC236}">
                <a16:creationId xmlns:a16="http://schemas.microsoft.com/office/drawing/2014/main" id="{E6D6CDCD-3AED-40C5-8F3E-895C75873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5211" y="526161"/>
            <a:ext cx="5449570" cy="477085"/>
          </a:xfrm>
        </p:spPr>
        <p:txBody>
          <a:bodyPr/>
          <a:lstStyle/>
          <a:p>
            <a:r>
              <a:rPr lang="en-US" sz="2400" dirty="0">
                <a:solidFill>
                  <a:schemeClr val="bg1"/>
                </a:solidFill>
              </a:rPr>
              <a:t>SUMMARY</a:t>
            </a:r>
            <a:endParaRPr lang="es-ES" sz="2400" dirty="0">
              <a:solidFill>
                <a:schemeClr val="bg1"/>
              </a:solidFill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4294967295"/>
          </p:nvPr>
        </p:nvSpPr>
        <p:spPr>
          <a:xfrm>
            <a:off x="1992315" y="1216496"/>
            <a:ext cx="8207375" cy="487680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50000"/>
              </a:lnSpc>
              <a:spcBef>
                <a:spcPts val="600"/>
              </a:spcBef>
              <a:buClr>
                <a:schemeClr val="tx1"/>
              </a:buClr>
            </a:pPr>
            <a:r>
              <a:rPr lang="en-US" sz="1600" b="1" dirty="0"/>
              <a:t>Exclusive features </a:t>
            </a:r>
            <a:r>
              <a:rPr lang="en-US" sz="1600" b="1" dirty="0">
                <a:sym typeface="Wingdings" panose="05000000000000000000" pitchFamily="2" charset="2"/>
              </a:rPr>
              <a:t> </a:t>
            </a:r>
            <a:r>
              <a:rPr lang="en-US" sz="1600" b="1" dirty="0">
                <a:solidFill>
                  <a:srgbClr val="036E71"/>
                </a:solidFill>
                <a:sym typeface="Wingdings" panose="05000000000000000000" pitchFamily="2" charset="2"/>
              </a:rPr>
              <a:t>Frost Wash function</a:t>
            </a:r>
            <a:endParaRPr lang="en-US" sz="1600" b="1" dirty="0">
              <a:solidFill>
                <a:srgbClr val="036E71"/>
              </a:solidFill>
            </a:endParaRPr>
          </a:p>
          <a:p>
            <a:pPr>
              <a:lnSpc>
                <a:spcPct val="150000"/>
              </a:lnSpc>
              <a:spcBef>
                <a:spcPts val="600"/>
              </a:spcBef>
              <a:buClr>
                <a:schemeClr val="tx1"/>
              </a:buClr>
            </a:pPr>
            <a:r>
              <a:rPr lang="en-US" sz="1600" b="1" dirty="0"/>
              <a:t>High seasonal performances: </a:t>
            </a:r>
            <a:r>
              <a:rPr lang="en-US" sz="1600" b="1" dirty="0">
                <a:solidFill>
                  <a:srgbClr val="036E71"/>
                </a:solidFill>
              </a:rPr>
              <a:t>A+++ / A+++</a:t>
            </a:r>
          </a:p>
          <a:p>
            <a:pPr>
              <a:lnSpc>
                <a:spcPct val="150000"/>
              </a:lnSpc>
              <a:spcBef>
                <a:spcPts val="600"/>
              </a:spcBef>
              <a:buClr>
                <a:schemeClr val="tx1"/>
              </a:buClr>
            </a:pPr>
            <a:r>
              <a:rPr lang="en-US" sz="1600" b="1" dirty="0">
                <a:solidFill>
                  <a:srgbClr val="036E71"/>
                </a:solidFill>
              </a:rPr>
              <a:t>Constant Power</a:t>
            </a:r>
          </a:p>
          <a:p>
            <a:pPr>
              <a:lnSpc>
                <a:spcPct val="150000"/>
              </a:lnSpc>
              <a:spcBef>
                <a:spcPts val="600"/>
              </a:spcBef>
              <a:buClr>
                <a:schemeClr val="tx1"/>
              </a:buClr>
            </a:pPr>
            <a:r>
              <a:rPr lang="en-US" sz="1600" b="1" dirty="0"/>
              <a:t>Heating working range up to </a:t>
            </a:r>
            <a:r>
              <a:rPr lang="en-US" sz="1600" b="1" dirty="0">
                <a:solidFill>
                  <a:srgbClr val="036E71"/>
                </a:solidFill>
              </a:rPr>
              <a:t>-20°</a:t>
            </a:r>
          </a:p>
          <a:p>
            <a:pPr>
              <a:lnSpc>
                <a:spcPct val="150000"/>
              </a:lnSpc>
              <a:spcBef>
                <a:spcPts val="600"/>
              </a:spcBef>
              <a:buClr>
                <a:schemeClr val="tx1"/>
              </a:buClr>
            </a:pPr>
            <a:r>
              <a:rPr lang="en-US" sz="1600" b="1" dirty="0"/>
              <a:t>Sustainable refrigerant </a:t>
            </a:r>
            <a:r>
              <a:rPr lang="en-US" sz="1600" b="1" dirty="0">
                <a:solidFill>
                  <a:srgbClr val="036E71"/>
                </a:solidFill>
              </a:rPr>
              <a:t>R32</a:t>
            </a:r>
            <a:endParaRPr lang="en-US" sz="1600" dirty="0">
              <a:solidFill>
                <a:srgbClr val="036E71"/>
              </a:solidFill>
            </a:endParaRPr>
          </a:p>
          <a:p>
            <a:pPr>
              <a:lnSpc>
                <a:spcPct val="150000"/>
              </a:lnSpc>
              <a:spcBef>
                <a:spcPts val="600"/>
              </a:spcBef>
              <a:buClr>
                <a:schemeClr val="tx1"/>
              </a:buClr>
            </a:pPr>
            <a:r>
              <a:rPr lang="en-US" sz="1600" b="1" dirty="0"/>
              <a:t>Human sensor</a:t>
            </a:r>
          </a:p>
          <a:p>
            <a:pPr>
              <a:lnSpc>
                <a:spcPct val="150000"/>
              </a:lnSpc>
              <a:spcBef>
                <a:spcPts val="600"/>
              </a:spcBef>
              <a:buClr>
                <a:schemeClr val="tx1"/>
              </a:buClr>
            </a:pPr>
            <a:r>
              <a:rPr lang="en-US" sz="1600" b="1" dirty="0"/>
              <a:t>Complete controls range </a:t>
            </a:r>
            <a:r>
              <a:rPr lang="en-US" sz="1600" dirty="0"/>
              <a:t>(including </a:t>
            </a:r>
            <a:r>
              <a:rPr lang="en-US" sz="1600" dirty="0" err="1"/>
              <a:t>Wifi</a:t>
            </a:r>
            <a:r>
              <a:rPr lang="en-US" sz="1600" dirty="0"/>
              <a:t> control)</a:t>
            </a:r>
          </a:p>
          <a:p>
            <a:pPr>
              <a:lnSpc>
                <a:spcPct val="150000"/>
              </a:lnSpc>
              <a:spcBef>
                <a:spcPts val="600"/>
              </a:spcBef>
              <a:buClr>
                <a:schemeClr val="tx1"/>
              </a:buClr>
            </a:pPr>
            <a:r>
              <a:rPr lang="en-US" sz="1600" b="1" dirty="0">
                <a:latin typeface="Calibri" panose="020F0502020204030204" pitchFamily="34" charset="0"/>
              </a:rPr>
              <a:t>Easy maintenance: </a:t>
            </a:r>
            <a:r>
              <a:rPr lang="en-US" sz="1600" b="1" dirty="0">
                <a:solidFill>
                  <a:srgbClr val="036E71"/>
                </a:solidFill>
                <a:latin typeface="Calibri" panose="020F0502020204030204" pitchFamily="34" charset="0"/>
              </a:rPr>
              <a:t>HiKumo Pro exclusive solution</a:t>
            </a:r>
          </a:p>
          <a:p>
            <a:pPr>
              <a:lnSpc>
                <a:spcPct val="150000"/>
              </a:lnSpc>
              <a:spcBef>
                <a:spcPts val="600"/>
              </a:spcBef>
              <a:buClr>
                <a:schemeClr val="tx1"/>
              </a:buClr>
            </a:pPr>
            <a:r>
              <a:rPr lang="fr-FR" sz="1600" b="1" dirty="0">
                <a:latin typeface="Calibri" panose="020F0502020204030204" pitchFamily="34" charset="0"/>
                <a:ea typeface="Source Sans Pro" panose="020B0503030403020204" pitchFamily="34" charset="0"/>
              </a:rPr>
              <a:t>4 </a:t>
            </a:r>
            <a:r>
              <a:rPr lang="fr-FR" sz="1600" b="1" dirty="0" err="1">
                <a:latin typeface="Calibri" panose="020F0502020204030204" pitchFamily="34" charset="0"/>
                <a:ea typeface="Source Sans Pro" panose="020B0503030403020204" pitchFamily="34" charset="0"/>
              </a:rPr>
              <a:t>way</a:t>
            </a:r>
            <a:r>
              <a:rPr lang="fr-FR" sz="1600" b="1" dirty="0">
                <a:latin typeface="Calibri" panose="020F0502020204030204" pitchFamily="34" charset="0"/>
                <a:ea typeface="Source Sans Pro" panose="020B0503030403020204" pitchFamily="34" charset="0"/>
              </a:rPr>
              <a:t> swing:</a:t>
            </a:r>
            <a:r>
              <a:rPr lang="en-US" sz="1600" dirty="0">
                <a:latin typeface="Calibri" panose="020F0502020204030204" pitchFamily="34" charset="0"/>
                <a:ea typeface="Source Sans Pro" panose="020B0503030403020204" pitchFamily="34" charset="0"/>
              </a:rPr>
              <a:t> homogeneous temperature in the room</a:t>
            </a:r>
          </a:p>
          <a:p>
            <a:pPr>
              <a:lnSpc>
                <a:spcPct val="150000"/>
              </a:lnSpc>
              <a:spcBef>
                <a:spcPts val="600"/>
              </a:spcBef>
              <a:buClr>
                <a:schemeClr val="tx1"/>
              </a:buClr>
            </a:pPr>
            <a:r>
              <a:rPr lang="en-US" sz="1600" b="1" dirty="0">
                <a:latin typeface="Calibri" panose="020F0502020204030204" pitchFamily="34" charset="0"/>
                <a:ea typeface="Source Sans Pro" panose="020B0503030403020204" pitchFamily="34" charset="0"/>
              </a:rPr>
              <a:t>Differentiated IDU design &amp; family effect with floor</a:t>
            </a:r>
            <a:endParaRPr lang="en-US" sz="1800" b="1" dirty="0"/>
          </a:p>
          <a:p>
            <a:pPr lvl="1"/>
            <a:endParaRPr lang="en-US" sz="500" dirty="0"/>
          </a:p>
        </p:txBody>
      </p:sp>
      <p:sp>
        <p:nvSpPr>
          <p:cNvPr id="4" name="Arrondir un rectangle avec un coin diagonal 3"/>
          <p:cNvSpPr/>
          <p:nvPr/>
        </p:nvSpPr>
        <p:spPr>
          <a:xfrm>
            <a:off x="1992314" y="6074682"/>
            <a:ext cx="8207375" cy="432000"/>
          </a:xfrm>
          <a:prstGeom prst="round2DiagRect">
            <a:avLst/>
          </a:prstGeom>
          <a:solidFill>
            <a:srgbClr val="04ACA4"/>
          </a:solidFill>
          <a:ln>
            <a:solidFill>
              <a:srgbClr val="04AC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Performance, design and exclusive function to ensure optimum comfort</a:t>
            </a:r>
            <a:endParaRPr lang="fr-FR" dirty="0"/>
          </a:p>
        </p:txBody>
      </p:sp>
      <p:pic>
        <p:nvPicPr>
          <p:cNvPr id="9" name="Image 8"/>
          <p:cNvPicPr/>
          <p:nvPr/>
        </p:nvPicPr>
        <p:blipFill rotWithShape="1">
          <a:blip r:embed="rId4"/>
          <a:srcRect l="24669" t="65350" r="69783" b="16635"/>
          <a:stretch/>
        </p:blipFill>
        <p:spPr bwMode="auto">
          <a:xfrm>
            <a:off x="9109486" y="1377216"/>
            <a:ext cx="857243" cy="76272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83262" y="2401910"/>
            <a:ext cx="883466" cy="816154"/>
          </a:xfrm>
          <a:prstGeom prst="rect">
            <a:avLst/>
          </a:prstGeom>
        </p:spPr>
      </p:pic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9099500" y="4370365"/>
            <a:ext cx="831277" cy="16927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1100" dirty="0">
                <a:solidFill>
                  <a:srgbClr val="3C3C3B"/>
                </a:solidFill>
                <a:latin typeface="Calibri" panose="020F0502020204030204" pitchFamily="34" charset="0"/>
              </a:rPr>
              <a:t>4 WAY SWING</a:t>
            </a:r>
          </a:p>
        </p:txBody>
      </p:sp>
      <p:grpSp>
        <p:nvGrpSpPr>
          <p:cNvPr id="16" name="Groupe 15"/>
          <p:cNvGrpSpPr/>
          <p:nvPr/>
        </p:nvGrpSpPr>
        <p:grpSpPr>
          <a:xfrm>
            <a:off x="8740094" y="4825188"/>
            <a:ext cx="1459594" cy="586781"/>
            <a:chOff x="7220856" y="4825187"/>
            <a:chExt cx="1459594" cy="586781"/>
          </a:xfrm>
        </p:grpSpPr>
        <p:pic>
          <p:nvPicPr>
            <p:cNvPr id="10" name="Image 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220856" y="4825187"/>
              <a:ext cx="614300" cy="298169"/>
            </a:xfrm>
            <a:prstGeom prst="rect">
              <a:avLst/>
            </a:prstGeom>
          </p:spPr>
        </p:pic>
        <p:pic>
          <p:nvPicPr>
            <p:cNvPr id="12" name="Image 1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066150" y="5078218"/>
              <a:ext cx="614300" cy="298169"/>
            </a:xfrm>
            <a:prstGeom prst="rect">
              <a:avLst/>
            </a:prstGeom>
          </p:spPr>
        </p:pic>
        <p:sp>
          <p:nvSpPr>
            <p:cNvPr id="14" name="Rectangle 5"/>
            <p:cNvSpPr>
              <a:spLocks noChangeArrowheads="1"/>
            </p:cNvSpPr>
            <p:nvPr/>
          </p:nvSpPr>
          <p:spPr bwMode="auto">
            <a:xfrm>
              <a:off x="7320381" y="5227302"/>
              <a:ext cx="342101" cy="184666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 sz="1200" dirty="0">
                  <a:solidFill>
                    <a:srgbClr val="3C3C3B"/>
                  </a:solidFill>
                  <a:latin typeface="Calibri" panose="020F0502020204030204" pitchFamily="34" charset="0"/>
                </a:rPr>
                <a:t>SEER</a:t>
              </a:r>
            </a:p>
          </p:txBody>
        </p:sp>
        <p:sp>
          <p:nvSpPr>
            <p:cNvPr id="15" name="Rectangle 5"/>
            <p:cNvSpPr>
              <a:spLocks noChangeArrowheads="1"/>
            </p:cNvSpPr>
            <p:nvPr/>
          </p:nvSpPr>
          <p:spPr bwMode="auto">
            <a:xfrm>
              <a:off x="8172273" y="4832842"/>
              <a:ext cx="405634" cy="184666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 sz="1200" dirty="0">
                  <a:solidFill>
                    <a:srgbClr val="3C3C3B"/>
                  </a:solidFill>
                  <a:latin typeface="Calibri" panose="020F0502020204030204" pitchFamily="34" charset="0"/>
                </a:rPr>
                <a:t>SCOP</a:t>
              </a:r>
            </a:p>
          </p:txBody>
        </p:sp>
        <p:cxnSp>
          <p:nvCxnSpPr>
            <p:cNvPr id="8" name="Connecteur droit 7"/>
            <p:cNvCxnSpPr/>
            <p:nvPr/>
          </p:nvCxnSpPr>
          <p:spPr>
            <a:xfrm flipH="1">
              <a:off x="7824980" y="4825187"/>
              <a:ext cx="241170" cy="57139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DA8A1DF-E13A-4C6F-9CFF-5A2E41B668A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220295" y="3599182"/>
            <a:ext cx="589686" cy="630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230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791AB25-B8E0-2745-A94D-33DC2CCE754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RAC Product Development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E9730A6-B8F7-344F-AF52-6A12388FC0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–</a:t>
            </a:r>
            <a:br>
              <a:rPr lang="en-US" dirty="0"/>
            </a:br>
            <a:r>
              <a:rPr lang="en-US" dirty="0"/>
              <a:t>New R32 </a:t>
            </a:r>
            <a:br>
              <a:rPr lang="en-US" dirty="0"/>
            </a:br>
            <a:r>
              <a:rPr lang="en-US" dirty="0"/>
              <a:t>Wall Standard</a:t>
            </a:r>
          </a:p>
        </p:txBody>
      </p:sp>
    </p:spTree>
    <p:extLst>
      <p:ext uri="{BB962C8B-B14F-4D97-AF65-F5344CB8AC3E}">
        <p14:creationId xmlns:p14="http://schemas.microsoft.com/office/powerpoint/2010/main" val="265242238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2E96276-68FA-4256-B5BA-0B5E555ED430}"/>
              </a:ext>
            </a:extLst>
          </p:cNvPr>
          <p:cNvSpPr/>
          <p:nvPr/>
        </p:nvSpPr>
        <p:spPr>
          <a:xfrm>
            <a:off x="7697841" y="1639229"/>
            <a:ext cx="3228526" cy="1045682"/>
          </a:xfrm>
          <a:prstGeom prst="rect">
            <a:avLst/>
          </a:prstGeom>
          <a:noFill/>
          <a:ln w="19050">
            <a:solidFill>
              <a:srgbClr val="04AC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AE3D364E-57BA-4CEA-8817-D105356AD6EC}"/>
              </a:ext>
            </a:extLst>
          </p:cNvPr>
          <p:cNvSpPr/>
          <p:nvPr/>
        </p:nvSpPr>
        <p:spPr>
          <a:xfrm>
            <a:off x="8934041" y="3687093"/>
            <a:ext cx="2567433" cy="1507919"/>
          </a:xfrm>
          <a:prstGeom prst="rect">
            <a:avLst/>
          </a:prstGeom>
          <a:noFill/>
          <a:ln w="19050">
            <a:solidFill>
              <a:srgbClr val="04AC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49BF2594-4085-46F0-B17B-F1F4DB02B402}"/>
              </a:ext>
            </a:extLst>
          </p:cNvPr>
          <p:cNvSpPr/>
          <p:nvPr/>
        </p:nvSpPr>
        <p:spPr>
          <a:xfrm>
            <a:off x="7950851" y="2378595"/>
            <a:ext cx="1086469" cy="2438732"/>
          </a:xfrm>
          <a:prstGeom prst="rect">
            <a:avLst/>
          </a:prstGeom>
          <a:noFill/>
          <a:ln w="19050">
            <a:solidFill>
              <a:srgbClr val="04AC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EFABAFB-4967-40D1-B83C-524566E619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292801"/>
            <a:ext cx="3560324" cy="798216"/>
          </a:xfrm>
          <a:prstGeom prst="rect">
            <a:avLst/>
          </a:prstGeom>
        </p:spPr>
      </p:pic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893151" y="2934824"/>
            <a:ext cx="3348000" cy="397417"/>
          </a:xfrm>
        </p:spPr>
        <p:txBody>
          <a:bodyPr/>
          <a:lstStyle/>
          <a:p>
            <a:r>
              <a:rPr lang="en-US" dirty="0">
                <a:solidFill>
                  <a:srgbClr val="04ACA4"/>
                </a:solidFill>
              </a:rPr>
              <a:t>Features</a:t>
            </a:r>
          </a:p>
        </p:txBody>
      </p:sp>
      <p:sp>
        <p:nvSpPr>
          <p:cNvPr id="18" name="Espace réservé du texte 1"/>
          <p:cNvSpPr>
            <a:spLocks noGrp="1"/>
          </p:cNvSpPr>
          <p:nvPr>
            <p:ph type="body" sz="quarter" idx="14"/>
          </p:nvPr>
        </p:nvSpPr>
        <p:spPr>
          <a:xfrm>
            <a:off x="893151" y="2030217"/>
            <a:ext cx="3348000" cy="397417"/>
          </a:xfrm>
        </p:spPr>
        <p:txBody>
          <a:bodyPr/>
          <a:lstStyle/>
          <a:p>
            <a:r>
              <a:rPr lang="en-US" dirty="0">
                <a:solidFill>
                  <a:srgbClr val="04ACA4"/>
                </a:solidFill>
              </a:rPr>
              <a:t>Line-up</a:t>
            </a:r>
          </a:p>
        </p:txBody>
      </p:sp>
      <p:sp>
        <p:nvSpPr>
          <p:cNvPr id="11" name="Marcador de texto 6">
            <a:extLst>
              <a:ext uri="{FF2B5EF4-FFF2-40B4-BE49-F238E27FC236}">
                <a16:creationId xmlns:a16="http://schemas.microsoft.com/office/drawing/2014/main" id="{5967C279-2201-4CAE-BF00-2245B9EC4C6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93151" y="3225779"/>
            <a:ext cx="5484335" cy="2918196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</a:pPr>
            <a:r>
              <a:rPr lang="en-US" sz="1200" b="1" dirty="0">
                <a:latin typeface="Calibri" panose="020F0502020204030204" pitchFamily="34" charset="0"/>
                <a:ea typeface="Source Sans Pro" panose="020B0503030403020204" pitchFamily="34" charset="0"/>
              </a:rPr>
              <a:t>New range</a:t>
            </a:r>
            <a:r>
              <a:rPr lang="en-US" sz="1200" dirty="0">
                <a:latin typeface="Calibri" panose="020F0502020204030204" pitchFamily="34" charset="0"/>
                <a:ea typeface="Source Sans Pro" panose="020B0503030403020204" pitchFamily="34" charset="0"/>
              </a:rPr>
              <a:t>: Complete and consistent range from 2,0 to 5,0kW </a:t>
            </a:r>
            <a:endParaRPr lang="en-US" sz="500" b="1" dirty="0">
              <a:solidFill>
                <a:schemeClr val="accent1"/>
              </a:solidFill>
              <a:latin typeface="Calibri" panose="020F0502020204030204" pitchFamily="34" charset="0"/>
              <a:ea typeface="Source Sans Pro" panose="020B0503030403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</a:pPr>
            <a:r>
              <a:rPr lang="en-US" sz="1200" b="1" dirty="0">
                <a:latin typeface="Calibri" panose="020F0502020204030204" pitchFamily="34" charset="0"/>
                <a:ea typeface="Source Sans Pro" panose="020B0503030403020204" pitchFamily="34" charset="0"/>
              </a:rPr>
              <a:t>Energy savings: </a:t>
            </a:r>
            <a:r>
              <a:rPr lang="en-US" sz="1200" dirty="0">
                <a:latin typeface="Calibri" panose="020F0502020204030204" pitchFamily="34" charset="0"/>
                <a:ea typeface="Source Sans Pro" panose="020B0503030403020204" pitchFamily="34" charset="0"/>
              </a:rPr>
              <a:t>High seasonal performances </a:t>
            </a:r>
            <a:r>
              <a:rPr lang="en-US" sz="1200" b="1" dirty="0">
                <a:solidFill>
                  <a:srgbClr val="04ACA4"/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SEER = A+++ / SCOP = A++</a:t>
            </a:r>
          </a:p>
          <a:p>
            <a:pPr marL="0" lvl="1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</a:pPr>
            <a:r>
              <a:rPr lang="en-US" sz="1200" b="1" dirty="0">
                <a:latin typeface="Calibri" panose="020F0502020204030204" pitchFamily="34" charset="0"/>
                <a:ea typeface="Source Sans Pro" panose="020B0503030403020204" pitchFamily="34" charset="0"/>
              </a:rPr>
              <a:t>Air quality: </a:t>
            </a:r>
            <a:r>
              <a:rPr lang="en-US" sz="1200" dirty="0">
                <a:latin typeface="Calibri" panose="020F0502020204030204" pitchFamily="34" charset="0"/>
                <a:ea typeface="Source Sans Pro" panose="020B0503030403020204" pitchFamily="34" charset="0"/>
              </a:rPr>
              <a:t>Exclusive </a:t>
            </a:r>
            <a:r>
              <a:rPr lang="en-US" sz="1200" b="1" dirty="0">
                <a:solidFill>
                  <a:srgbClr val="04ACA4"/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Frost Wash </a:t>
            </a:r>
            <a:r>
              <a:rPr lang="en-US" sz="1200" dirty="0">
                <a:latin typeface="Calibri" panose="020F0502020204030204" pitchFamily="34" charset="0"/>
                <a:ea typeface="Source Sans Pro" panose="020B0503030403020204" pitchFamily="34" charset="0"/>
              </a:rPr>
              <a:t>feature to match end-user requirements</a:t>
            </a:r>
            <a:endParaRPr lang="en-US" sz="1200" b="1" dirty="0">
              <a:latin typeface="Calibri" panose="020F0502020204030204" pitchFamily="34" charset="0"/>
              <a:ea typeface="Source Sans Pro" panose="020B0503030403020204" pitchFamily="34" charset="0"/>
            </a:endParaRPr>
          </a:p>
          <a:p>
            <a:pPr marL="0" lvl="1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</a:pPr>
            <a:r>
              <a:rPr lang="en-US" sz="1200" b="1" dirty="0">
                <a:latin typeface="Calibri" panose="020F0502020204030204" pitchFamily="34" charset="0"/>
                <a:ea typeface="Source Sans Pro" panose="020B0503030403020204" pitchFamily="34" charset="0"/>
              </a:rPr>
              <a:t>High comfort level:</a:t>
            </a:r>
          </a:p>
          <a:p>
            <a:pPr marL="514350" lvl="1" indent="-171450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  <a:ea typeface="Source Sans Pro" panose="020B0503030403020204" pitchFamily="34" charset="0"/>
              </a:rPr>
              <a:t>High heating capacity @ low temperatures</a:t>
            </a:r>
          </a:p>
          <a:p>
            <a:pPr marL="514350" lvl="1" indent="-171450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  <a:ea typeface="Source Sans Pro" panose="020B0503030403020204" pitchFamily="34" charset="0"/>
              </a:rPr>
              <a:t>4 way swing</a:t>
            </a:r>
            <a:endParaRPr lang="en-US" sz="1200" b="1" dirty="0">
              <a:solidFill>
                <a:schemeClr val="accent1"/>
              </a:solidFill>
              <a:latin typeface="Calibri" panose="020F0502020204030204" pitchFamily="34" charset="0"/>
              <a:ea typeface="Source Sans Pro" panose="020B0503030403020204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</a:pPr>
            <a:r>
              <a:rPr lang="en-US" sz="1200" dirty="0">
                <a:latin typeface="Calibri" panose="020F0502020204030204" pitchFamily="34" charset="0"/>
                <a:ea typeface="Source Sans Pro" panose="020B0503030403020204" pitchFamily="34" charset="0"/>
              </a:rPr>
              <a:t>Performance and discretion: One of the most compact unit on the market </a:t>
            </a:r>
            <a:r>
              <a:rPr lang="en-US" sz="1200" dirty="0">
                <a:solidFill>
                  <a:srgbClr val="04ACA4"/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(780mm)</a:t>
            </a:r>
          </a:p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</a:pPr>
            <a:r>
              <a:rPr lang="en-US" sz="1200" dirty="0">
                <a:latin typeface="Calibri" panose="020F0502020204030204" pitchFamily="34" charset="0"/>
                <a:ea typeface="Source Sans Pro" panose="020B0503030403020204" pitchFamily="34" charset="0"/>
              </a:rPr>
              <a:t>Easy selection and installation: </a:t>
            </a:r>
          </a:p>
          <a:p>
            <a:pPr marL="512763" indent="-168275" algn="just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</a:pPr>
            <a:r>
              <a:rPr lang="en-US" sz="1200" b="0" dirty="0">
                <a:latin typeface="Calibri" panose="020F0502020204030204" pitchFamily="34" charset="0"/>
                <a:ea typeface="Source Sans Pro" panose="020B0503030403020204" pitchFamily="34" charset="0"/>
              </a:rPr>
              <a:t>Single &amp; Multi compatibility</a:t>
            </a:r>
          </a:p>
          <a:p>
            <a:pPr marL="512763" indent="-168275" algn="just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</a:pPr>
            <a:r>
              <a:rPr lang="en-US" sz="1200" b="0" dirty="0">
                <a:latin typeface="Calibri" panose="020F0502020204030204" pitchFamily="34" charset="0"/>
                <a:ea typeface="Source Sans Pro" panose="020B0503030403020204" pitchFamily="34" charset="0"/>
              </a:rPr>
              <a:t>Easy access to piping connection</a:t>
            </a:r>
          </a:p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</a:pPr>
            <a:r>
              <a:rPr lang="en-US" sz="1200" dirty="0">
                <a:latin typeface="Calibri" panose="020F0502020204030204" pitchFamily="34" charset="0"/>
                <a:ea typeface="Source Sans Pro" panose="020B0503030403020204" pitchFamily="34" charset="0"/>
              </a:rPr>
              <a:t>Easy maintenance: </a:t>
            </a:r>
          </a:p>
          <a:p>
            <a:pPr marL="512763" indent="-168275" algn="just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</a:pPr>
            <a:r>
              <a:rPr lang="en-US" sz="1200" b="0" dirty="0">
                <a:latin typeface="Calibri" panose="020F0502020204030204" pitchFamily="34" charset="0"/>
                <a:ea typeface="Source Sans Pro" panose="020B0503030403020204" pitchFamily="34" charset="0"/>
              </a:rPr>
              <a:t>Chassis: easy access to fan motor</a:t>
            </a:r>
          </a:p>
          <a:p>
            <a:pPr marL="512763" indent="-168275" algn="just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</a:pPr>
            <a:r>
              <a:rPr lang="fr-FR" sz="1200" b="0" dirty="0">
                <a:latin typeface="Calibri" panose="020F0502020204030204" pitchFamily="34" charset="0"/>
                <a:ea typeface="Source Sans Pro" panose="020B0503030403020204" pitchFamily="34" charset="0"/>
              </a:rPr>
              <a:t>Exclusive HiKumo Pro compatibility</a:t>
            </a:r>
            <a:endParaRPr lang="en-US" sz="1200" b="0" dirty="0">
              <a:solidFill>
                <a:schemeClr val="accent1"/>
              </a:solidFill>
              <a:latin typeface="Calibri" panose="020F0502020204030204" pitchFamily="34" charset="0"/>
              <a:ea typeface="Source Sans Pro" panose="020B0503030403020204" pitchFamily="34" charset="0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0E3396CF-07C9-7841-9A9A-FA5989EE2D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8708" y="538979"/>
            <a:ext cx="4437795" cy="122749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R32 Wall Standard</a:t>
            </a:r>
            <a:br>
              <a:rPr lang="en-US" sz="2000" dirty="0">
                <a:solidFill>
                  <a:schemeClr val="bg1"/>
                </a:solidFill>
              </a:rPr>
            </a:br>
            <a:br>
              <a:rPr lang="uk-UA" sz="2000" dirty="0">
                <a:solidFill>
                  <a:schemeClr val="bg1"/>
                </a:solidFill>
              </a:rPr>
            </a:br>
            <a:r>
              <a:rPr lang="en-US" sz="1800" b="0" dirty="0">
                <a:solidFill>
                  <a:srgbClr val="04ACA4"/>
                </a:solidFill>
              </a:rPr>
              <a:t>(RAK-(Q/R)PE / RAC-WPE)</a:t>
            </a:r>
            <a:br>
              <a:rPr lang="en-US" sz="1800" dirty="0">
                <a:solidFill>
                  <a:srgbClr val="04ACA4"/>
                </a:solidFill>
              </a:rPr>
            </a:br>
            <a:r>
              <a:rPr lang="en-US" sz="1600" b="0" dirty="0">
                <a:solidFill>
                  <a:srgbClr val="04ACA4"/>
                </a:solidFill>
              </a:rPr>
              <a:t>Factory: JCH-WH / Availability date: FY19Q2</a:t>
            </a:r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6" t="6522" r="14464" b="6198"/>
          <a:stretch/>
        </p:blipFill>
        <p:spPr>
          <a:xfrm>
            <a:off x="9364043" y="3421529"/>
            <a:ext cx="1923655" cy="1485008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5193936"/>
              </p:ext>
            </p:extLst>
          </p:nvPr>
        </p:nvGraphicFramePr>
        <p:xfrm>
          <a:off x="2360436" y="1934973"/>
          <a:ext cx="1972563" cy="667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75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5752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5752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86076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2.5 kW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3.5 kW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5.0 kW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436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libri" panose="020F0502020204030204" pitchFamily="34" charset="0"/>
                        </a:rPr>
                        <a:t>•</a:t>
                      </a:r>
                      <a:endParaRPr lang="en-US" dirty="0"/>
                    </a:p>
                  </a:txBody>
                  <a:tcPr anchor="ctr"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libri" panose="020F0502020204030204" pitchFamily="34" charset="0"/>
                        </a:rPr>
                        <a:t>•</a:t>
                      </a:r>
                      <a:endParaRPr lang="en-US" dirty="0"/>
                    </a:p>
                  </a:txBody>
                  <a:tcPr anchor="ctr"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libri" panose="020F0502020204030204" pitchFamily="34" charset="0"/>
                        </a:rPr>
                        <a:t>•</a:t>
                      </a:r>
                      <a:endParaRPr lang="en-US" dirty="0"/>
                    </a:p>
                  </a:txBody>
                  <a:tcPr anchor="ctr"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3" name="Rectangle 12"/>
          <p:cNvSpPr/>
          <p:nvPr/>
        </p:nvSpPr>
        <p:spPr>
          <a:xfrm>
            <a:off x="829143" y="2716316"/>
            <a:ext cx="77617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000" dirty="0">
                <a:latin typeface="Calibri" panose="020F0502020204030204" pitchFamily="34" charset="0"/>
              </a:rPr>
              <a:t>*Multi only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136454">
            <a:off x="8253317" y="3351383"/>
            <a:ext cx="313710" cy="1050248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6"/>
          <a:srcRect b="14535"/>
          <a:stretch/>
        </p:blipFill>
        <p:spPr>
          <a:xfrm>
            <a:off x="7697841" y="5994187"/>
            <a:ext cx="431295" cy="460213"/>
          </a:xfrm>
          <a:prstGeom prst="rect">
            <a:avLst/>
          </a:prstGeom>
        </p:spPr>
      </p:pic>
      <p:pic>
        <p:nvPicPr>
          <p:cNvPr id="21" name="Image 2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11408" y="5921108"/>
            <a:ext cx="417566" cy="438980"/>
          </a:xfrm>
          <a:prstGeom prst="rect">
            <a:avLst/>
          </a:prstGeom>
        </p:spPr>
      </p:pic>
      <p:sp>
        <p:nvSpPr>
          <p:cNvPr id="23" name="Rectangle 5"/>
          <p:cNvSpPr>
            <a:spLocks noChangeArrowheads="1"/>
          </p:cNvSpPr>
          <p:nvPr/>
        </p:nvSpPr>
        <p:spPr bwMode="auto">
          <a:xfrm>
            <a:off x="7610148" y="6499623"/>
            <a:ext cx="603328" cy="21544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700" dirty="0">
                <a:solidFill>
                  <a:srgbClr val="3C3C3B"/>
                </a:solidFill>
                <a:latin typeface="Calibri" panose="020F0502020204030204" pitchFamily="34" charset="0"/>
              </a:rPr>
              <a:t>EASY </a:t>
            </a:r>
          </a:p>
          <a:p>
            <a:pPr algn="ctr"/>
            <a:r>
              <a:rPr lang="en-US" altLang="en-US" sz="700" dirty="0">
                <a:solidFill>
                  <a:srgbClr val="3C3C3B"/>
                </a:solidFill>
                <a:latin typeface="Calibri" panose="020F0502020204030204" pitchFamily="34" charset="0"/>
              </a:rPr>
              <a:t>MAINTENANCE</a:t>
            </a:r>
          </a:p>
        </p:txBody>
      </p:sp>
      <p:pic>
        <p:nvPicPr>
          <p:cNvPr id="24" name="Image 2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77356" y="6112686"/>
            <a:ext cx="420140" cy="203928"/>
          </a:xfrm>
          <a:prstGeom prst="rect">
            <a:avLst/>
          </a:prstGeom>
        </p:spPr>
      </p:pic>
      <p:sp>
        <p:nvSpPr>
          <p:cNvPr id="25" name="Rectangle 5"/>
          <p:cNvSpPr>
            <a:spLocks noChangeArrowheads="1"/>
          </p:cNvSpPr>
          <p:nvPr/>
        </p:nvSpPr>
        <p:spPr bwMode="auto">
          <a:xfrm>
            <a:off x="6026476" y="6499623"/>
            <a:ext cx="151586" cy="10772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700" dirty="0">
                <a:solidFill>
                  <a:srgbClr val="3C3C3B"/>
                </a:solidFill>
                <a:latin typeface="Calibri" panose="020F0502020204030204" pitchFamily="34" charset="0"/>
              </a:rPr>
              <a:t>R32</a:t>
            </a:r>
          </a:p>
        </p:txBody>
      </p:sp>
      <p:pic>
        <p:nvPicPr>
          <p:cNvPr id="27" name="Image 26"/>
          <p:cNvPicPr>
            <a:picLocks noChangeAspect="1"/>
          </p:cNvPicPr>
          <p:nvPr/>
        </p:nvPicPr>
        <p:blipFill rotWithShape="1">
          <a:blip r:embed="rId9"/>
          <a:srcRect b="33180"/>
          <a:stretch/>
        </p:blipFill>
        <p:spPr>
          <a:xfrm>
            <a:off x="10481831" y="5958213"/>
            <a:ext cx="444536" cy="401876"/>
          </a:xfrm>
          <a:prstGeom prst="rect">
            <a:avLst/>
          </a:prstGeom>
        </p:spPr>
      </p:pic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8354382" y="6499623"/>
            <a:ext cx="422990" cy="21544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700" dirty="0">
                <a:solidFill>
                  <a:srgbClr val="3C3C3B"/>
                </a:solidFill>
                <a:latin typeface="Calibri" panose="020F0502020204030204" pitchFamily="34" charset="0"/>
              </a:rPr>
              <a:t>4 WAY SWING</a:t>
            </a:r>
          </a:p>
        </p:txBody>
      </p:sp>
      <p:sp>
        <p:nvSpPr>
          <p:cNvPr id="29" name="Rectangle 5"/>
          <p:cNvSpPr>
            <a:spLocks noChangeArrowheads="1"/>
          </p:cNvSpPr>
          <p:nvPr/>
        </p:nvSpPr>
        <p:spPr bwMode="auto">
          <a:xfrm>
            <a:off x="9011194" y="6499623"/>
            <a:ext cx="342101" cy="10772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700" dirty="0">
                <a:solidFill>
                  <a:srgbClr val="3C3C3B"/>
                </a:solidFill>
                <a:latin typeface="Calibri" panose="020F0502020204030204" pitchFamily="34" charset="0"/>
              </a:rPr>
              <a:t>SEER</a:t>
            </a:r>
          </a:p>
        </p:txBody>
      </p:sp>
      <p:sp>
        <p:nvSpPr>
          <p:cNvPr id="30" name="Rectangle 5"/>
          <p:cNvSpPr>
            <a:spLocks noChangeArrowheads="1"/>
          </p:cNvSpPr>
          <p:nvPr/>
        </p:nvSpPr>
        <p:spPr bwMode="auto">
          <a:xfrm>
            <a:off x="9577494" y="6499623"/>
            <a:ext cx="240980" cy="10772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700" dirty="0">
                <a:solidFill>
                  <a:srgbClr val="3C3C3B"/>
                </a:solidFill>
                <a:latin typeface="Calibri" panose="020F0502020204030204" pitchFamily="34" charset="0"/>
              </a:rPr>
              <a:t>SCOP</a:t>
            </a:r>
          </a:p>
        </p:txBody>
      </p:sp>
      <p:pic>
        <p:nvPicPr>
          <p:cNvPr id="31" name="Image 30"/>
          <p:cNvPicPr/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991345" y="5948278"/>
            <a:ext cx="400405" cy="447357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Image 31"/>
          <p:cNvPicPr>
            <a:picLocks noChangeAspect="1"/>
          </p:cNvPicPr>
          <p:nvPr/>
        </p:nvPicPr>
        <p:blipFill rotWithShape="1">
          <a:blip r:embed="rId11"/>
          <a:srcRect l="13332" t="-5895" r="12224" b="15224"/>
          <a:stretch/>
        </p:blipFill>
        <p:spPr>
          <a:xfrm>
            <a:off x="11045776" y="5921108"/>
            <a:ext cx="343453" cy="471560"/>
          </a:xfrm>
          <a:prstGeom prst="rect">
            <a:avLst/>
          </a:prstGeom>
        </p:spPr>
      </p:pic>
      <p:sp>
        <p:nvSpPr>
          <p:cNvPr id="33" name="Rectangle 5"/>
          <p:cNvSpPr>
            <a:spLocks noChangeArrowheads="1"/>
          </p:cNvSpPr>
          <p:nvPr/>
        </p:nvSpPr>
        <p:spPr bwMode="auto">
          <a:xfrm>
            <a:off x="10536986" y="6499623"/>
            <a:ext cx="330220" cy="1077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700" dirty="0">
                <a:solidFill>
                  <a:srgbClr val="3C3C3B"/>
                </a:solidFill>
                <a:latin typeface="Calibri" panose="020F0502020204030204" pitchFamily="34" charset="0"/>
              </a:rPr>
              <a:t>HEATING</a:t>
            </a:r>
          </a:p>
        </p:txBody>
      </p:sp>
      <p:sp>
        <p:nvSpPr>
          <p:cNvPr id="34" name="Rectangle 5"/>
          <p:cNvSpPr>
            <a:spLocks noChangeArrowheads="1"/>
          </p:cNvSpPr>
          <p:nvPr/>
        </p:nvSpPr>
        <p:spPr bwMode="auto">
          <a:xfrm>
            <a:off x="10018633" y="6499623"/>
            <a:ext cx="341440" cy="1077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700" dirty="0">
                <a:solidFill>
                  <a:srgbClr val="3C3C3B"/>
                </a:solidFill>
                <a:latin typeface="Calibri" panose="020F0502020204030204" pitchFamily="34" charset="0"/>
              </a:rPr>
              <a:t>COOLING</a:t>
            </a:r>
          </a:p>
        </p:txBody>
      </p:sp>
      <p:sp>
        <p:nvSpPr>
          <p:cNvPr id="36" name="Rectangle 5"/>
          <p:cNvSpPr>
            <a:spLocks noChangeArrowheads="1"/>
          </p:cNvSpPr>
          <p:nvPr/>
        </p:nvSpPr>
        <p:spPr bwMode="auto">
          <a:xfrm>
            <a:off x="11036105" y="6503511"/>
            <a:ext cx="411972" cy="2154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700" dirty="0">
                <a:solidFill>
                  <a:srgbClr val="3C3C3B"/>
                </a:solidFill>
                <a:latin typeface="Calibri" panose="020F0502020204030204" pitchFamily="34" charset="0"/>
              </a:rPr>
              <a:t>HIGH </a:t>
            </a:r>
          </a:p>
          <a:p>
            <a:pPr algn="ctr"/>
            <a:r>
              <a:rPr lang="en-US" altLang="en-US" sz="700" dirty="0">
                <a:solidFill>
                  <a:srgbClr val="3C3C3B"/>
                </a:solidFill>
                <a:latin typeface="Calibri" panose="020F0502020204030204" pitchFamily="34" charset="0"/>
              </a:rPr>
              <a:t>EFFICIENCY</a:t>
            </a:r>
          </a:p>
        </p:txBody>
      </p:sp>
      <p:grpSp>
        <p:nvGrpSpPr>
          <p:cNvPr id="40" name="Groupe 39"/>
          <p:cNvGrpSpPr/>
          <p:nvPr/>
        </p:nvGrpSpPr>
        <p:grpSpPr>
          <a:xfrm>
            <a:off x="9490517" y="6112686"/>
            <a:ext cx="420140" cy="203928"/>
            <a:chOff x="6570495" y="6199047"/>
            <a:chExt cx="420140" cy="203928"/>
          </a:xfrm>
        </p:grpSpPr>
        <p:pic>
          <p:nvPicPr>
            <p:cNvPr id="26" name="Image 25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570495" y="6199047"/>
              <a:ext cx="420140" cy="203928"/>
            </a:xfrm>
            <a:prstGeom prst="rect">
              <a:avLst/>
            </a:prstGeom>
          </p:spPr>
        </p:pic>
        <p:sp>
          <p:nvSpPr>
            <p:cNvPr id="10" name="Rectangle 9"/>
            <p:cNvSpPr/>
            <p:nvPr/>
          </p:nvSpPr>
          <p:spPr>
            <a:xfrm>
              <a:off x="6823710" y="6271260"/>
              <a:ext cx="59055" cy="571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" name="Image 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18955" y="5987036"/>
            <a:ext cx="529544" cy="417217"/>
          </a:xfrm>
          <a:prstGeom prst="rect">
            <a:avLst/>
          </a:prstGeom>
        </p:spPr>
      </p:pic>
      <p:sp>
        <p:nvSpPr>
          <p:cNvPr id="35" name="Rectangle 5"/>
          <p:cNvSpPr>
            <a:spLocks noChangeArrowheads="1"/>
          </p:cNvSpPr>
          <p:nvPr/>
        </p:nvSpPr>
        <p:spPr bwMode="auto">
          <a:xfrm>
            <a:off x="6977153" y="6499623"/>
            <a:ext cx="603328" cy="10772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700" dirty="0">
                <a:solidFill>
                  <a:srgbClr val="3C3C3B"/>
                </a:solidFill>
                <a:latin typeface="Calibri" panose="020F0502020204030204" pitchFamily="34" charset="0"/>
              </a:rPr>
              <a:t>COMPACT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21903" y="1904793"/>
            <a:ext cx="3062353" cy="1045682"/>
          </a:xfrm>
          <a:prstGeom prst="rect">
            <a:avLst/>
          </a:prstGeom>
        </p:spPr>
      </p:pic>
      <p:pic>
        <p:nvPicPr>
          <p:cNvPr id="37" name="Image 3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539667" y="5986246"/>
            <a:ext cx="379869" cy="455455"/>
          </a:xfrm>
          <a:prstGeom prst="rect">
            <a:avLst/>
          </a:prstGeom>
        </p:spPr>
      </p:pic>
      <p:sp>
        <p:nvSpPr>
          <p:cNvPr id="38" name="Rectangle 5"/>
          <p:cNvSpPr>
            <a:spLocks noChangeArrowheads="1"/>
          </p:cNvSpPr>
          <p:nvPr/>
        </p:nvSpPr>
        <p:spPr bwMode="auto">
          <a:xfrm>
            <a:off x="6483652" y="6503408"/>
            <a:ext cx="487270" cy="10772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700" dirty="0">
                <a:solidFill>
                  <a:srgbClr val="3C3C3B"/>
                </a:solidFill>
                <a:latin typeface="Calibri" panose="020F0502020204030204" pitchFamily="34" charset="0"/>
              </a:rPr>
              <a:t>FROST WASH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60811F7B-1D62-4482-8A3A-D9CEBCBAB73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396719" y="6032154"/>
            <a:ext cx="348093" cy="372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18000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E6E9A29-F4FA-44B8-9915-D002551F76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292801"/>
            <a:ext cx="3560324" cy="798216"/>
          </a:xfrm>
          <a:prstGeom prst="rect">
            <a:avLst/>
          </a:prstGeom>
        </p:spPr>
      </p:pic>
      <p:sp>
        <p:nvSpPr>
          <p:cNvPr id="11" name="Título 16">
            <a:extLst>
              <a:ext uri="{FF2B5EF4-FFF2-40B4-BE49-F238E27FC236}">
                <a16:creationId xmlns:a16="http://schemas.microsoft.com/office/drawing/2014/main" id="{E6D6CDCD-3AED-40C5-8F3E-895C75873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9148" y="526707"/>
            <a:ext cx="5449570" cy="477085"/>
          </a:xfrm>
        </p:spPr>
        <p:txBody>
          <a:bodyPr/>
          <a:lstStyle/>
          <a:p>
            <a:r>
              <a:rPr lang="en-US" sz="2400" dirty="0">
                <a:solidFill>
                  <a:schemeClr val="bg1"/>
                </a:solidFill>
              </a:rPr>
              <a:t>IMPROVEMENTS</a:t>
            </a:r>
            <a:endParaRPr lang="es-ES" sz="2400" dirty="0">
              <a:solidFill>
                <a:schemeClr val="bg1"/>
              </a:solidFill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/>
          </p:nvPr>
        </p:nvSpPr>
        <p:spPr>
          <a:xfrm>
            <a:off x="1312786" y="1393652"/>
            <a:ext cx="9076354" cy="4876800"/>
          </a:xfrm>
          <a:prstGeom prst="rect">
            <a:avLst/>
          </a:prstGeom>
        </p:spPr>
        <p:txBody>
          <a:bodyPr/>
          <a:lstStyle/>
          <a:p>
            <a:pPr marL="0" indent="0">
              <a:buClr>
                <a:schemeClr val="tx1"/>
              </a:buClr>
              <a:buNone/>
            </a:pPr>
            <a:r>
              <a:rPr lang="en-US" sz="1800" b="1" dirty="0">
                <a:solidFill>
                  <a:srgbClr val="04ACA4"/>
                </a:solidFill>
              </a:rPr>
              <a:t>R32 Standard vs R410A Standard: SEER</a:t>
            </a:r>
          </a:p>
          <a:p>
            <a:pPr marL="0" indent="0">
              <a:buNone/>
            </a:pPr>
            <a:endParaRPr lang="en-US" dirty="0">
              <a:solidFill>
                <a:srgbClr val="04ACA4"/>
              </a:solidFill>
            </a:endParaRPr>
          </a:p>
          <a:p>
            <a:endParaRPr lang="en-US" dirty="0">
              <a:solidFill>
                <a:srgbClr val="04ACA4"/>
              </a:solidFill>
            </a:endParaRPr>
          </a:p>
          <a:p>
            <a:endParaRPr lang="en-US" dirty="0">
              <a:solidFill>
                <a:srgbClr val="04ACA4"/>
              </a:solidFill>
            </a:endParaRPr>
          </a:p>
          <a:p>
            <a:endParaRPr lang="en-US" dirty="0">
              <a:solidFill>
                <a:srgbClr val="04ACA4"/>
              </a:solidFill>
            </a:endParaRPr>
          </a:p>
          <a:p>
            <a:endParaRPr lang="en-US" dirty="0">
              <a:solidFill>
                <a:srgbClr val="04ACA4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04ACA4"/>
              </a:solidFill>
            </a:endParaRPr>
          </a:p>
        </p:txBody>
      </p:sp>
      <p:sp>
        <p:nvSpPr>
          <p:cNvPr id="5" name="Rectangle à coins arrondis 4"/>
          <p:cNvSpPr/>
          <p:nvPr/>
        </p:nvSpPr>
        <p:spPr>
          <a:xfrm>
            <a:off x="1800499" y="5815513"/>
            <a:ext cx="8051750" cy="769270"/>
          </a:xfrm>
          <a:prstGeom prst="roundRect">
            <a:avLst/>
          </a:prstGeom>
          <a:solidFill>
            <a:srgbClr val="04ACA4"/>
          </a:solidFill>
          <a:ln>
            <a:solidFill>
              <a:srgbClr val="04AC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ctr"/>
            <a:r>
              <a:rPr lang="en-US" dirty="0"/>
              <a:t>SEER have been improved for all the range</a:t>
            </a:r>
          </a:p>
          <a:p>
            <a:pPr algn="ctr"/>
            <a:r>
              <a:rPr lang="en-US" dirty="0">
                <a:sym typeface="Wingdings" panose="05000000000000000000" pitchFamily="2" charset="2"/>
              </a:rPr>
              <a:t></a:t>
            </a:r>
            <a:r>
              <a:rPr lang="en-US" dirty="0"/>
              <a:t> one energy class more on 2.0 kW and 2.5 kW units.</a:t>
            </a:r>
          </a:p>
          <a:p>
            <a:pPr algn="ctr"/>
            <a:endParaRPr lang="en-US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308E104-68A6-4F3D-AFBA-45C44805DC5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3353" t="30423" r="16001"/>
          <a:stretch/>
        </p:blipFill>
        <p:spPr>
          <a:xfrm>
            <a:off x="2324888" y="2161688"/>
            <a:ext cx="7315200" cy="3731886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9E18A94-6315-4D33-9D7C-B11DDE24707D}"/>
              </a:ext>
            </a:extLst>
          </p:cNvPr>
          <p:cNvSpPr/>
          <p:nvPr/>
        </p:nvSpPr>
        <p:spPr>
          <a:xfrm>
            <a:off x="2118732" y="1962614"/>
            <a:ext cx="7315200" cy="3731886"/>
          </a:xfrm>
          <a:prstGeom prst="rect">
            <a:avLst/>
          </a:prstGeom>
          <a:noFill/>
          <a:ln w="19050">
            <a:solidFill>
              <a:srgbClr val="04AC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6DBA5BB7-B799-4216-AAEC-1E499A24337B}"/>
              </a:ext>
            </a:extLst>
          </p:cNvPr>
          <p:cNvCxnSpPr/>
          <p:nvPr/>
        </p:nvCxnSpPr>
        <p:spPr>
          <a:xfrm>
            <a:off x="3077737" y="4337824"/>
            <a:ext cx="5776331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283592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ED2FD72-C87B-4227-B81B-DBAC17FA9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0267" y="1385764"/>
            <a:ext cx="9944127" cy="4113833"/>
          </a:xfrm>
          <a:prstGeom prst="rect">
            <a:avLst/>
          </a:prstGeom>
        </p:spPr>
      </p:pic>
      <p:sp>
        <p:nvSpPr>
          <p:cNvPr id="3" name="Espace réservé du texte 3"/>
          <p:cNvSpPr>
            <a:spLocks noGrp="1"/>
          </p:cNvSpPr>
          <p:nvPr>
            <p:ph type="body" sz="quarter" idx="13"/>
          </p:nvPr>
        </p:nvSpPr>
        <p:spPr>
          <a:xfrm>
            <a:off x="2018440" y="1284909"/>
            <a:ext cx="8207375" cy="4876800"/>
          </a:xfrm>
          <a:prstGeom prst="rect">
            <a:avLst/>
          </a:prstGeom>
        </p:spPr>
        <p:txBody>
          <a:bodyPr/>
          <a:lstStyle/>
          <a:p>
            <a:pPr marL="0" indent="0">
              <a:buClr>
                <a:schemeClr val="tx1"/>
              </a:buClr>
              <a:buNone/>
            </a:pPr>
            <a:r>
              <a:rPr lang="en-US" sz="1800" b="1" dirty="0">
                <a:solidFill>
                  <a:schemeClr val="accent1"/>
                </a:solidFill>
              </a:rPr>
              <a:t>R32 Standard vs R410A Standard: SCOP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6" name="Rectangle à coins arrondis 15"/>
          <p:cNvSpPr/>
          <p:nvPr/>
        </p:nvSpPr>
        <p:spPr>
          <a:xfrm>
            <a:off x="1993700" y="5883109"/>
            <a:ext cx="8064127" cy="686763"/>
          </a:xfrm>
          <a:prstGeom prst="roundRect">
            <a:avLst/>
          </a:prstGeom>
          <a:solidFill>
            <a:srgbClr val="04ACA4"/>
          </a:solidFill>
          <a:ln>
            <a:solidFill>
              <a:srgbClr val="04AC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SCOP have been improved for all the range. </a:t>
            </a:r>
          </a:p>
          <a:p>
            <a:pPr algn="ctr"/>
            <a:r>
              <a:rPr lang="en-US" dirty="0">
                <a:solidFill>
                  <a:schemeClr val="bg1"/>
                </a:solidFill>
                <a:sym typeface="Wingdings" panose="05000000000000000000" pitchFamily="2" charset="2"/>
              </a:rPr>
              <a:t></a:t>
            </a:r>
            <a:r>
              <a:rPr lang="en-US" dirty="0">
                <a:solidFill>
                  <a:schemeClr val="bg1"/>
                </a:solidFill>
              </a:rPr>
              <a:t> 1 energy class more for 2.0 and 2.5 kW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281433" y="1970072"/>
            <a:ext cx="5577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"/>
            <a:r>
              <a:rPr lang="en-US" b="1" dirty="0">
                <a:solidFill>
                  <a:srgbClr val="04ACA4"/>
                </a:solidFill>
                <a:latin typeface="Calibri" panose="020F0502020204030204" pitchFamily="34" charset="0"/>
              </a:rPr>
              <a:t>A++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183134" y="1970072"/>
            <a:ext cx="5577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"/>
            <a:r>
              <a:rPr lang="en-US" b="1" dirty="0">
                <a:solidFill>
                  <a:srgbClr val="04ACA4"/>
                </a:solidFill>
                <a:latin typeface="Calibri" panose="020F0502020204030204" pitchFamily="34" charset="0"/>
              </a:rPr>
              <a:t>A++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090764" y="2262723"/>
            <a:ext cx="5577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"/>
            <a:r>
              <a:rPr lang="en-US" b="1" dirty="0">
                <a:solidFill>
                  <a:srgbClr val="04ACA4"/>
                </a:solidFill>
                <a:latin typeface="Calibri" panose="020F0502020204030204" pitchFamily="34" charset="0"/>
              </a:rPr>
              <a:t>A++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210387" y="2279146"/>
            <a:ext cx="4395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"/>
            <a:r>
              <a:rPr lang="en-US" b="1" dirty="0">
                <a:latin typeface="Calibri" panose="020F0502020204030204" pitchFamily="34" charset="0"/>
              </a:rPr>
              <a:t>A+</a:t>
            </a:r>
          </a:p>
        </p:txBody>
      </p:sp>
      <p:sp>
        <p:nvSpPr>
          <p:cNvPr id="24" name="Rectangle 23"/>
          <p:cNvSpPr/>
          <p:nvPr/>
        </p:nvSpPr>
        <p:spPr>
          <a:xfrm>
            <a:off x="8058909" y="2447389"/>
            <a:ext cx="5577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"/>
            <a:r>
              <a:rPr lang="en-US" b="1" dirty="0">
                <a:latin typeface="Calibri" panose="020F0502020204030204" pitchFamily="34" charset="0"/>
              </a:rPr>
              <a:t>A++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306038" y="2495861"/>
            <a:ext cx="4395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"/>
            <a:r>
              <a:rPr lang="en-US" b="1" dirty="0">
                <a:latin typeface="Calibri" panose="020F0502020204030204" pitchFamily="34" charset="0"/>
              </a:rPr>
              <a:t>A+</a:t>
            </a: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CBB31F72-BE83-4058-B57B-680DF149BF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292801"/>
            <a:ext cx="3560324" cy="798216"/>
          </a:xfrm>
          <a:prstGeom prst="rect">
            <a:avLst/>
          </a:prstGeom>
        </p:spPr>
      </p:pic>
      <p:sp>
        <p:nvSpPr>
          <p:cNvPr id="29" name="Título 16">
            <a:extLst>
              <a:ext uri="{FF2B5EF4-FFF2-40B4-BE49-F238E27FC236}">
                <a16:creationId xmlns:a16="http://schemas.microsoft.com/office/drawing/2014/main" id="{C078D9AF-569D-4FBA-B186-3C1E488482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4429" y="521655"/>
            <a:ext cx="5449570" cy="477085"/>
          </a:xfrm>
        </p:spPr>
        <p:txBody>
          <a:bodyPr/>
          <a:lstStyle/>
          <a:p>
            <a:r>
              <a:rPr lang="en-US" sz="2400" dirty="0">
                <a:solidFill>
                  <a:schemeClr val="bg1"/>
                </a:solidFill>
              </a:rPr>
              <a:t>IMPROVEMENTS</a:t>
            </a:r>
            <a:endParaRPr lang="es-ES" sz="2400" dirty="0">
              <a:solidFill>
                <a:schemeClr val="bg1"/>
              </a:solidFill>
            </a:endParaRP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9087C443-77D0-485A-B471-6394FD04A3A3}"/>
              </a:ext>
            </a:extLst>
          </p:cNvPr>
          <p:cNvCxnSpPr>
            <a:cxnSpLocks/>
          </p:cNvCxnSpPr>
          <p:nvPr/>
        </p:nvCxnSpPr>
        <p:spPr>
          <a:xfrm>
            <a:off x="3135119" y="4282068"/>
            <a:ext cx="6053486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267FF8D6-95D1-43E7-B065-886FDD15BE54}"/>
              </a:ext>
            </a:extLst>
          </p:cNvPr>
          <p:cNvSpPr/>
          <p:nvPr/>
        </p:nvSpPr>
        <p:spPr>
          <a:xfrm>
            <a:off x="2118732" y="1817649"/>
            <a:ext cx="7495930" cy="3876851"/>
          </a:xfrm>
          <a:prstGeom prst="rect">
            <a:avLst/>
          </a:prstGeom>
          <a:noFill/>
          <a:ln w="19050">
            <a:solidFill>
              <a:srgbClr val="04AC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182429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texte 3"/>
          <p:cNvSpPr>
            <a:spLocks noGrp="1"/>
          </p:cNvSpPr>
          <p:nvPr>
            <p:ph type="body" sz="quarter" idx="13"/>
          </p:nvPr>
        </p:nvSpPr>
        <p:spPr>
          <a:xfrm>
            <a:off x="1249989" y="1253991"/>
            <a:ext cx="8207375" cy="340195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sz="1800" b="1" dirty="0">
                <a:solidFill>
                  <a:srgbClr val="04ACA4"/>
                </a:solidFill>
              </a:rPr>
              <a:t>R32 Standard vs R410A Standard: COP/EER</a:t>
            </a:r>
          </a:p>
        </p:txBody>
      </p:sp>
      <p:sp>
        <p:nvSpPr>
          <p:cNvPr id="14" name="Rectangle à coins arrondis 13"/>
          <p:cNvSpPr/>
          <p:nvPr/>
        </p:nvSpPr>
        <p:spPr>
          <a:xfrm>
            <a:off x="579863" y="6160921"/>
            <a:ext cx="10021058" cy="557917"/>
          </a:xfrm>
          <a:prstGeom prst="roundRect">
            <a:avLst/>
          </a:prstGeom>
          <a:solidFill>
            <a:srgbClr val="04ACA4"/>
          </a:solidFill>
          <a:ln>
            <a:solidFill>
              <a:srgbClr val="04AC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COP and EER have been improved for all the range</a:t>
            </a:r>
          </a:p>
        </p:txBody>
      </p:sp>
      <p:pic>
        <p:nvPicPr>
          <p:cNvPr id="21" name="Picture 2" descr="Résultat de recherche d'images pour &quot;drapeau italie&quot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5949" y="1979893"/>
            <a:ext cx="576118" cy="452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Résultat de recherche d'images pour &quot;drapeau italie&quot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3309" y="3557771"/>
            <a:ext cx="576118" cy="452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ZoneTexte 23"/>
          <p:cNvSpPr txBox="1"/>
          <p:nvPr/>
        </p:nvSpPr>
        <p:spPr>
          <a:xfrm>
            <a:off x="5040802" y="2261312"/>
            <a:ext cx="1146468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50" dirty="0"/>
              <a:t>3.705</a:t>
            </a:r>
          </a:p>
          <a:p>
            <a:r>
              <a:rPr lang="fr-FR" sz="1050" dirty="0" err="1"/>
              <a:t>Italy</a:t>
            </a:r>
            <a:r>
              <a:rPr lang="fr-FR" sz="1050" dirty="0"/>
              <a:t> </a:t>
            </a:r>
            <a:r>
              <a:rPr lang="fr-FR" sz="1050" dirty="0" err="1"/>
              <a:t>tax</a:t>
            </a:r>
            <a:r>
              <a:rPr lang="fr-FR" sz="1050" dirty="0"/>
              <a:t> </a:t>
            </a:r>
            <a:r>
              <a:rPr lang="fr-FR" sz="1050" dirty="0" err="1"/>
              <a:t>incentive</a:t>
            </a:r>
            <a:endParaRPr lang="en-US" sz="1050" dirty="0"/>
          </a:p>
        </p:txBody>
      </p:sp>
      <p:sp>
        <p:nvSpPr>
          <p:cNvPr id="25" name="ZoneTexte 24"/>
          <p:cNvSpPr txBox="1"/>
          <p:nvPr/>
        </p:nvSpPr>
        <p:spPr>
          <a:xfrm>
            <a:off x="10600921" y="3839190"/>
            <a:ext cx="1146468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50" dirty="0"/>
              <a:t>3.23</a:t>
            </a:r>
          </a:p>
          <a:p>
            <a:r>
              <a:rPr lang="fr-FR" sz="1050" dirty="0" err="1"/>
              <a:t>Italy</a:t>
            </a:r>
            <a:r>
              <a:rPr lang="fr-FR" sz="1050" dirty="0"/>
              <a:t> </a:t>
            </a:r>
            <a:r>
              <a:rPr lang="fr-FR" sz="1050" dirty="0" err="1"/>
              <a:t>tax</a:t>
            </a:r>
            <a:r>
              <a:rPr lang="fr-FR" sz="1050" dirty="0"/>
              <a:t> </a:t>
            </a:r>
            <a:r>
              <a:rPr lang="fr-FR" sz="1050" dirty="0" err="1"/>
              <a:t>incentive</a:t>
            </a:r>
            <a:endParaRPr lang="fr-FR" sz="1050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1EEAD08-61ED-41C0-8F13-133FD95631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292801"/>
            <a:ext cx="3560324" cy="798216"/>
          </a:xfrm>
          <a:prstGeom prst="rect">
            <a:avLst/>
          </a:prstGeom>
        </p:spPr>
      </p:pic>
      <p:sp>
        <p:nvSpPr>
          <p:cNvPr id="16" name="Título 16">
            <a:extLst>
              <a:ext uri="{FF2B5EF4-FFF2-40B4-BE49-F238E27FC236}">
                <a16:creationId xmlns:a16="http://schemas.microsoft.com/office/drawing/2014/main" id="{CC562D21-A2F8-4E4B-BAE5-D2BCE2025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882" y="508445"/>
            <a:ext cx="5449570" cy="477085"/>
          </a:xfrm>
        </p:spPr>
        <p:txBody>
          <a:bodyPr/>
          <a:lstStyle/>
          <a:p>
            <a:r>
              <a:rPr lang="en-US" sz="2400" dirty="0">
                <a:solidFill>
                  <a:schemeClr val="bg1"/>
                </a:solidFill>
              </a:rPr>
              <a:t>IMPROVEMENTS</a:t>
            </a:r>
            <a:endParaRPr lang="es-ES" sz="2400" dirty="0">
              <a:solidFill>
                <a:schemeClr val="bg1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3F54EF8-E4E8-4BEC-8C70-350DD3802D1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20313" r="26071"/>
          <a:stretch/>
        </p:blipFill>
        <p:spPr>
          <a:xfrm>
            <a:off x="7311" y="1984684"/>
            <a:ext cx="5190248" cy="235696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7CF7F9A-6EC5-4561-BBAA-EB62853351A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33792" y="3424797"/>
            <a:ext cx="7007572" cy="2359404"/>
          </a:xfrm>
          <a:prstGeom prst="rect">
            <a:avLst/>
          </a:prstGeom>
        </p:spPr>
      </p:pic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CC7279E8-05D0-4D4E-A851-3F4D45F5127F}"/>
              </a:ext>
            </a:extLst>
          </p:cNvPr>
          <p:cNvCxnSpPr/>
          <p:nvPr/>
        </p:nvCxnSpPr>
        <p:spPr>
          <a:xfrm>
            <a:off x="680224" y="3133493"/>
            <a:ext cx="4360578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1D4920E3-7891-4A5D-8321-805682A103D9}"/>
              </a:ext>
            </a:extLst>
          </p:cNvPr>
          <p:cNvCxnSpPr/>
          <p:nvPr/>
        </p:nvCxnSpPr>
        <p:spPr>
          <a:xfrm>
            <a:off x="6187270" y="4583151"/>
            <a:ext cx="4413651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" name="Rectangle 17">
            <a:extLst>
              <a:ext uri="{FF2B5EF4-FFF2-40B4-BE49-F238E27FC236}">
                <a16:creationId xmlns:a16="http://schemas.microsoft.com/office/drawing/2014/main" id="{E171A706-7041-43AB-A540-D4B5A50EDD8A}"/>
              </a:ext>
            </a:extLst>
          </p:cNvPr>
          <p:cNvSpPr/>
          <p:nvPr/>
        </p:nvSpPr>
        <p:spPr>
          <a:xfrm>
            <a:off x="781992" y="1924847"/>
            <a:ext cx="5577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"/>
            <a:r>
              <a:rPr lang="en-US" b="1" dirty="0">
                <a:solidFill>
                  <a:srgbClr val="04ACA4"/>
                </a:solidFill>
                <a:latin typeface="Calibri" panose="020F0502020204030204" pitchFamily="34" charset="0"/>
              </a:rPr>
              <a:t>A++</a:t>
            </a:r>
          </a:p>
        </p:txBody>
      </p:sp>
      <p:sp>
        <p:nvSpPr>
          <p:cNvPr id="11" name="Rectangle 24">
            <a:extLst>
              <a:ext uri="{FF2B5EF4-FFF2-40B4-BE49-F238E27FC236}">
                <a16:creationId xmlns:a16="http://schemas.microsoft.com/office/drawing/2014/main" id="{47BE8796-B0C0-494D-966F-22BB97BFADC3}"/>
              </a:ext>
            </a:extLst>
          </p:cNvPr>
          <p:cNvSpPr/>
          <p:nvPr/>
        </p:nvSpPr>
        <p:spPr>
          <a:xfrm>
            <a:off x="1560390" y="2194477"/>
            <a:ext cx="4395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"/>
            <a:r>
              <a:rPr lang="en-US" b="1" dirty="0">
                <a:latin typeface="Calibri" panose="020F0502020204030204" pitchFamily="34" charset="0"/>
              </a:rPr>
              <a:t>A+</a:t>
            </a:r>
          </a:p>
        </p:txBody>
      </p:sp>
      <p:sp>
        <p:nvSpPr>
          <p:cNvPr id="12" name="Rectangle 24">
            <a:extLst>
              <a:ext uri="{FF2B5EF4-FFF2-40B4-BE49-F238E27FC236}">
                <a16:creationId xmlns:a16="http://schemas.microsoft.com/office/drawing/2014/main" id="{1C3CF958-2D6C-4BC5-93D6-BFFA73DBC60B}"/>
              </a:ext>
            </a:extLst>
          </p:cNvPr>
          <p:cNvSpPr/>
          <p:nvPr/>
        </p:nvSpPr>
        <p:spPr>
          <a:xfrm>
            <a:off x="2995179" y="2201914"/>
            <a:ext cx="4395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"/>
            <a:r>
              <a:rPr lang="en-US" b="1" dirty="0">
                <a:latin typeface="Calibri" panose="020F0502020204030204" pitchFamily="34" charset="0"/>
              </a:rPr>
              <a:t>A+</a:t>
            </a:r>
          </a:p>
        </p:txBody>
      </p:sp>
      <p:sp>
        <p:nvSpPr>
          <p:cNvPr id="17" name="Rectangle 24">
            <a:extLst>
              <a:ext uri="{FF2B5EF4-FFF2-40B4-BE49-F238E27FC236}">
                <a16:creationId xmlns:a16="http://schemas.microsoft.com/office/drawing/2014/main" id="{D19205AB-576A-42DD-9C58-B23F4569101A}"/>
              </a:ext>
            </a:extLst>
          </p:cNvPr>
          <p:cNvSpPr/>
          <p:nvPr/>
        </p:nvSpPr>
        <p:spPr>
          <a:xfrm>
            <a:off x="4418821" y="2287408"/>
            <a:ext cx="4395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"/>
            <a:r>
              <a:rPr lang="en-US" b="1" dirty="0">
                <a:latin typeface="Calibri" panose="020F0502020204030204" pitchFamily="34" charset="0"/>
              </a:rPr>
              <a:t>A+</a:t>
            </a:r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5E24DE6D-541A-4397-9A77-CDF4EA0E33E3}"/>
              </a:ext>
            </a:extLst>
          </p:cNvPr>
          <p:cNvSpPr/>
          <p:nvPr/>
        </p:nvSpPr>
        <p:spPr>
          <a:xfrm>
            <a:off x="2216781" y="2144153"/>
            <a:ext cx="5577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"/>
            <a:r>
              <a:rPr lang="en-US" b="1" dirty="0">
                <a:solidFill>
                  <a:srgbClr val="04ACA4"/>
                </a:solidFill>
                <a:latin typeface="Calibri" panose="020F0502020204030204" pitchFamily="34" charset="0"/>
              </a:rPr>
              <a:t>A++</a:t>
            </a:r>
          </a:p>
        </p:txBody>
      </p:sp>
      <p:sp>
        <p:nvSpPr>
          <p:cNvPr id="33" name="Rectangle 17">
            <a:extLst>
              <a:ext uri="{FF2B5EF4-FFF2-40B4-BE49-F238E27FC236}">
                <a16:creationId xmlns:a16="http://schemas.microsoft.com/office/drawing/2014/main" id="{ABEBA38B-465B-4BB0-AB54-8D681F09BB83}"/>
              </a:ext>
            </a:extLst>
          </p:cNvPr>
          <p:cNvSpPr/>
          <p:nvPr/>
        </p:nvSpPr>
        <p:spPr>
          <a:xfrm>
            <a:off x="3640419" y="2218496"/>
            <a:ext cx="5577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"/>
            <a:r>
              <a:rPr lang="en-US" b="1" dirty="0">
                <a:solidFill>
                  <a:srgbClr val="04ACA4"/>
                </a:solidFill>
                <a:latin typeface="Calibri" panose="020F0502020204030204" pitchFamily="34" charset="0"/>
              </a:rPr>
              <a:t>A++</a:t>
            </a:r>
          </a:p>
        </p:txBody>
      </p:sp>
      <p:sp>
        <p:nvSpPr>
          <p:cNvPr id="35" name="Rectangle 17">
            <a:extLst>
              <a:ext uri="{FF2B5EF4-FFF2-40B4-BE49-F238E27FC236}">
                <a16:creationId xmlns:a16="http://schemas.microsoft.com/office/drawing/2014/main" id="{D13C6677-B8A3-4343-AD1B-02AEA3BED306}"/>
              </a:ext>
            </a:extLst>
          </p:cNvPr>
          <p:cNvSpPr/>
          <p:nvPr/>
        </p:nvSpPr>
        <p:spPr>
          <a:xfrm>
            <a:off x="6350159" y="3578945"/>
            <a:ext cx="5577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"/>
            <a:r>
              <a:rPr lang="en-US" b="1" dirty="0">
                <a:solidFill>
                  <a:srgbClr val="04ACA4"/>
                </a:solidFill>
                <a:latin typeface="Calibri" panose="020F0502020204030204" pitchFamily="34" charset="0"/>
              </a:rPr>
              <a:t>A++</a:t>
            </a:r>
          </a:p>
        </p:txBody>
      </p:sp>
      <p:sp>
        <p:nvSpPr>
          <p:cNvPr id="37" name="Rectangle 17">
            <a:extLst>
              <a:ext uri="{FF2B5EF4-FFF2-40B4-BE49-F238E27FC236}">
                <a16:creationId xmlns:a16="http://schemas.microsoft.com/office/drawing/2014/main" id="{59C38EB5-5BDC-457E-B892-A3C88B7F601F}"/>
              </a:ext>
            </a:extLst>
          </p:cNvPr>
          <p:cNvSpPr/>
          <p:nvPr/>
        </p:nvSpPr>
        <p:spPr>
          <a:xfrm>
            <a:off x="7773798" y="3809402"/>
            <a:ext cx="5577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"/>
            <a:r>
              <a:rPr lang="en-US" b="1" dirty="0">
                <a:solidFill>
                  <a:srgbClr val="04ACA4"/>
                </a:solidFill>
                <a:latin typeface="Calibri" panose="020F0502020204030204" pitchFamily="34" charset="0"/>
              </a:rPr>
              <a:t>A++</a:t>
            </a:r>
          </a:p>
        </p:txBody>
      </p:sp>
      <p:sp>
        <p:nvSpPr>
          <p:cNvPr id="39" name="Rectangle 17">
            <a:extLst>
              <a:ext uri="{FF2B5EF4-FFF2-40B4-BE49-F238E27FC236}">
                <a16:creationId xmlns:a16="http://schemas.microsoft.com/office/drawing/2014/main" id="{521F9FD6-49E5-43A8-810A-CA3685C33E6C}"/>
              </a:ext>
            </a:extLst>
          </p:cNvPr>
          <p:cNvSpPr/>
          <p:nvPr/>
        </p:nvSpPr>
        <p:spPr>
          <a:xfrm>
            <a:off x="9242042" y="3906047"/>
            <a:ext cx="5577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"/>
            <a:r>
              <a:rPr lang="en-US" b="1" dirty="0">
                <a:solidFill>
                  <a:srgbClr val="04ACA4"/>
                </a:solidFill>
                <a:latin typeface="Calibri" panose="020F0502020204030204" pitchFamily="34" charset="0"/>
              </a:rPr>
              <a:t>A++</a:t>
            </a:r>
          </a:p>
        </p:txBody>
      </p:sp>
      <p:sp>
        <p:nvSpPr>
          <p:cNvPr id="43" name="Rectangle 24">
            <a:extLst>
              <a:ext uri="{FF2B5EF4-FFF2-40B4-BE49-F238E27FC236}">
                <a16:creationId xmlns:a16="http://schemas.microsoft.com/office/drawing/2014/main" id="{6FAAE3F6-4B4C-4987-B5D1-59F4F141EDB2}"/>
              </a:ext>
            </a:extLst>
          </p:cNvPr>
          <p:cNvSpPr/>
          <p:nvPr/>
        </p:nvSpPr>
        <p:spPr>
          <a:xfrm>
            <a:off x="7124848" y="3833711"/>
            <a:ext cx="4395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"/>
            <a:r>
              <a:rPr lang="en-US" b="1" dirty="0">
                <a:latin typeface="Calibri" panose="020F0502020204030204" pitchFamily="34" charset="0"/>
              </a:rPr>
              <a:t>A+</a:t>
            </a:r>
          </a:p>
        </p:txBody>
      </p:sp>
      <p:sp>
        <p:nvSpPr>
          <p:cNvPr id="45" name="Rectangle 24">
            <a:extLst>
              <a:ext uri="{FF2B5EF4-FFF2-40B4-BE49-F238E27FC236}">
                <a16:creationId xmlns:a16="http://schemas.microsoft.com/office/drawing/2014/main" id="{FCED7EA4-49B9-4881-A747-947AD727E24C}"/>
              </a:ext>
            </a:extLst>
          </p:cNvPr>
          <p:cNvSpPr/>
          <p:nvPr/>
        </p:nvSpPr>
        <p:spPr>
          <a:xfrm>
            <a:off x="8559639" y="3930356"/>
            <a:ext cx="4395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"/>
            <a:r>
              <a:rPr lang="en-US" b="1" dirty="0">
                <a:latin typeface="Calibri" panose="020F0502020204030204" pitchFamily="34" charset="0"/>
              </a:rPr>
              <a:t>A+</a:t>
            </a:r>
          </a:p>
        </p:txBody>
      </p:sp>
      <p:sp>
        <p:nvSpPr>
          <p:cNvPr id="47" name="Rectangle 24">
            <a:extLst>
              <a:ext uri="{FF2B5EF4-FFF2-40B4-BE49-F238E27FC236}">
                <a16:creationId xmlns:a16="http://schemas.microsoft.com/office/drawing/2014/main" id="{E504940E-B9F8-4142-AAA8-0C410DE13E3B}"/>
              </a:ext>
            </a:extLst>
          </p:cNvPr>
          <p:cNvSpPr/>
          <p:nvPr/>
        </p:nvSpPr>
        <p:spPr>
          <a:xfrm>
            <a:off x="10027879" y="3948944"/>
            <a:ext cx="4395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"/>
            <a:r>
              <a:rPr lang="en-US" b="1" dirty="0">
                <a:latin typeface="Calibri" panose="020F0502020204030204" pitchFamily="34" charset="0"/>
              </a:rPr>
              <a:t>A+</a:t>
            </a:r>
          </a:p>
        </p:txBody>
      </p:sp>
    </p:spTree>
    <p:extLst>
      <p:ext uri="{BB962C8B-B14F-4D97-AF65-F5344CB8AC3E}">
        <p14:creationId xmlns:p14="http://schemas.microsoft.com/office/powerpoint/2010/main" val="378770085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Espace réservé du texte 3"/>
          <p:cNvSpPr>
            <a:spLocks noGrp="1"/>
          </p:cNvSpPr>
          <p:nvPr>
            <p:ph type="body" sz="quarter" idx="13"/>
          </p:nvPr>
        </p:nvSpPr>
        <p:spPr>
          <a:xfrm>
            <a:off x="1992315" y="1380892"/>
            <a:ext cx="8207375" cy="4876800"/>
          </a:xfrm>
          <a:prstGeom prst="rect">
            <a:avLst/>
          </a:prstGeom>
        </p:spPr>
        <p:txBody>
          <a:bodyPr/>
          <a:lstStyle/>
          <a:p>
            <a:pPr marL="0" indent="0">
              <a:buClr>
                <a:schemeClr val="tx1"/>
              </a:buClr>
              <a:buNone/>
            </a:pPr>
            <a:r>
              <a:rPr lang="en-US" sz="1800" b="1" dirty="0">
                <a:solidFill>
                  <a:srgbClr val="04ACA4"/>
                </a:solidFill>
              </a:rPr>
              <a:t>R32 Standard vs R410A Standard: ODU sound power</a:t>
            </a:r>
          </a:p>
          <a:p>
            <a:pPr marL="0" indent="0">
              <a:buNone/>
            </a:pPr>
            <a:endParaRPr lang="en-US" dirty="0">
              <a:solidFill>
                <a:srgbClr val="04ACA4"/>
              </a:solidFill>
            </a:endParaRPr>
          </a:p>
          <a:p>
            <a:endParaRPr lang="en-US" dirty="0">
              <a:solidFill>
                <a:srgbClr val="04ACA4"/>
              </a:solidFill>
            </a:endParaRPr>
          </a:p>
          <a:p>
            <a:endParaRPr lang="en-US" dirty="0">
              <a:solidFill>
                <a:srgbClr val="04ACA4"/>
              </a:solidFill>
            </a:endParaRPr>
          </a:p>
          <a:p>
            <a:endParaRPr lang="en-US" dirty="0">
              <a:solidFill>
                <a:srgbClr val="04ACA4"/>
              </a:solidFill>
            </a:endParaRPr>
          </a:p>
          <a:p>
            <a:endParaRPr lang="en-US" dirty="0">
              <a:solidFill>
                <a:srgbClr val="04ACA4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04ACA4"/>
              </a:solidFill>
            </a:endParaRPr>
          </a:p>
        </p:txBody>
      </p:sp>
      <p:sp>
        <p:nvSpPr>
          <p:cNvPr id="18" name="Rectangle à coins arrondis 17"/>
          <p:cNvSpPr/>
          <p:nvPr/>
        </p:nvSpPr>
        <p:spPr>
          <a:xfrm>
            <a:off x="2135561" y="5715152"/>
            <a:ext cx="7872802" cy="750962"/>
          </a:xfrm>
          <a:prstGeom prst="roundRect">
            <a:avLst/>
          </a:prstGeom>
          <a:solidFill>
            <a:srgbClr val="04ACA4"/>
          </a:solidFill>
          <a:ln>
            <a:solidFill>
              <a:srgbClr val="04AC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ODU sound power have been drastically reduced for all the range</a:t>
            </a:r>
          </a:p>
          <a:p>
            <a:pPr algn="ctr"/>
            <a:r>
              <a:rPr lang="en-US" dirty="0">
                <a:sym typeface="Wingdings" panose="05000000000000000000" pitchFamily="2" charset="2"/>
              </a:rPr>
              <a:t> Better integration in residential application</a:t>
            </a:r>
            <a:endParaRPr lang="en-US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379917B-EB83-4A8D-B0B7-CC90C0EC8F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292801"/>
            <a:ext cx="3560324" cy="798216"/>
          </a:xfrm>
          <a:prstGeom prst="rect">
            <a:avLst/>
          </a:prstGeom>
        </p:spPr>
      </p:pic>
      <p:sp>
        <p:nvSpPr>
          <p:cNvPr id="10" name="Título 16">
            <a:extLst>
              <a:ext uri="{FF2B5EF4-FFF2-40B4-BE49-F238E27FC236}">
                <a16:creationId xmlns:a16="http://schemas.microsoft.com/office/drawing/2014/main" id="{26957CD4-C9FA-4941-A2A7-4D7B6AC1B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559" y="525104"/>
            <a:ext cx="5449570" cy="477085"/>
          </a:xfrm>
        </p:spPr>
        <p:txBody>
          <a:bodyPr/>
          <a:lstStyle/>
          <a:p>
            <a:r>
              <a:rPr lang="en-US" sz="2400" dirty="0">
                <a:solidFill>
                  <a:schemeClr val="bg1"/>
                </a:solidFill>
              </a:rPr>
              <a:t>IMPROVEMENTS</a:t>
            </a:r>
            <a:endParaRPr lang="es-ES" sz="2400" dirty="0">
              <a:solidFill>
                <a:schemeClr val="bg1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448CB64-5985-407B-826A-065A1ADC99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3755" y="1606545"/>
            <a:ext cx="9425569" cy="3967091"/>
          </a:xfrm>
          <a:prstGeom prst="rect">
            <a:avLst/>
          </a:prstGeom>
        </p:spPr>
      </p:pic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2B492CA5-25DA-49A7-9C57-E5006AD6A352}"/>
              </a:ext>
            </a:extLst>
          </p:cNvPr>
          <p:cNvCxnSpPr/>
          <p:nvPr/>
        </p:nvCxnSpPr>
        <p:spPr>
          <a:xfrm>
            <a:off x="3010829" y="4047893"/>
            <a:ext cx="5999356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" name="Rectangle 17">
            <a:extLst>
              <a:ext uri="{FF2B5EF4-FFF2-40B4-BE49-F238E27FC236}">
                <a16:creationId xmlns:a16="http://schemas.microsoft.com/office/drawing/2014/main" id="{E05EEAF0-DD9A-4FB9-BCB7-23C8EE177003}"/>
              </a:ext>
            </a:extLst>
          </p:cNvPr>
          <p:cNvSpPr/>
          <p:nvPr/>
        </p:nvSpPr>
        <p:spPr>
          <a:xfrm>
            <a:off x="3257563" y="2674289"/>
            <a:ext cx="5577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"/>
            <a:r>
              <a:rPr lang="en-US" b="1" dirty="0">
                <a:solidFill>
                  <a:srgbClr val="04ACA4"/>
                </a:solidFill>
                <a:latin typeface="Calibri" panose="020F0502020204030204" pitchFamily="34" charset="0"/>
              </a:rPr>
              <a:t>A++</a:t>
            </a:r>
          </a:p>
        </p:txBody>
      </p:sp>
      <p:sp>
        <p:nvSpPr>
          <p:cNvPr id="6" name="Rectangle 24">
            <a:extLst>
              <a:ext uri="{FF2B5EF4-FFF2-40B4-BE49-F238E27FC236}">
                <a16:creationId xmlns:a16="http://schemas.microsoft.com/office/drawing/2014/main" id="{BDD27597-55A8-4715-B69B-6B3A9D9A7658}"/>
              </a:ext>
            </a:extLst>
          </p:cNvPr>
          <p:cNvSpPr/>
          <p:nvPr/>
        </p:nvSpPr>
        <p:spPr>
          <a:xfrm>
            <a:off x="4314741" y="2475570"/>
            <a:ext cx="4395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"/>
            <a:r>
              <a:rPr lang="en-US" b="1" dirty="0">
                <a:latin typeface="Calibri" panose="020F0502020204030204" pitchFamily="34" charset="0"/>
              </a:rPr>
              <a:t>A+</a:t>
            </a:r>
          </a:p>
        </p:txBody>
      </p:sp>
      <p:sp>
        <p:nvSpPr>
          <p:cNvPr id="7" name="Rectangle 17">
            <a:extLst>
              <a:ext uri="{FF2B5EF4-FFF2-40B4-BE49-F238E27FC236}">
                <a16:creationId xmlns:a16="http://schemas.microsoft.com/office/drawing/2014/main" id="{B96BC999-8706-4755-A9D1-C4C2401AA7B9}"/>
              </a:ext>
            </a:extLst>
          </p:cNvPr>
          <p:cNvSpPr/>
          <p:nvPr/>
        </p:nvSpPr>
        <p:spPr>
          <a:xfrm>
            <a:off x="5249912" y="2469849"/>
            <a:ext cx="5577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"/>
            <a:r>
              <a:rPr lang="en-US" b="1" dirty="0">
                <a:solidFill>
                  <a:srgbClr val="04ACA4"/>
                </a:solidFill>
                <a:latin typeface="Calibri" panose="020F0502020204030204" pitchFamily="34" charset="0"/>
              </a:rPr>
              <a:t>A++</a:t>
            </a:r>
          </a:p>
        </p:txBody>
      </p:sp>
      <p:sp>
        <p:nvSpPr>
          <p:cNvPr id="9" name="Rectangle 24">
            <a:extLst>
              <a:ext uri="{FF2B5EF4-FFF2-40B4-BE49-F238E27FC236}">
                <a16:creationId xmlns:a16="http://schemas.microsoft.com/office/drawing/2014/main" id="{25169045-4711-4A1A-B6E1-5C417298A4C5}"/>
              </a:ext>
            </a:extLst>
          </p:cNvPr>
          <p:cNvSpPr/>
          <p:nvPr/>
        </p:nvSpPr>
        <p:spPr>
          <a:xfrm>
            <a:off x="6307090" y="2070409"/>
            <a:ext cx="4395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"/>
            <a:r>
              <a:rPr lang="en-US" b="1" dirty="0">
                <a:latin typeface="Calibri" panose="020F0502020204030204" pitchFamily="34" charset="0"/>
              </a:rPr>
              <a:t>A+</a:t>
            </a:r>
          </a:p>
        </p:txBody>
      </p:sp>
      <p:sp>
        <p:nvSpPr>
          <p:cNvPr id="13" name="Rectangle 17">
            <a:extLst>
              <a:ext uri="{FF2B5EF4-FFF2-40B4-BE49-F238E27FC236}">
                <a16:creationId xmlns:a16="http://schemas.microsoft.com/office/drawing/2014/main" id="{F2582609-1FD3-46A2-9297-D7BD4E97644D}"/>
              </a:ext>
            </a:extLst>
          </p:cNvPr>
          <p:cNvSpPr/>
          <p:nvPr/>
        </p:nvSpPr>
        <p:spPr>
          <a:xfrm>
            <a:off x="7231114" y="2075839"/>
            <a:ext cx="5577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"/>
            <a:r>
              <a:rPr lang="en-US" b="1" dirty="0">
                <a:solidFill>
                  <a:srgbClr val="04ACA4"/>
                </a:solidFill>
                <a:latin typeface="Calibri" panose="020F0502020204030204" pitchFamily="34" charset="0"/>
              </a:rPr>
              <a:t>A++</a:t>
            </a:r>
          </a:p>
        </p:txBody>
      </p:sp>
      <p:sp>
        <p:nvSpPr>
          <p:cNvPr id="15" name="Rectangle 24">
            <a:extLst>
              <a:ext uri="{FF2B5EF4-FFF2-40B4-BE49-F238E27FC236}">
                <a16:creationId xmlns:a16="http://schemas.microsoft.com/office/drawing/2014/main" id="{4083922E-740C-4F55-99D4-8FD7273AD481}"/>
              </a:ext>
            </a:extLst>
          </p:cNvPr>
          <p:cNvSpPr/>
          <p:nvPr/>
        </p:nvSpPr>
        <p:spPr>
          <a:xfrm>
            <a:off x="8277137" y="1899425"/>
            <a:ext cx="4395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"/>
            <a:r>
              <a:rPr lang="en-US" b="1" dirty="0">
                <a:latin typeface="Calibri" panose="020F0502020204030204" pitchFamily="34" charset="0"/>
              </a:rPr>
              <a:t>A+</a:t>
            </a:r>
          </a:p>
        </p:txBody>
      </p:sp>
    </p:spTree>
    <p:extLst>
      <p:ext uri="{BB962C8B-B14F-4D97-AF65-F5344CB8AC3E}">
        <p14:creationId xmlns:p14="http://schemas.microsoft.com/office/powerpoint/2010/main" val="154513413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Tableau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260014"/>
              </p:ext>
            </p:extLst>
          </p:nvPr>
        </p:nvGraphicFramePr>
        <p:xfrm>
          <a:off x="2228829" y="4085061"/>
          <a:ext cx="7418174" cy="2130088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37090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090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236"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New R32 range (RAC-WPE)</a:t>
                      </a:r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23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dirty="0"/>
                        <a:t>2.5</a:t>
                      </a:r>
                      <a:r>
                        <a:rPr lang="fr-FR" sz="1200" dirty="0"/>
                        <a:t>~3.5 kW</a:t>
                      </a: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~5.0kW</a:t>
                      </a:r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8144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27" name="Image 2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66" t="12057" r="6459" b="15253"/>
          <a:stretch/>
        </p:blipFill>
        <p:spPr>
          <a:xfrm>
            <a:off x="3094363" y="4872554"/>
            <a:ext cx="1678422" cy="1144380"/>
          </a:xfrm>
          <a:prstGeom prst="rect">
            <a:avLst/>
          </a:prstGeom>
        </p:spPr>
      </p:pic>
      <p:pic>
        <p:nvPicPr>
          <p:cNvPr id="29" name="Image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0297" y="4913304"/>
            <a:ext cx="1444126" cy="1191150"/>
          </a:xfrm>
          <a:prstGeom prst="rect">
            <a:avLst/>
          </a:prstGeom>
        </p:spPr>
      </p:pic>
      <p:sp>
        <p:nvSpPr>
          <p:cNvPr id="30" name="Espace réservé du texte 3"/>
          <p:cNvSpPr>
            <a:spLocks noGrp="1"/>
          </p:cNvSpPr>
          <p:nvPr>
            <p:ph type="body" sz="quarter" idx="13"/>
          </p:nvPr>
        </p:nvSpPr>
        <p:spPr>
          <a:xfrm>
            <a:off x="1313456" y="1169143"/>
            <a:ext cx="8207375" cy="580701"/>
          </a:xfrm>
          <a:prstGeom prst="rect">
            <a:avLst/>
          </a:prstGeom>
        </p:spPr>
        <p:txBody>
          <a:bodyPr/>
          <a:lstStyle/>
          <a:p>
            <a:pPr marL="0" indent="0">
              <a:buClr>
                <a:schemeClr val="tx1"/>
              </a:buClr>
              <a:buNone/>
            </a:pPr>
            <a:r>
              <a:rPr lang="fr-FR" sz="1800" b="1" dirty="0" err="1">
                <a:solidFill>
                  <a:srgbClr val="04ACA4"/>
                </a:solidFill>
              </a:rPr>
              <a:t>Outdoor</a:t>
            </a:r>
            <a:r>
              <a:rPr lang="fr-FR" sz="1800" b="1" dirty="0">
                <a:solidFill>
                  <a:srgbClr val="04ACA4"/>
                </a:solidFill>
              </a:rPr>
              <a:t> </a:t>
            </a:r>
            <a:r>
              <a:rPr lang="fr-FR" sz="1800" b="1" dirty="0" err="1">
                <a:solidFill>
                  <a:srgbClr val="04ACA4"/>
                </a:solidFill>
              </a:rPr>
              <a:t>units</a:t>
            </a:r>
            <a:r>
              <a:rPr lang="fr-FR" sz="1800" b="1" dirty="0">
                <a:solidFill>
                  <a:srgbClr val="04ACA4"/>
                </a:solidFill>
              </a:rPr>
              <a:t> dimensions</a:t>
            </a:r>
          </a:p>
        </p:txBody>
      </p:sp>
      <p:sp>
        <p:nvSpPr>
          <p:cNvPr id="31" name="Rectangle à coins arrondis 30"/>
          <p:cNvSpPr/>
          <p:nvPr/>
        </p:nvSpPr>
        <p:spPr>
          <a:xfrm>
            <a:off x="2111630" y="6311657"/>
            <a:ext cx="7872802" cy="490057"/>
          </a:xfrm>
          <a:prstGeom prst="roundRect">
            <a:avLst/>
          </a:prstGeom>
          <a:solidFill>
            <a:srgbClr val="04ACA4"/>
          </a:solidFill>
          <a:ln>
            <a:solidFill>
              <a:srgbClr val="04AC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ym typeface="Wingdings" panose="05000000000000000000" pitchFamily="2" charset="2"/>
              </a:rPr>
              <a:t>Same outdoor units dimensions</a:t>
            </a:r>
            <a:endParaRPr lang="en-US" dirty="0"/>
          </a:p>
        </p:txBody>
      </p:sp>
      <p:sp>
        <p:nvSpPr>
          <p:cNvPr id="52" name="ZoneTexte 51"/>
          <p:cNvSpPr txBox="1"/>
          <p:nvPr/>
        </p:nvSpPr>
        <p:spPr>
          <a:xfrm>
            <a:off x="3419371" y="4616582"/>
            <a:ext cx="1008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/>
              <a:t>W 750</a:t>
            </a:r>
          </a:p>
        </p:txBody>
      </p:sp>
      <p:sp>
        <p:nvSpPr>
          <p:cNvPr id="53" name="ZoneTexte 52"/>
          <p:cNvSpPr txBox="1"/>
          <p:nvPr/>
        </p:nvSpPr>
        <p:spPr>
          <a:xfrm>
            <a:off x="4794350" y="5291354"/>
            <a:ext cx="7253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/>
              <a:t>H 548</a:t>
            </a:r>
          </a:p>
        </p:txBody>
      </p:sp>
      <p:sp>
        <p:nvSpPr>
          <p:cNvPr id="54" name="ZoneTexte 53"/>
          <p:cNvSpPr txBox="1"/>
          <p:nvPr/>
        </p:nvSpPr>
        <p:spPr>
          <a:xfrm>
            <a:off x="4511578" y="5888281"/>
            <a:ext cx="1008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/>
              <a:t>D 288</a:t>
            </a:r>
          </a:p>
        </p:txBody>
      </p:sp>
      <p:cxnSp>
        <p:nvCxnSpPr>
          <p:cNvPr id="55" name="Connecteur droit avec flèche 54"/>
          <p:cNvCxnSpPr/>
          <p:nvPr/>
        </p:nvCxnSpPr>
        <p:spPr>
          <a:xfrm>
            <a:off x="3035562" y="4869358"/>
            <a:ext cx="1567845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necteur droit avec flèche 55"/>
          <p:cNvCxnSpPr/>
          <p:nvPr/>
        </p:nvCxnSpPr>
        <p:spPr>
          <a:xfrm>
            <a:off x="4779973" y="4913304"/>
            <a:ext cx="0" cy="98351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necteur droit avec flèche 56"/>
          <p:cNvCxnSpPr/>
          <p:nvPr/>
        </p:nvCxnSpPr>
        <p:spPr>
          <a:xfrm flipH="1">
            <a:off x="4603407" y="5934128"/>
            <a:ext cx="162475" cy="162217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ZoneTexte 57"/>
          <p:cNvSpPr txBox="1"/>
          <p:nvPr/>
        </p:nvSpPr>
        <p:spPr>
          <a:xfrm>
            <a:off x="7335618" y="4640212"/>
            <a:ext cx="6329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/>
              <a:t>W 792</a:t>
            </a:r>
          </a:p>
        </p:txBody>
      </p:sp>
      <p:sp>
        <p:nvSpPr>
          <p:cNvPr id="59" name="ZoneTexte 58"/>
          <p:cNvSpPr txBox="1"/>
          <p:nvPr/>
        </p:nvSpPr>
        <p:spPr>
          <a:xfrm>
            <a:off x="8602017" y="5052217"/>
            <a:ext cx="6429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/>
              <a:t>H 600</a:t>
            </a:r>
          </a:p>
        </p:txBody>
      </p:sp>
      <p:sp>
        <p:nvSpPr>
          <p:cNvPr id="60" name="ZoneTexte 59"/>
          <p:cNvSpPr txBox="1"/>
          <p:nvPr/>
        </p:nvSpPr>
        <p:spPr>
          <a:xfrm>
            <a:off x="8502609" y="5832601"/>
            <a:ext cx="6329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/>
              <a:t>D 299</a:t>
            </a:r>
          </a:p>
        </p:txBody>
      </p:sp>
      <p:cxnSp>
        <p:nvCxnSpPr>
          <p:cNvPr id="61" name="Connecteur droit avec flèche 60"/>
          <p:cNvCxnSpPr/>
          <p:nvPr/>
        </p:nvCxnSpPr>
        <p:spPr>
          <a:xfrm>
            <a:off x="6879779" y="4885925"/>
            <a:ext cx="1544645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Connecteur droit avec flèche 61"/>
          <p:cNvCxnSpPr/>
          <p:nvPr/>
        </p:nvCxnSpPr>
        <p:spPr>
          <a:xfrm>
            <a:off x="8549518" y="4913305"/>
            <a:ext cx="0" cy="927095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Connecteur droit avec flèche 62"/>
          <p:cNvCxnSpPr/>
          <p:nvPr/>
        </p:nvCxnSpPr>
        <p:spPr>
          <a:xfrm flipH="1">
            <a:off x="8387044" y="5871457"/>
            <a:ext cx="162475" cy="162217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0" name="Tableau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3042992"/>
              </p:ext>
            </p:extLst>
          </p:nvPr>
        </p:nvGraphicFramePr>
        <p:xfrm>
          <a:off x="2228829" y="1520872"/>
          <a:ext cx="7418174" cy="2130088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37090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090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236"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dirty="0" err="1"/>
                        <a:t>Current</a:t>
                      </a:r>
                      <a:r>
                        <a:rPr lang="fr-FR" sz="1200" dirty="0"/>
                        <a:t> range (RAC-WPD)</a:t>
                      </a:r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23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dirty="0"/>
                        <a:t>2.5</a:t>
                      </a:r>
                      <a:r>
                        <a:rPr lang="fr-FR" sz="1200" dirty="0"/>
                        <a:t>~3.5 kW</a:t>
                      </a: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~5.0kW</a:t>
                      </a:r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8144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1" name="Image 4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66" t="12057" r="6459" b="15253"/>
          <a:stretch/>
        </p:blipFill>
        <p:spPr>
          <a:xfrm>
            <a:off x="3094363" y="2298091"/>
            <a:ext cx="1678422" cy="1144380"/>
          </a:xfrm>
          <a:prstGeom prst="rect">
            <a:avLst/>
          </a:prstGeom>
        </p:spPr>
      </p:pic>
      <p:pic>
        <p:nvPicPr>
          <p:cNvPr id="42" name="Image 4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0297" y="2338841"/>
            <a:ext cx="1444126" cy="1191150"/>
          </a:xfrm>
          <a:prstGeom prst="rect">
            <a:avLst/>
          </a:prstGeom>
        </p:spPr>
      </p:pic>
      <p:sp>
        <p:nvSpPr>
          <p:cNvPr id="43" name="ZoneTexte 42"/>
          <p:cNvSpPr txBox="1"/>
          <p:nvPr/>
        </p:nvSpPr>
        <p:spPr>
          <a:xfrm>
            <a:off x="3419371" y="2042119"/>
            <a:ext cx="1008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/>
              <a:t>W 750</a:t>
            </a:r>
          </a:p>
        </p:txBody>
      </p:sp>
      <p:sp>
        <p:nvSpPr>
          <p:cNvPr id="44" name="ZoneTexte 43"/>
          <p:cNvSpPr txBox="1"/>
          <p:nvPr/>
        </p:nvSpPr>
        <p:spPr>
          <a:xfrm>
            <a:off x="4794350" y="2716891"/>
            <a:ext cx="7253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/>
              <a:t>H 548</a:t>
            </a:r>
          </a:p>
        </p:txBody>
      </p:sp>
      <p:sp>
        <p:nvSpPr>
          <p:cNvPr id="45" name="ZoneTexte 44"/>
          <p:cNvSpPr txBox="1"/>
          <p:nvPr/>
        </p:nvSpPr>
        <p:spPr>
          <a:xfrm>
            <a:off x="4511578" y="3313818"/>
            <a:ext cx="1008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/>
              <a:t>D 288</a:t>
            </a:r>
          </a:p>
        </p:txBody>
      </p:sp>
      <p:cxnSp>
        <p:nvCxnSpPr>
          <p:cNvPr id="46" name="Connecteur droit avec flèche 45"/>
          <p:cNvCxnSpPr/>
          <p:nvPr/>
        </p:nvCxnSpPr>
        <p:spPr>
          <a:xfrm>
            <a:off x="3035562" y="2294895"/>
            <a:ext cx="1567845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eur droit avec flèche 46"/>
          <p:cNvCxnSpPr/>
          <p:nvPr/>
        </p:nvCxnSpPr>
        <p:spPr>
          <a:xfrm>
            <a:off x="4779973" y="2338841"/>
            <a:ext cx="0" cy="98351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avec flèche 47"/>
          <p:cNvCxnSpPr/>
          <p:nvPr/>
        </p:nvCxnSpPr>
        <p:spPr>
          <a:xfrm flipH="1">
            <a:off x="4603407" y="3359665"/>
            <a:ext cx="162475" cy="162217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ZoneTexte 48"/>
          <p:cNvSpPr txBox="1"/>
          <p:nvPr/>
        </p:nvSpPr>
        <p:spPr>
          <a:xfrm>
            <a:off x="7335618" y="2065749"/>
            <a:ext cx="6329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/>
              <a:t>W 792</a:t>
            </a:r>
          </a:p>
        </p:txBody>
      </p:sp>
      <p:sp>
        <p:nvSpPr>
          <p:cNvPr id="50" name="ZoneTexte 49"/>
          <p:cNvSpPr txBox="1"/>
          <p:nvPr/>
        </p:nvSpPr>
        <p:spPr>
          <a:xfrm>
            <a:off x="8602017" y="2477754"/>
            <a:ext cx="6429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/>
              <a:t>H 600</a:t>
            </a:r>
          </a:p>
        </p:txBody>
      </p:sp>
      <p:sp>
        <p:nvSpPr>
          <p:cNvPr id="51" name="ZoneTexte 50"/>
          <p:cNvSpPr txBox="1"/>
          <p:nvPr/>
        </p:nvSpPr>
        <p:spPr>
          <a:xfrm>
            <a:off x="8502609" y="3258138"/>
            <a:ext cx="6329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/>
              <a:t>D 299</a:t>
            </a:r>
          </a:p>
        </p:txBody>
      </p:sp>
      <p:cxnSp>
        <p:nvCxnSpPr>
          <p:cNvPr id="64" name="Connecteur droit avec flèche 63"/>
          <p:cNvCxnSpPr/>
          <p:nvPr/>
        </p:nvCxnSpPr>
        <p:spPr>
          <a:xfrm>
            <a:off x="6879779" y="2311462"/>
            <a:ext cx="1544645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necteur droit avec flèche 65"/>
          <p:cNvCxnSpPr/>
          <p:nvPr/>
        </p:nvCxnSpPr>
        <p:spPr>
          <a:xfrm>
            <a:off x="8549518" y="2338842"/>
            <a:ext cx="0" cy="927095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Connecteur droit avec flèche 66"/>
          <p:cNvCxnSpPr/>
          <p:nvPr/>
        </p:nvCxnSpPr>
        <p:spPr>
          <a:xfrm flipH="1">
            <a:off x="8387044" y="3296994"/>
            <a:ext cx="162475" cy="162217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B297BA82-AC57-4076-B63E-FFE062E33D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292801"/>
            <a:ext cx="3560324" cy="798216"/>
          </a:xfrm>
          <a:prstGeom prst="rect">
            <a:avLst/>
          </a:prstGeom>
        </p:spPr>
      </p:pic>
      <p:sp>
        <p:nvSpPr>
          <p:cNvPr id="39" name="Título 16">
            <a:extLst>
              <a:ext uri="{FF2B5EF4-FFF2-40B4-BE49-F238E27FC236}">
                <a16:creationId xmlns:a16="http://schemas.microsoft.com/office/drawing/2014/main" id="{4FECFA25-3414-4040-BEC8-373FD6E75E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4699" y="512443"/>
            <a:ext cx="5449570" cy="477085"/>
          </a:xfrm>
        </p:spPr>
        <p:txBody>
          <a:bodyPr/>
          <a:lstStyle/>
          <a:p>
            <a:r>
              <a:rPr lang="en-US" sz="2400" dirty="0">
                <a:solidFill>
                  <a:schemeClr val="bg1"/>
                </a:solidFill>
              </a:rPr>
              <a:t>IMPROVEMENTS</a:t>
            </a:r>
            <a:endParaRPr lang="es-ES" sz="2400" dirty="0">
              <a:solidFill>
                <a:schemeClr val="bg1"/>
              </a:solidFill>
            </a:endParaRPr>
          </a:p>
        </p:txBody>
      </p:sp>
      <p:sp>
        <p:nvSpPr>
          <p:cNvPr id="4" name="Стрелка: вниз 3">
            <a:extLst>
              <a:ext uri="{FF2B5EF4-FFF2-40B4-BE49-F238E27FC236}">
                <a16:creationId xmlns:a16="http://schemas.microsoft.com/office/drawing/2014/main" id="{52902DD4-9D72-4EA0-921F-D4D0CA351D8F}"/>
              </a:ext>
            </a:extLst>
          </p:cNvPr>
          <p:cNvSpPr/>
          <p:nvPr/>
        </p:nvSpPr>
        <p:spPr>
          <a:xfrm>
            <a:off x="5519690" y="3693961"/>
            <a:ext cx="725340" cy="35865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262962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Espace réservé du texte 3"/>
          <p:cNvSpPr>
            <a:spLocks noGrp="1"/>
          </p:cNvSpPr>
          <p:nvPr>
            <p:ph type="body" sz="quarter" idx="13"/>
          </p:nvPr>
        </p:nvSpPr>
        <p:spPr>
          <a:xfrm>
            <a:off x="1324495" y="1160914"/>
            <a:ext cx="8207375" cy="698350"/>
          </a:xfrm>
          <a:prstGeom prst="rect">
            <a:avLst/>
          </a:prstGeom>
        </p:spPr>
        <p:txBody>
          <a:bodyPr/>
          <a:lstStyle/>
          <a:p>
            <a:pPr marL="0" indent="0">
              <a:buClr>
                <a:schemeClr val="tx1"/>
              </a:buClr>
              <a:buNone/>
            </a:pPr>
            <a:r>
              <a:rPr lang="en-US" sz="1800" b="1" dirty="0">
                <a:solidFill>
                  <a:srgbClr val="04ACA4"/>
                </a:solidFill>
              </a:rPr>
              <a:t>Indoor units dimensions</a:t>
            </a:r>
          </a:p>
        </p:txBody>
      </p:sp>
      <p:sp>
        <p:nvSpPr>
          <p:cNvPr id="40" name="Rectangle à coins arrondis 39"/>
          <p:cNvSpPr/>
          <p:nvPr/>
        </p:nvSpPr>
        <p:spPr>
          <a:xfrm>
            <a:off x="2111630" y="6083928"/>
            <a:ext cx="7872802" cy="624089"/>
          </a:xfrm>
          <a:prstGeom prst="roundRect">
            <a:avLst/>
          </a:prstGeom>
          <a:solidFill>
            <a:srgbClr val="04ACA4"/>
          </a:solidFill>
          <a:ln>
            <a:solidFill>
              <a:srgbClr val="04AC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Compact indoor unit </a:t>
            </a:r>
            <a:r>
              <a:rPr lang="en-US" dirty="0">
                <a:sym typeface="Wingdings" panose="05000000000000000000" pitchFamily="2" charset="2"/>
              </a:rPr>
              <a:t> 780 mm width for all the range</a:t>
            </a:r>
          </a:p>
          <a:p>
            <a:pPr algn="ctr"/>
            <a:r>
              <a:rPr lang="en-US" dirty="0">
                <a:sym typeface="Wingdings" panose="05000000000000000000" pitchFamily="2" charset="2"/>
              </a:rPr>
              <a:t>- Easy installation above a door</a:t>
            </a:r>
          </a:p>
        </p:txBody>
      </p:sp>
      <p:graphicFrame>
        <p:nvGraphicFramePr>
          <p:cNvPr id="44" name="Tableau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5233326"/>
              </p:ext>
            </p:extLst>
          </p:nvPr>
        </p:nvGraphicFramePr>
        <p:xfrm>
          <a:off x="2373436" y="3908120"/>
          <a:ext cx="7120221" cy="2005125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71202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New R32 range (RAK-(Q/R)PE)</a:t>
                      </a:r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908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aseline="0" dirty="0"/>
                        <a:t>2.5 – 3.5 –</a:t>
                      </a:r>
                      <a:r>
                        <a:rPr lang="uk-UA" sz="1200" baseline="0" dirty="0"/>
                        <a:t> </a:t>
                      </a:r>
                      <a:r>
                        <a:rPr lang="fr-FR" sz="1200" dirty="0"/>
                        <a:t>5.0kW</a:t>
                      </a:r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5648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8" name="Image 4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38" t="26375" r="9838" b="32281"/>
          <a:stretch/>
        </p:blipFill>
        <p:spPr>
          <a:xfrm>
            <a:off x="4412751" y="4789704"/>
            <a:ext cx="3042846" cy="1044098"/>
          </a:xfrm>
          <a:prstGeom prst="rect">
            <a:avLst/>
          </a:prstGeom>
        </p:spPr>
      </p:pic>
      <p:sp>
        <p:nvSpPr>
          <p:cNvPr id="61" name="ZoneTexte 60"/>
          <p:cNvSpPr txBox="1"/>
          <p:nvPr/>
        </p:nvSpPr>
        <p:spPr>
          <a:xfrm>
            <a:off x="5455748" y="4485101"/>
            <a:ext cx="1008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/>
              <a:t>W 780</a:t>
            </a:r>
          </a:p>
        </p:txBody>
      </p:sp>
      <p:sp>
        <p:nvSpPr>
          <p:cNvPr id="62" name="ZoneTexte 61"/>
          <p:cNvSpPr txBox="1"/>
          <p:nvPr/>
        </p:nvSpPr>
        <p:spPr>
          <a:xfrm>
            <a:off x="7633725" y="5038263"/>
            <a:ext cx="7253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/>
              <a:t>H 280</a:t>
            </a:r>
          </a:p>
        </p:txBody>
      </p:sp>
      <p:sp>
        <p:nvSpPr>
          <p:cNvPr id="63" name="ZoneTexte 62"/>
          <p:cNvSpPr txBox="1"/>
          <p:nvPr/>
        </p:nvSpPr>
        <p:spPr>
          <a:xfrm>
            <a:off x="7402244" y="5663064"/>
            <a:ext cx="1008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/>
              <a:t>D 230</a:t>
            </a:r>
          </a:p>
        </p:txBody>
      </p:sp>
      <p:cxnSp>
        <p:nvCxnSpPr>
          <p:cNvPr id="64" name="Connecteur droit avec flèche 63"/>
          <p:cNvCxnSpPr/>
          <p:nvPr/>
        </p:nvCxnSpPr>
        <p:spPr>
          <a:xfrm>
            <a:off x="4412751" y="4716277"/>
            <a:ext cx="3033616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avec flèche 64"/>
          <p:cNvCxnSpPr/>
          <p:nvPr/>
        </p:nvCxnSpPr>
        <p:spPr>
          <a:xfrm>
            <a:off x="7546260" y="4789705"/>
            <a:ext cx="0" cy="873359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necteur droit avec flèche 65"/>
          <p:cNvCxnSpPr/>
          <p:nvPr/>
        </p:nvCxnSpPr>
        <p:spPr>
          <a:xfrm flipH="1">
            <a:off x="7383787" y="5726728"/>
            <a:ext cx="162475" cy="162217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" name="Tableau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3831407"/>
              </p:ext>
            </p:extLst>
          </p:nvPr>
        </p:nvGraphicFramePr>
        <p:xfrm>
          <a:off x="2373436" y="1465575"/>
          <a:ext cx="7120221" cy="2005125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71202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err="1"/>
                        <a:t>Current</a:t>
                      </a:r>
                      <a:r>
                        <a:rPr lang="fr-FR" sz="1200" dirty="0"/>
                        <a:t> range (RAK-(Q/R)PD)</a:t>
                      </a:r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908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aseline="0" dirty="0"/>
                        <a:t>2.5 – 3.5 –  </a:t>
                      </a:r>
                      <a:r>
                        <a:rPr lang="fr-FR" sz="1200" dirty="0"/>
                        <a:t>5.0kW</a:t>
                      </a:r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5648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6" name="Image 1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38" t="26375" r="9838" b="32281"/>
          <a:stretch/>
        </p:blipFill>
        <p:spPr>
          <a:xfrm>
            <a:off x="4412751" y="2326611"/>
            <a:ext cx="3042846" cy="1044098"/>
          </a:xfrm>
          <a:prstGeom prst="rect">
            <a:avLst/>
          </a:prstGeom>
        </p:spPr>
      </p:pic>
      <p:sp>
        <p:nvSpPr>
          <p:cNvPr id="17" name="ZoneTexte 16"/>
          <p:cNvSpPr txBox="1"/>
          <p:nvPr/>
        </p:nvSpPr>
        <p:spPr>
          <a:xfrm>
            <a:off x="5455748" y="2022008"/>
            <a:ext cx="1008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/>
              <a:t>W 780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7633725" y="2575170"/>
            <a:ext cx="7253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/>
              <a:t>H 280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7402244" y="3199971"/>
            <a:ext cx="1008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/>
              <a:t>D 230</a:t>
            </a:r>
          </a:p>
        </p:txBody>
      </p:sp>
      <p:cxnSp>
        <p:nvCxnSpPr>
          <p:cNvPr id="20" name="Connecteur droit avec flèche 19"/>
          <p:cNvCxnSpPr/>
          <p:nvPr/>
        </p:nvCxnSpPr>
        <p:spPr>
          <a:xfrm>
            <a:off x="4412751" y="2253184"/>
            <a:ext cx="3033616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/>
          <p:cNvCxnSpPr/>
          <p:nvPr/>
        </p:nvCxnSpPr>
        <p:spPr>
          <a:xfrm>
            <a:off x="7546260" y="2326612"/>
            <a:ext cx="0" cy="873359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/>
          <p:cNvCxnSpPr/>
          <p:nvPr/>
        </p:nvCxnSpPr>
        <p:spPr>
          <a:xfrm flipH="1">
            <a:off x="7383787" y="3263635"/>
            <a:ext cx="162475" cy="162217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8879A03C-439D-446E-8F26-14D62A2EAF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292801"/>
            <a:ext cx="3560324" cy="798216"/>
          </a:xfrm>
          <a:prstGeom prst="rect">
            <a:avLst/>
          </a:prstGeom>
        </p:spPr>
      </p:pic>
      <p:sp>
        <p:nvSpPr>
          <p:cNvPr id="25" name="Título 16">
            <a:extLst>
              <a:ext uri="{FF2B5EF4-FFF2-40B4-BE49-F238E27FC236}">
                <a16:creationId xmlns:a16="http://schemas.microsoft.com/office/drawing/2014/main" id="{7B0003E9-C758-46C9-ACDD-6DC6EF8B95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2179" y="513146"/>
            <a:ext cx="5449570" cy="477085"/>
          </a:xfrm>
        </p:spPr>
        <p:txBody>
          <a:bodyPr/>
          <a:lstStyle/>
          <a:p>
            <a:r>
              <a:rPr lang="en-US" sz="2400" dirty="0">
                <a:solidFill>
                  <a:schemeClr val="bg1"/>
                </a:solidFill>
              </a:rPr>
              <a:t>IMPROVEMENTS</a:t>
            </a:r>
            <a:endParaRPr lang="es-ES" sz="2400" dirty="0">
              <a:solidFill>
                <a:schemeClr val="bg1"/>
              </a:solidFill>
            </a:endParaRPr>
          </a:p>
        </p:txBody>
      </p:sp>
      <p:sp>
        <p:nvSpPr>
          <p:cNvPr id="4" name="Стрелка: вниз 3">
            <a:extLst>
              <a:ext uri="{FF2B5EF4-FFF2-40B4-BE49-F238E27FC236}">
                <a16:creationId xmlns:a16="http://schemas.microsoft.com/office/drawing/2014/main" id="{1C99BF55-EC70-4FCB-9C41-EFEBC84EFB9B}"/>
              </a:ext>
            </a:extLst>
          </p:cNvPr>
          <p:cNvSpPr/>
          <p:nvPr/>
        </p:nvSpPr>
        <p:spPr>
          <a:xfrm>
            <a:off x="5566889" y="3528020"/>
            <a:ext cx="725340" cy="35865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094790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space réservé du texte 3"/>
          <p:cNvSpPr>
            <a:spLocks noGrp="1"/>
          </p:cNvSpPr>
          <p:nvPr>
            <p:ph type="body" sz="quarter" idx="13"/>
          </p:nvPr>
        </p:nvSpPr>
        <p:spPr>
          <a:xfrm>
            <a:off x="1992315" y="1144589"/>
            <a:ext cx="8207375" cy="4876800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fr-FR" sz="1800" b="1" dirty="0">
                <a:solidFill>
                  <a:srgbClr val="04ACA4"/>
                </a:solidFill>
              </a:rPr>
              <a:t>R32 Standard vs R32 Entry: SEER</a:t>
            </a:r>
          </a:p>
          <a:p>
            <a:pPr marL="0" indent="0">
              <a:buNone/>
            </a:pPr>
            <a:endParaRPr lang="fr-FR" dirty="0">
              <a:solidFill>
                <a:srgbClr val="04ACA4"/>
              </a:solidFill>
            </a:endParaRPr>
          </a:p>
          <a:p>
            <a:endParaRPr lang="fr-FR" dirty="0">
              <a:solidFill>
                <a:srgbClr val="04ACA4"/>
              </a:solidFill>
            </a:endParaRPr>
          </a:p>
          <a:p>
            <a:endParaRPr lang="fr-FR" dirty="0">
              <a:solidFill>
                <a:srgbClr val="04ACA4"/>
              </a:solidFill>
            </a:endParaRPr>
          </a:p>
          <a:p>
            <a:endParaRPr lang="fr-FR" dirty="0">
              <a:solidFill>
                <a:srgbClr val="04ACA4"/>
              </a:solidFill>
            </a:endParaRPr>
          </a:p>
          <a:p>
            <a:endParaRPr lang="fr-FR" dirty="0">
              <a:solidFill>
                <a:srgbClr val="04ACA4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04ACA4"/>
              </a:solidFill>
            </a:endParaRPr>
          </a:p>
        </p:txBody>
      </p:sp>
      <p:sp>
        <p:nvSpPr>
          <p:cNvPr id="18" name="Rectangle à coins arrondis 17"/>
          <p:cNvSpPr/>
          <p:nvPr/>
        </p:nvSpPr>
        <p:spPr>
          <a:xfrm>
            <a:off x="1992314" y="5759756"/>
            <a:ext cx="8322564" cy="961418"/>
          </a:xfrm>
          <a:prstGeom prst="roundRect">
            <a:avLst/>
          </a:prstGeom>
          <a:solidFill>
            <a:srgbClr val="04ACA4"/>
          </a:solidFill>
          <a:ln>
            <a:solidFill>
              <a:srgbClr val="04AC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Standard SEER have been improved in order to keep range consistency:</a:t>
            </a:r>
          </a:p>
          <a:p>
            <a:pPr marL="285750" indent="-285750" algn="ctr">
              <a:buFontTx/>
              <a:buChar char="-"/>
            </a:pPr>
            <a:r>
              <a:rPr lang="en-US" dirty="0"/>
              <a:t>1 energy class more for 2.0 and 2.5 kW units</a:t>
            </a:r>
          </a:p>
          <a:p>
            <a:pPr algn="ctr"/>
            <a:r>
              <a:rPr lang="en-US" dirty="0"/>
              <a:t>- </a:t>
            </a:r>
            <a:r>
              <a:rPr lang="en-US" dirty="0">
                <a:solidFill>
                  <a:schemeClr val="bg1"/>
                </a:solidFill>
              </a:rPr>
              <a:t>20</a:t>
            </a:r>
            <a:r>
              <a:rPr lang="en-US" dirty="0"/>
              <a:t>% difference for 3.5 and 5.0 kW units</a:t>
            </a: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4EBD60F2-C7C0-4A7E-9A27-8F603A5AA0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292801"/>
            <a:ext cx="3560324" cy="798216"/>
          </a:xfrm>
          <a:prstGeom prst="rect">
            <a:avLst/>
          </a:prstGeom>
        </p:spPr>
      </p:pic>
      <p:sp>
        <p:nvSpPr>
          <p:cNvPr id="30" name="Título 16">
            <a:extLst>
              <a:ext uri="{FF2B5EF4-FFF2-40B4-BE49-F238E27FC236}">
                <a16:creationId xmlns:a16="http://schemas.microsoft.com/office/drawing/2014/main" id="{42C7467A-3E44-41FC-98E4-2F44699163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3426" y="540945"/>
            <a:ext cx="5449570" cy="477085"/>
          </a:xfrm>
        </p:spPr>
        <p:txBody>
          <a:bodyPr/>
          <a:lstStyle/>
          <a:p>
            <a:r>
              <a:rPr lang="en-US" sz="2400" dirty="0">
                <a:solidFill>
                  <a:schemeClr val="bg1"/>
                </a:solidFill>
              </a:rPr>
              <a:t>IMPROVEMENTS</a:t>
            </a:r>
            <a:endParaRPr lang="es-ES" sz="2400" dirty="0">
              <a:solidFill>
                <a:schemeClr val="bg1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989852B-AF7A-480D-B584-FE3C6E40100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6837" r="7480"/>
          <a:stretch/>
        </p:blipFill>
        <p:spPr>
          <a:xfrm>
            <a:off x="2274850" y="1397707"/>
            <a:ext cx="6958361" cy="4108932"/>
          </a:xfrm>
          <a:prstGeom prst="rect">
            <a:avLst/>
          </a:prstGeom>
        </p:spPr>
      </p:pic>
      <p:sp>
        <p:nvSpPr>
          <p:cNvPr id="3" name="Rectangle 17">
            <a:extLst>
              <a:ext uri="{FF2B5EF4-FFF2-40B4-BE49-F238E27FC236}">
                <a16:creationId xmlns:a16="http://schemas.microsoft.com/office/drawing/2014/main" id="{CE1807A3-26A8-4A1D-90B7-DF478EFEC62E}"/>
              </a:ext>
            </a:extLst>
          </p:cNvPr>
          <p:cNvSpPr/>
          <p:nvPr/>
        </p:nvSpPr>
        <p:spPr>
          <a:xfrm>
            <a:off x="3335621" y="1735278"/>
            <a:ext cx="5577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"/>
            <a:r>
              <a:rPr lang="en-US" b="1" dirty="0">
                <a:solidFill>
                  <a:srgbClr val="04ACA4"/>
                </a:solidFill>
                <a:latin typeface="Calibri" panose="020F0502020204030204" pitchFamily="34" charset="0"/>
              </a:rPr>
              <a:t>A++</a:t>
            </a:r>
          </a:p>
        </p:txBody>
      </p:sp>
      <p:sp>
        <p:nvSpPr>
          <p:cNvPr id="4" name="Rectangle 24">
            <a:extLst>
              <a:ext uri="{FF2B5EF4-FFF2-40B4-BE49-F238E27FC236}">
                <a16:creationId xmlns:a16="http://schemas.microsoft.com/office/drawing/2014/main" id="{C248A362-AD4C-4B6B-AF3A-931191333B29}"/>
              </a:ext>
            </a:extLst>
          </p:cNvPr>
          <p:cNvSpPr/>
          <p:nvPr/>
        </p:nvSpPr>
        <p:spPr>
          <a:xfrm>
            <a:off x="4370497" y="3011451"/>
            <a:ext cx="4395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"/>
            <a:r>
              <a:rPr lang="en-US" b="1" dirty="0">
                <a:latin typeface="Calibri" panose="020F0502020204030204" pitchFamily="34" charset="0"/>
              </a:rPr>
              <a:t>A+</a:t>
            </a:r>
          </a:p>
        </p:txBody>
      </p:sp>
      <p:sp>
        <p:nvSpPr>
          <p:cNvPr id="5" name="Rectangle 24">
            <a:extLst>
              <a:ext uri="{FF2B5EF4-FFF2-40B4-BE49-F238E27FC236}">
                <a16:creationId xmlns:a16="http://schemas.microsoft.com/office/drawing/2014/main" id="{BCB1448B-92C8-47A9-96D0-3CDCF2265F76}"/>
              </a:ext>
            </a:extLst>
          </p:cNvPr>
          <p:cNvSpPr/>
          <p:nvPr/>
        </p:nvSpPr>
        <p:spPr>
          <a:xfrm>
            <a:off x="6293224" y="3000300"/>
            <a:ext cx="4395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"/>
            <a:r>
              <a:rPr lang="en-US" b="1" dirty="0">
                <a:latin typeface="Calibri" panose="020F0502020204030204" pitchFamily="34" charset="0"/>
              </a:rPr>
              <a:t>A+</a:t>
            </a:r>
          </a:p>
        </p:txBody>
      </p:sp>
      <p:sp>
        <p:nvSpPr>
          <p:cNvPr id="6" name="Rectangle 24">
            <a:extLst>
              <a:ext uri="{FF2B5EF4-FFF2-40B4-BE49-F238E27FC236}">
                <a16:creationId xmlns:a16="http://schemas.microsoft.com/office/drawing/2014/main" id="{97A91D39-CD57-4337-B8F8-F3D07D66C6C5}"/>
              </a:ext>
            </a:extLst>
          </p:cNvPr>
          <p:cNvSpPr/>
          <p:nvPr/>
        </p:nvSpPr>
        <p:spPr>
          <a:xfrm>
            <a:off x="8242970" y="2989149"/>
            <a:ext cx="4395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"/>
            <a:r>
              <a:rPr lang="en-US" b="1" dirty="0">
                <a:latin typeface="Calibri" panose="020F0502020204030204" pitchFamily="34" charset="0"/>
              </a:rPr>
              <a:t>A+</a:t>
            </a:r>
          </a:p>
        </p:txBody>
      </p:sp>
      <p:sp>
        <p:nvSpPr>
          <p:cNvPr id="7" name="Rectangle 17">
            <a:extLst>
              <a:ext uri="{FF2B5EF4-FFF2-40B4-BE49-F238E27FC236}">
                <a16:creationId xmlns:a16="http://schemas.microsoft.com/office/drawing/2014/main" id="{395A008D-C264-4F8B-A082-DFD3F2B3554D}"/>
              </a:ext>
            </a:extLst>
          </p:cNvPr>
          <p:cNvSpPr/>
          <p:nvPr/>
        </p:nvSpPr>
        <p:spPr>
          <a:xfrm>
            <a:off x="5287084" y="2104610"/>
            <a:ext cx="5577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"/>
            <a:r>
              <a:rPr lang="en-US" b="1" dirty="0">
                <a:solidFill>
                  <a:srgbClr val="04ACA4"/>
                </a:solidFill>
                <a:latin typeface="Calibri" panose="020F0502020204030204" pitchFamily="34" charset="0"/>
              </a:rPr>
              <a:t>A++</a:t>
            </a:r>
          </a:p>
        </p:txBody>
      </p:sp>
      <p:sp>
        <p:nvSpPr>
          <p:cNvPr id="8" name="Rectangle 17">
            <a:extLst>
              <a:ext uri="{FF2B5EF4-FFF2-40B4-BE49-F238E27FC236}">
                <a16:creationId xmlns:a16="http://schemas.microsoft.com/office/drawing/2014/main" id="{45169712-788D-4A15-B217-6FCE462808C7}"/>
              </a:ext>
            </a:extLst>
          </p:cNvPr>
          <p:cNvSpPr/>
          <p:nvPr/>
        </p:nvSpPr>
        <p:spPr>
          <a:xfrm>
            <a:off x="7184418" y="2326006"/>
            <a:ext cx="5577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"/>
            <a:r>
              <a:rPr lang="en-US" b="1" dirty="0">
                <a:solidFill>
                  <a:srgbClr val="04ACA4"/>
                </a:solidFill>
                <a:latin typeface="Calibri" panose="020F0502020204030204" pitchFamily="34" charset="0"/>
              </a:rPr>
              <a:t>A++</a:t>
            </a:r>
          </a:p>
        </p:txBody>
      </p:sp>
    </p:spTree>
    <p:extLst>
      <p:ext uri="{BB962C8B-B14F-4D97-AF65-F5344CB8AC3E}">
        <p14:creationId xmlns:p14="http://schemas.microsoft.com/office/powerpoint/2010/main" val="299185606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09CD2C98-D62B-440E-AF7B-D6755F12F71A}"/>
              </a:ext>
            </a:extLst>
          </p:cNvPr>
          <p:cNvSpPr/>
          <p:nvPr/>
        </p:nvSpPr>
        <p:spPr>
          <a:xfrm>
            <a:off x="1802464" y="5815513"/>
            <a:ext cx="8412053" cy="686763"/>
          </a:xfrm>
          <a:prstGeom prst="roundRect">
            <a:avLst/>
          </a:prstGeom>
          <a:solidFill>
            <a:srgbClr val="04ACA4"/>
          </a:solidFill>
          <a:ln>
            <a:solidFill>
              <a:srgbClr val="04AC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8B5C4C4-8F53-4057-B142-59B2A1C653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67557" y="1608711"/>
            <a:ext cx="6466016" cy="386244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77817BA-D933-4DA2-9117-61F4EEE805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292801"/>
            <a:ext cx="3560324" cy="798216"/>
          </a:xfrm>
          <a:prstGeom prst="rect">
            <a:avLst/>
          </a:prstGeom>
        </p:spPr>
      </p:pic>
      <p:sp>
        <p:nvSpPr>
          <p:cNvPr id="30" name="Título 16">
            <a:extLst>
              <a:ext uri="{FF2B5EF4-FFF2-40B4-BE49-F238E27FC236}">
                <a16:creationId xmlns:a16="http://schemas.microsoft.com/office/drawing/2014/main" id="{E6D6CDCD-3AED-40C5-8F3E-895C75873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2623" y="536811"/>
            <a:ext cx="5449570" cy="477085"/>
          </a:xfrm>
        </p:spPr>
        <p:txBody>
          <a:bodyPr/>
          <a:lstStyle/>
          <a:p>
            <a:r>
              <a:rPr lang="en-US" sz="2400" dirty="0">
                <a:solidFill>
                  <a:schemeClr val="bg1"/>
                </a:solidFill>
              </a:rPr>
              <a:t>IMPROVEMENTS</a:t>
            </a:r>
            <a:endParaRPr lang="es-ES" sz="2400" dirty="0">
              <a:solidFill>
                <a:schemeClr val="bg1"/>
              </a:solidFill>
            </a:endParaRPr>
          </a:p>
        </p:txBody>
      </p:sp>
      <p:sp>
        <p:nvSpPr>
          <p:cNvPr id="16" name="Espace réservé du texte 3"/>
          <p:cNvSpPr>
            <a:spLocks noGrp="1"/>
          </p:cNvSpPr>
          <p:nvPr>
            <p:ph type="body" sz="quarter" idx="13"/>
          </p:nvPr>
        </p:nvSpPr>
        <p:spPr>
          <a:xfrm>
            <a:off x="1467698" y="1239839"/>
            <a:ext cx="8207375" cy="457604"/>
          </a:xfrm>
          <a:prstGeom prst="rect">
            <a:avLst/>
          </a:prstGeom>
        </p:spPr>
        <p:txBody>
          <a:bodyPr/>
          <a:lstStyle/>
          <a:p>
            <a:pPr marL="0" indent="0">
              <a:buClr>
                <a:schemeClr val="tx1"/>
              </a:buClr>
              <a:buNone/>
            </a:pPr>
            <a:r>
              <a:rPr lang="fr-FR" sz="1800" b="1" dirty="0">
                <a:solidFill>
                  <a:schemeClr val="accent1"/>
                </a:solidFill>
              </a:rPr>
              <a:t>R32 Standard vs R32 Entry: SCOP</a:t>
            </a:r>
          </a:p>
        </p:txBody>
      </p:sp>
      <p:sp>
        <p:nvSpPr>
          <p:cNvPr id="17" name="Rectangle à coins arrondis 16"/>
          <p:cNvSpPr/>
          <p:nvPr/>
        </p:nvSpPr>
        <p:spPr>
          <a:xfrm>
            <a:off x="2135561" y="5815513"/>
            <a:ext cx="7872802" cy="686763"/>
          </a:xfrm>
          <a:prstGeom prst="roundRect">
            <a:avLst>
              <a:gd name="adj" fmla="val 0"/>
            </a:avLst>
          </a:prstGeom>
          <a:solidFill>
            <a:srgbClr val="04ACA4"/>
          </a:solidFill>
          <a:ln>
            <a:solidFill>
              <a:srgbClr val="04AC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SCOP have been improved in order to keep range consistency: 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1 energy class difference for all the range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471728" y="1808185"/>
            <a:ext cx="5577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"/>
            <a:r>
              <a:rPr lang="en-US" b="1" dirty="0">
                <a:solidFill>
                  <a:srgbClr val="04ACA4"/>
                </a:solidFill>
                <a:latin typeface="Calibri" panose="020F0502020204030204" pitchFamily="34" charset="0"/>
              </a:rPr>
              <a:t>A++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392853" y="1828530"/>
            <a:ext cx="5577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"/>
            <a:r>
              <a:rPr lang="en-US" b="1" dirty="0">
                <a:solidFill>
                  <a:srgbClr val="04ACA4"/>
                </a:solidFill>
                <a:latin typeface="Calibri" panose="020F0502020204030204" pitchFamily="34" charset="0"/>
              </a:rPr>
              <a:t>A++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302827" y="2110919"/>
            <a:ext cx="5577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"/>
            <a:r>
              <a:rPr lang="en-US" b="1" dirty="0">
                <a:solidFill>
                  <a:srgbClr val="04ACA4"/>
                </a:solidFill>
                <a:latin typeface="Calibri" panose="020F0502020204030204" pitchFamily="34" charset="0"/>
              </a:rPr>
              <a:t>A++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425453" y="2458204"/>
            <a:ext cx="4395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"/>
            <a:r>
              <a:rPr lang="en-US" b="1" dirty="0">
                <a:latin typeface="Calibri" panose="020F0502020204030204" pitchFamily="34" charset="0"/>
              </a:rPr>
              <a:t>A+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326072" y="2380147"/>
            <a:ext cx="4395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"/>
            <a:r>
              <a:rPr lang="en-US" b="1" dirty="0">
                <a:latin typeface="Calibri" panose="020F0502020204030204" pitchFamily="34" charset="0"/>
              </a:rPr>
              <a:t>A+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480635" y="2467367"/>
            <a:ext cx="4395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"/>
            <a:r>
              <a:rPr lang="en-US" b="1" dirty="0">
                <a:latin typeface="Calibri" panose="020F0502020204030204" pitchFamily="34" charset="0"/>
              </a:rPr>
              <a:t>A+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12FD80B4-6CC9-4FD7-A36D-F26167CEC830}"/>
              </a:ext>
            </a:extLst>
          </p:cNvPr>
          <p:cNvCxnSpPr/>
          <p:nvPr/>
        </p:nvCxnSpPr>
        <p:spPr>
          <a:xfrm>
            <a:off x="3289610" y="3936380"/>
            <a:ext cx="5743963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719693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38" t="27556" r="9838" b="32282"/>
          <a:stretch/>
        </p:blipFill>
        <p:spPr>
          <a:xfrm>
            <a:off x="3116268" y="2462706"/>
            <a:ext cx="6139243" cy="2046414"/>
          </a:xfrm>
          <a:prstGeom prst="rect">
            <a:avLst/>
          </a:prstGeom>
        </p:spPr>
      </p:pic>
      <p:sp>
        <p:nvSpPr>
          <p:cNvPr id="13" name="ZoneTexte 12"/>
          <p:cNvSpPr txBox="1"/>
          <p:nvPr/>
        </p:nvSpPr>
        <p:spPr>
          <a:xfrm>
            <a:off x="9328502" y="4335214"/>
            <a:ext cx="1242794" cy="5847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rgbClr val="04AC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Discreet 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design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328249" y="6479671"/>
            <a:ext cx="1871441" cy="2273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Connecteur droit 14"/>
          <p:cNvCxnSpPr>
            <a:cxnSpLocks/>
          </p:cNvCxnSpPr>
          <p:nvPr/>
        </p:nvCxnSpPr>
        <p:spPr>
          <a:xfrm>
            <a:off x="8966886" y="4312508"/>
            <a:ext cx="361616" cy="672641"/>
          </a:xfrm>
          <a:prstGeom prst="line">
            <a:avLst/>
          </a:prstGeom>
          <a:ln w="28575">
            <a:solidFill>
              <a:srgbClr val="04AC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/>
          <p:cNvSpPr txBox="1"/>
          <p:nvPr/>
        </p:nvSpPr>
        <p:spPr>
          <a:xfrm>
            <a:off x="1568850" y="4368561"/>
            <a:ext cx="1525463" cy="5847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rgbClr val="04AC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Invisible 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Human sensor </a:t>
            </a:r>
          </a:p>
        </p:txBody>
      </p:sp>
      <p:cxnSp>
        <p:nvCxnSpPr>
          <p:cNvPr id="17" name="Connecteur droit 16"/>
          <p:cNvCxnSpPr>
            <a:cxnSpLocks/>
          </p:cNvCxnSpPr>
          <p:nvPr/>
        </p:nvCxnSpPr>
        <p:spPr>
          <a:xfrm flipH="1">
            <a:off x="3094313" y="4368561"/>
            <a:ext cx="460314" cy="638322"/>
          </a:xfrm>
          <a:prstGeom prst="line">
            <a:avLst/>
          </a:prstGeom>
          <a:ln w="28575">
            <a:solidFill>
              <a:srgbClr val="04AC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1919538" y="6601318"/>
            <a:ext cx="301829" cy="2120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Image 18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96" t="55501" r="80882" b="31717"/>
          <a:stretch/>
        </p:blipFill>
        <p:spPr>
          <a:xfrm>
            <a:off x="1582144" y="5013178"/>
            <a:ext cx="1512169" cy="1577313"/>
          </a:xfrm>
          <a:prstGeom prst="rect">
            <a:avLst/>
          </a:prstGeom>
          <a:ln w="19050" cap="sq">
            <a:solidFill>
              <a:srgbClr val="04ACA4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1" name="ZoneTexte 20"/>
          <p:cNvSpPr txBox="1"/>
          <p:nvPr/>
        </p:nvSpPr>
        <p:spPr>
          <a:xfrm>
            <a:off x="1568851" y="2797591"/>
            <a:ext cx="1433215" cy="83099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rgbClr val="04AC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en-US" sz="1600" dirty="0">
              <a:solidFill>
                <a:schemeClr val="tx1"/>
              </a:solidFill>
            </a:endParaRP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Shiny Finish</a:t>
            </a:r>
          </a:p>
          <a:p>
            <a:pPr algn="ctr"/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4378961" y="1358033"/>
            <a:ext cx="3620933" cy="83099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rgbClr val="04AC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en-US" sz="1600" dirty="0">
              <a:solidFill>
                <a:schemeClr val="tx1"/>
              </a:solidFill>
            </a:endParaRP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Compact dimension: 780mm (width)</a:t>
            </a:r>
          </a:p>
          <a:p>
            <a:pPr algn="ctr"/>
            <a:endParaRPr lang="en-US" sz="1600" dirty="0">
              <a:solidFill>
                <a:schemeClr val="tx1"/>
              </a:solidFill>
            </a:endParaRPr>
          </a:p>
        </p:txBody>
      </p:sp>
      <p:pic>
        <p:nvPicPr>
          <p:cNvPr id="23" name="Image 2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270" t="53580" r="9838" b="32282"/>
          <a:stretch/>
        </p:blipFill>
        <p:spPr>
          <a:xfrm>
            <a:off x="9328502" y="4985149"/>
            <a:ext cx="1231994" cy="1684854"/>
          </a:xfrm>
          <a:prstGeom prst="rect">
            <a:avLst/>
          </a:prstGeom>
          <a:ln w="19050" cap="sq">
            <a:solidFill>
              <a:srgbClr val="04ACA4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4" name="ZoneTexte 23"/>
          <p:cNvSpPr txBox="1"/>
          <p:nvPr/>
        </p:nvSpPr>
        <p:spPr>
          <a:xfrm>
            <a:off x="4400941" y="5168821"/>
            <a:ext cx="3620933" cy="107721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rgbClr val="04AC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en-US" sz="1600" dirty="0">
              <a:solidFill>
                <a:schemeClr val="tx1"/>
              </a:solidFill>
              <a:latin typeface="FrutigerLTW02-55Roman"/>
            </a:endParaRPr>
          </a:p>
          <a:p>
            <a:pPr algn="ctr"/>
            <a:r>
              <a:rPr lang="en-US" sz="1600" dirty="0">
                <a:solidFill>
                  <a:schemeClr val="tx1"/>
                </a:solidFill>
                <a:latin typeface="FrutigerLTW02-55Roman"/>
              </a:rPr>
              <a:t>Shape and texture as an interior living element</a:t>
            </a:r>
          </a:p>
          <a:p>
            <a:pPr algn="ctr"/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9304552" y="2742457"/>
            <a:ext cx="1242794" cy="33855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rgbClr val="04AC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STAR WHITE</a:t>
            </a: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11452957-FE5F-4898-A0C6-DBA11BA2AE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0" y="292801"/>
            <a:ext cx="3560324" cy="798216"/>
          </a:xfrm>
          <a:prstGeom prst="rect">
            <a:avLst/>
          </a:prstGeom>
        </p:spPr>
      </p:pic>
      <p:sp>
        <p:nvSpPr>
          <p:cNvPr id="26" name="Título 16">
            <a:extLst>
              <a:ext uri="{FF2B5EF4-FFF2-40B4-BE49-F238E27FC236}">
                <a16:creationId xmlns:a16="http://schemas.microsoft.com/office/drawing/2014/main" id="{3F94A7AE-476C-4F52-A0BD-66DBC206D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7481" y="527084"/>
            <a:ext cx="5449570" cy="477085"/>
          </a:xfrm>
        </p:spPr>
        <p:txBody>
          <a:bodyPr/>
          <a:lstStyle/>
          <a:p>
            <a:r>
              <a:rPr lang="en-US" sz="2400" dirty="0">
                <a:solidFill>
                  <a:schemeClr val="bg1"/>
                </a:solidFill>
              </a:rPr>
              <a:t>IMPROVEMENTS</a:t>
            </a:r>
            <a:endParaRPr lang="es-E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840742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3331643-B239-45D8-A4F9-3E804D54C0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292801"/>
            <a:ext cx="3560324" cy="798216"/>
          </a:xfrm>
          <a:prstGeom prst="rect">
            <a:avLst/>
          </a:prstGeom>
        </p:spPr>
      </p:pic>
      <p:sp>
        <p:nvSpPr>
          <p:cNvPr id="4" name="Rectangle à coins arrondis 3"/>
          <p:cNvSpPr/>
          <p:nvPr/>
        </p:nvSpPr>
        <p:spPr>
          <a:xfrm>
            <a:off x="1992315" y="5972268"/>
            <a:ext cx="8207375" cy="624089"/>
          </a:xfrm>
          <a:prstGeom prst="roundRect">
            <a:avLst/>
          </a:prstGeom>
          <a:solidFill>
            <a:srgbClr val="04ACA4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alibri" panose="020F0502020204030204" pitchFamily="34" charset="0"/>
              </a:rPr>
              <a:t>Complete range in order to match with all the applications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15" t="6951" r="20515" b="5900"/>
          <a:stretch/>
        </p:blipFill>
        <p:spPr>
          <a:xfrm>
            <a:off x="2212036" y="2125934"/>
            <a:ext cx="585340" cy="1735114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5" t="12593" r="12595" b="12595"/>
          <a:stretch/>
        </p:blipFill>
        <p:spPr>
          <a:xfrm>
            <a:off x="6116690" y="2333961"/>
            <a:ext cx="1419470" cy="1383073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5951985" y="1556794"/>
            <a:ext cx="47160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defRPr sz="1600" b="1">
                <a:solidFill>
                  <a:schemeClr val="tx2"/>
                </a:solidFill>
              </a:defRPr>
            </a:lvl1pPr>
          </a:lstStyle>
          <a:p>
            <a:r>
              <a:rPr lang="en-US" dirty="0">
                <a:solidFill>
                  <a:srgbClr val="036E71"/>
                </a:solidFill>
              </a:rPr>
              <a:t>SPX-WKT3</a:t>
            </a:r>
          </a:p>
          <a:p>
            <a:r>
              <a:rPr lang="en-US" dirty="0">
                <a:solidFill>
                  <a:srgbClr val="036E71"/>
                </a:solidFill>
              </a:rPr>
              <a:t>Weekly wired remocon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3018416" y="2476053"/>
            <a:ext cx="2947996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Main features:</a:t>
            </a:r>
          </a:p>
          <a:p>
            <a:pPr marL="171450" indent="-171450">
              <a:buFontTx/>
              <a:buChar char="-"/>
            </a:pPr>
            <a:r>
              <a:rPr lang="en-US" sz="1200" dirty="0"/>
              <a:t>Weekly timer</a:t>
            </a:r>
          </a:p>
          <a:p>
            <a:pPr marL="171450" indent="-171450">
              <a:buFontTx/>
              <a:buChar char="-"/>
            </a:pPr>
            <a:r>
              <a:rPr lang="en-US" sz="1200" dirty="0"/>
              <a:t>Energy consumption / Room temp. / </a:t>
            </a:r>
            <a:br>
              <a:rPr lang="en-US" sz="1200" dirty="0"/>
            </a:br>
            <a:r>
              <a:rPr lang="en-US" sz="1200" dirty="0"/>
              <a:t>Alarm codes</a:t>
            </a:r>
          </a:p>
          <a:p>
            <a:pPr marL="171450" indent="-171450">
              <a:buFontTx/>
              <a:buChar char="-"/>
            </a:pPr>
            <a:r>
              <a:rPr lang="en-US" sz="1200" b="1" dirty="0">
                <a:solidFill>
                  <a:schemeClr val="accent1"/>
                </a:solidFill>
              </a:rPr>
              <a:t>Frost Wash function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7608170" y="2476053"/>
            <a:ext cx="2807543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Main features:</a:t>
            </a:r>
          </a:p>
          <a:p>
            <a:pPr marL="171450" indent="-171450">
              <a:buFontTx/>
              <a:buChar char="-"/>
            </a:pPr>
            <a:r>
              <a:rPr lang="en-US" sz="1200" dirty="0"/>
              <a:t>Weekly timer</a:t>
            </a:r>
          </a:p>
          <a:p>
            <a:pPr marL="171450" indent="-171450">
              <a:buFontTx/>
              <a:buChar char="-"/>
            </a:pPr>
            <a:r>
              <a:rPr lang="en-US" sz="1200" dirty="0"/>
              <a:t>Energy consumption / Room temp.  </a:t>
            </a:r>
            <a:br>
              <a:rPr lang="en-US" sz="1200" dirty="0"/>
            </a:br>
            <a:r>
              <a:rPr lang="en-US" sz="1200" dirty="0"/>
              <a:t>/ Alarm codes</a:t>
            </a:r>
          </a:p>
          <a:p>
            <a:pPr marL="171450" indent="-171450">
              <a:buFontTx/>
              <a:buChar char="-"/>
            </a:pPr>
            <a:r>
              <a:rPr lang="en-US" sz="1200" dirty="0"/>
              <a:t>Centralized control possible</a:t>
            </a:r>
          </a:p>
          <a:p>
            <a:pPr marL="171450" indent="-171450">
              <a:buFontTx/>
              <a:buChar char="-"/>
            </a:pPr>
            <a:r>
              <a:rPr lang="en-US" sz="1200" dirty="0"/>
              <a:t>Lock </a:t>
            </a:r>
          </a:p>
          <a:p>
            <a:pPr marL="171450" indent="-171450">
              <a:buFontTx/>
              <a:buChar char="-"/>
            </a:pPr>
            <a:r>
              <a:rPr lang="en-US" sz="1200" dirty="0"/>
              <a:t>Eco-Auto Off</a:t>
            </a:r>
          </a:p>
        </p:txBody>
      </p:sp>
      <p:cxnSp>
        <p:nvCxnSpPr>
          <p:cNvPr id="10" name="Connecteur droit 9"/>
          <p:cNvCxnSpPr/>
          <p:nvPr/>
        </p:nvCxnSpPr>
        <p:spPr>
          <a:xfrm>
            <a:off x="1678431" y="3933056"/>
            <a:ext cx="8521259" cy="0"/>
          </a:xfrm>
          <a:prstGeom prst="line">
            <a:avLst/>
          </a:prstGeom>
          <a:ln>
            <a:solidFill>
              <a:srgbClr val="04ACA4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2" name="ZoneTexte 11"/>
          <p:cNvSpPr txBox="1"/>
          <p:nvPr/>
        </p:nvSpPr>
        <p:spPr>
          <a:xfrm>
            <a:off x="7608169" y="4797152"/>
            <a:ext cx="267933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Main features:</a:t>
            </a:r>
          </a:p>
          <a:p>
            <a:pPr marL="171450" indent="-171450">
              <a:buFontTx/>
              <a:buChar char="-"/>
            </a:pPr>
            <a:r>
              <a:rPr lang="en-US" sz="1200" dirty="0"/>
              <a:t>Simple timer</a:t>
            </a:r>
          </a:p>
          <a:p>
            <a:pPr marL="171450" indent="-171450">
              <a:buFontTx/>
              <a:buChar char="-"/>
            </a:pPr>
            <a:r>
              <a:rPr lang="en-US" sz="1200" dirty="0"/>
              <a:t>Centralized control possible</a:t>
            </a:r>
          </a:p>
          <a:p>
            <a:pPr marL="171450" indent="-171450">
              <a:buFontTx/>
              <a:buChar char="-"/>
            </a:pPr>
            <a:endParaRPr lang="en-US" sz="1200" dirty="0"/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4136" y="4355175"/>
            <a:ext cx="989856" cy="1484784"/>
          </a:xfrm>
          <a:prstGeom prst="rect">
            <a:avLst/>
          </a:prstGeom>
        </p:spPr>
      </p:pic>
      <p:sp>
        <p:nvSpPr>
          <p:cNvPr id="14" name="ZoneTexte 13"/>
          <p:cNvSpPr txBox="1"/>
          <p:nvPr/>
        </p:nvSpPr>
        <p:spPr>
          <a:xfrm>
            <a:off x="5936947" y="4078892"/>
            <a:ext cx="47160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defRPr sz="1600" b="1">
                <a:solidFill>
                  <a:schemeClr val="tx2"/>
                </a:solidFill>
              </a:defRPr>
            </a:lvl1pPr>
          </a:lstStyle>
          <a:p>
            <a:r>
              <a:rPr lang="en-US" dirty="0">
                <a:solidFill>
                  <a:srgbClr val="036E71"/>
                </a:solidFill>
              </a:rPr>
              <a:t>SPX-RCDB</a:t>
            </a:r>
          </a:p>
          <a:p>
            <a:r>
              <a:rPr lang="en-US" dirty="0">
                <a:solidFill>
                  <a:srgbClr val="036E71"/>
                </a:solidFill>
              </a:rPr>
              <a:t>Simple wired remocon</a:t>
            </a: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1764" y="4345984"/>
            <a:ext cx="845884" cy="1484503"/>
          </a:xfrm>
          <a:prstGeom prst="rect">
            <a:avLst/>
          </a:prstGeom>
        </p:spPr>
      </p:pic>
      <p:sp>
        <p:nvSpPr>
          <p:cNvPr id="16" name="ZoneTexte 15"/>
          <p:cNvSpPr txBox="1"/>
          <p:nvPr/>
        </p:nvSpPr>
        <p:spPr>
          <a:xfrm>
            <a:off x="3015464" y="4797152"/>
            <a:ext cx="292148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Main features:</a:t>
            </a:r>
          </a:p>
          <a:p>
            <a:pPr marL="171450" indent="-171450">
              <a:buFontTx/>
              <a:buChar char="-"/>
            </a:pPr>
            <a:r>
              <a:rPr lang="en-US" sz="1200" dirty="0"/>
              <a:t>Weekly timer</a:t>
            </a:r>
          </a:p>
          <a:p>
            <a:pPr marL="171450" indent="-171450">
              <a:buFontTx/>
              <a:buChar char="-"/>
            </a:pPr>
            <a:r>
              <a:rPr lang="en-US" sz="1200" dirty="0"/>
              <a:t>Room temp. / Alarm codes</a:t>
            </a:r>
          </a:p>
          <a:p>
            <a:pPr marL="171450" indent="-171450">
              <a:buFontTx/>
              <a:buChar char="-"/>
            </a:pPr>
            <a:r>
              <a:rPr lang="en-US" sz="1200" dirty="0"/>
              <a:t>Centralized control possible</a:t>
            </a:r>
          </a:p>
        </p:txBody>
      </p:sp>
      <p:cxnSp>
        <p:nvCxnSpPr>
          <p:cNvPr id="17" name="Connecteur droit 16"/>
          <p:cNvCxnSpPr/>
          <p:nvPr/>
        </p:nvCxnSpPr>
        <p:spPr>
          <a:xfrm>
            <a:off x="5936947" y="1772818"/>
            <a:ext cx="29467" cy="4121299"/>
          </a:xfrm>
          <a:prstGeom prst="line">
            <a:avLst/>
          </a:prstGeom>
          <a:ln>
            <a:solidFill>
              <a:srgbClr val="04ACA4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524002" y="1556794"/>
            <a:ext cx="44272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036E71"/>
                </a:solidFill>
              </a:rPr>
              <a:t>RAR-6NE1</a:t>
            </a:r>
          </a:p>
          <a:p>
            <a:pPr algn="ctr"/>
            <a:r>
              <a:rPr lang="en-US" sz="1600" b="1" dirty="0">
                <a:solidFill>
                  <a:srgbClr val="036E71"/>
                </a:solidFill>
              </a:rPr>
              <a:t>Weekly wireless remocon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1524002" y="4078319"/>
            <a:ext cx="44272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defRPr sz="1600" b="1">
                <a:solidFill>
                  <a:schemeClr val="tx2"/>
                </a:solidFill>
              </a:defRPr>
            </a:lvl1pPr>
          </a:lstStyle>
          <a:p>
            <a:r>
              <a:rPr lang="en-US" dirty="0">
                <a:solidFill>
                  <a:srgbClr val="036E71"/>
                </a:solidFill>
              </a:rPr>
              <a:t>SPX-WFG01</a:t>
            </a:r>
          </a:p>
          <a:p>
            <a:r>
              <a:rPr lang="en-US" dirty="0">
                <a:solidFill>
                  <a:srgbClr val="036E71"/>
                </a:solidFill>
              </a:rPr>
              <a:t>Wi-Fi</a:t>
            </a:r>
          </a:p>
        </p:txBody>
      </p:sp>
      <p:sp>
        <p:nvSpPr>
          <p:cNvPr id="21" name="Título 16">
            <a:extLst>
              <a:ext uri="{FF2B5EF4-FFF2-40B4-BE49-F238E27FC236}">
                <a16:creationId xmlns:a16="http://schemas.microsoft.com/office/drawing/2014/main" id="{E6D6CDCD-3AED-40C5-8F3E-895C75873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3718" y="545459"/>
            <a:ext cx="5449570" cy="477085"/>
          </a:xfrm>
        </p:spPr>
        <p:txBody>
          <a:bodyPr/>
          <a:lstStyle/>
          <a:p>
            <a:r>
              <a:rPr lang="en-US" sz="2400" dirty="0">
                <a:solidFill>
                  <a:schemeClr val="bg1"/>
                </a:solidFill>
              </a:rPr>
              <a:t>CONTROLS RANGE</a:t>
            </a:r>
            <a:endParaRPr lang="es-ES" sz="2400" dirty="0">
              <a:solidFill>
                <a:schemeClr val="bg1"/>
              </a:solidFill>
            </a:endParaRPr>
          </a:p>
        </p:txBody>
      </p: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4995D2D0-5DD5-4B5C-8F91-BB957B8852D6}"/>
              </a:ext>
            </a:extLst>
          </p:cNvPr>
          <p:cNvGrpSpPr/>
          <p:nvPr/>
        </p:nvGrpSpPr>
        <p:grpSpPr>
          <a:xfrm>
            <a:off x="5042131" y="1300162"/>
            <a:ext cx="744540" cy="574871"/>
            <a:chOff x="6935700" y="2576714"/>
            <a:chExt cx="744540" cy="574871"/>
          </a:xfrm>
        </p:grpSpPr>
        <p:sp>
          <p:nvSpPr>
            <p:cNvPr id="24" name="Овал 23">
              <a:extLst>
                <a:ext uri="{FF2B5EF4-FFF2-40B4-BE49-F238E27FC236}">
                  <a16:creationId xmlns:a16="http://schemas.microsoft.com/office/drawing/2014/main" id="{D3C9E0F3-1E78-4169-B532-0B60D36FC6CE}"/>
                </a:ext>
              </a:extLst>
            </p:cNvPr>
            <p:cNvSpPr/>
            <p:nvPr/>
          </p:nvSpPr>
          <p:spPr>
            <a:xfrm>
              <a:off x="6963334" y="2576714"/>
              <a:ext cx="574871" cy="574871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rgbClr val="04ACA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00" dirty="0">
                <a:solidFill>
                  <a:schemeClr val="tx1"/>
                </a:solidFill>
              </a:endParaRPr>
            </a:p>
          </p:txBody>
        </p:sp>
        <p:sp>
          <p:nvSpPr>
            <p:cNvPr id="25" name="Espace réservé du texte 1">
              <a:extLst>
                <a:ext uri="{FF2B5EF4-FFF2-40B4-BE49-F238E27FC236}">
                  <a16:creationId xmlns:a16="http://schemas.microsoft.com/office/drawing/2014/main" id="{86893553-BA66-4179-90DD-3908C3491607}"/>
                </a:ext>
              </a:extLst>
            </p:cNvPr>
            <p:cNvSpPr txBox="1">
              <a:spLocks/>
            </p:cNvSpPr>
            <p:nvPr/>
          </p:nvSpPr>
          <p:spPr>
            <a:xfrm>
              <a:off x="6935700" y="2741913"/>
              <a:ext cx="744540" cy="269148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l" defTabSz="914400" rtl="0" eaLnBrk="1" latinLnBrk="0" hangingPunct="1">
                <a:lnSpc>
                  <a:spcPct val="80000"/>
                </a:lnSpc>
                <a:spcBef>
                  <a:spcPts val="1000"/>
                </a:spcBef>
                <a:buFontTx/>
                <a:buNone/>
                <a:defRPr lang="es-ES" sz="1800" b="1" kern="1200" dirty="0" smtClean="0">
                  <a:solidFill>
                    <a:schemeClr val="accent2"/>
                  </a:solidFill>
                  <a:latin typeface="+mj-lt"/>
                  <a:ea typeface="+mj-ea"/>
                  <a:cs typeface="+mj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>
                  <a:solidFill>
                    <a:srgbClr val="04ACA4"/>
                  </a:solidFill>
                </a:rPr>
                <a:t>NEW</a:t>
              </a:r>
            </a:p>
          </p:txBody>
        </p:sp>
      </p:grpSp>
      <p:sp>
        <p:nvSpPr>
          <p:cNvPr id="11" name="Овал 10">
            <a:extLst>
              <a:ext uri="{FF2B5EF4-FFF2-40B4-BE49-F238E27FC236}">
                <a16:creationId xmlns:a16="http://schemas.microsoft.com/office/drawing/2014/main" id="{11CCB637-B6E5-4F8A-8871-454AE3459B95}"/>
              </a:ext>
            </a:extLst>
          </p:cNvPr>
          <p:cNvSpPr/>
          <p:nvPr/>
        </p:nvSpPr>
        <p:spPr>
          <a:xfrm>
            <a:off x="5852773" y="1625500"/>
            <a:ext cx="158689" cy="158689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rgbClr val="04AC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1B0C4CBC-0523-4E34-83F7-4A396043BF73}"/>
              </a:ext>
            </a:extLst>
          </p:cNvPr>
          <p:cNvSpPr/>
          <p:nvPr/>
        </p:nvSpPr>
        <p:spPr>
          <a:xfrm>
            <a:off x="10169844" y="3853711"/>
            <a:ext cx="158689" cy="158689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rgbClr val="04AC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244506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011BDA9-2956-42B2-A72F-5AD126193E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292801"/>
            <a:ext cx="2904565" cy="798216"/>
          </a:xfrm>
          <a:prstGeom prst="rect">
            <a:avLst/>
          </a:prstGeom>
        </p:spPr>
      </p:pic>
      <p:sp>
        <p:nvSpPr>
          <p:cNvPr id="11" name="Título 16">
            <a:extLst>
              <a:ext uri="{FF2B5EF4-FFF2-40B4-BE49-F238E27FC236}">
                <a16:creationId xmlns:a16="http://schemas.microsoft.com/office/drawing/2014/main" id="{E6D6CDCD-3AED-40C5-8F3E-895C75873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564" y="520239"/>
            <a:ext cx="5449570" cy="477085"/>
          </a:xfrm>
        </p:spPr>
        <p:txBody>
          <a:bodyPr/>
          <a:lstStyle/>
          <a:p>
            <a:r>
              <a:rPr lang="en-US" sz="2400" dirty="0">
                <a:solidFill>
                  <a:schemeClr val="bg1"/>
                </a:solidFill>
              </a:rPr>
              <a:t>SUMMARY</a:t>
            </a:r>
          </a:p>
        </p:txBody>
      </p:sp>
      <p:sp>
        <p:nvSpPr>
          <p:cNvPr id="10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896944" y="1288882"/>
            <a:ext cx="8207375" cy="4410101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pPr>
              <a:lnSpc>
                <a:spcPct val="170000"/>
              </a:lnSpc>
              <a:spcBef>
                <a:spcPts val="600"/>
              </a:spcBef>
            </a:pPr>
            <a:r>
              <a:rPr lang="en-US" sz="1600" b="0" dirty="0">
                <a:solidFill>
                  <a:schemeClr val="tx1"/>
                </a:solidFill>
              </a:rPr>
              <a:t>Exclusive features: Frost Wash</a:t>
            </a:r>
          </a:p>
          <a:p>
            <a:pPr>
              <a:lnSpc>
                <a:spcPct val="170000"/>
              </a:lnSpc>
              <a:spcBef>
                <a:spcPts val="600"/>
              </a:spcBef>
            </a:pPr>
            <a:r>
              <a:rPr lang="en-US" sz="1600" b="0" dirty="0">
                <a:solidFill>
                  <a:schemeClr val="tx1"/>
                </a:solidFill>
              </a:rPr>
              <a:t>High seasonal performances: A+++ / A++</a:t>
            </a:r>
          </a:p>
          <a:p>
            <a:pPr>
              <a:lnSpc>
                <a:spcPct val="170000"/>
              </a:lnSpc>
              <a:spcBef>
                <a:spcPts val="600"/>
              </a:spcBef>
            </a:pPr>
            <a:r>
              <a:rPr lang="en-US" sz="1600" b="0" dirty="0">
                <a:solidFill>
                  <a:schemeClr val="tx1"/>
                </a:solidFill>
              </a:rPr>
              <a:t>High heating capacity @-7°</a:t>
            </a:r>
          </a:p>
          <a:p>
            <a:pPr>
              <a:lnSpc>
                <a:spcPct val="170000"/>
              </a:lnSpc>
              <a:spcBef>
                <a:spcPts val="600"/>
              </a:spcBef>
            </a:pPr>
            <a:r>
              <a:rPr lang="en-US" sz="1600" b="0" dirty="0">
                <a:solidFill>
                  <a:schemeClr val="tx1"/>
                </a:solidFill>
              </a:rPr>
              <a:t>Compact dimensions (width = 780 mm)</a:t>
            </a:r>
          </a:p>
          <a:p>
            <a:pPr>
              <a:lnSpc>
                <a:spcPct val="170000"/>
              </a:lnSpc>
              <a:spcBef>
                <a:spcPts val="600"/>
              </a:spcBef>
            </a:pPr>
            <a:r>
              <a:rPr lang="en-US" sz="1600" b="0" dirty="0">
                <a:solidFill>
                  <a:schemeClr val="tx1"/>
                </a:solidFill>
              </a:rPr>
              <a:t>Sustainable refrigerant R32</a:t>
            </a:r>
          </a:p>
          <a:p>
            <a:pPr>
              <a:lnSpc>
                <a:spcPct val="170000"/>
              </a:lnSpc>
              <a:spcBef>
                <a:spcPts val="600"/>
              </a:spcBef>
            </a:pPr>
            <a:r>
              <a:rPr lang="en-US" sz="1600" b="0" dirty="0">
                <a:solidFill>
                  <a:schemeClr val="tx1"/>
                </a:solidFill>
                <a:latin typeface="Calibri" panose="020F0502020204030204" pitchFamily="34" charset="0"/>
              </a:rPr>
              <a:t>Easy maintenance: chassis and HiKumo Pro compatibility</a:t>
            </a:r>
            <a:endParaRPr lang="en-US" sz="1600" b="0" dirty="0">
              <a:solidFill>
                <a:schemeClr val="tx1"/>
              </a:solidFill>
              <a:latin typeface="Calibri" panose="020F0502020204030204" pitchFamily="34" charset="0"/>
              <a:ea typeface="Source Sans Pro" panose="020B0503030403020204" pitchFamily="34" charset="0"/>
            </a:endParaRPr>
          </a:p>
          <a:p>
            <a:pPr>
              <a:lnSpc>
                <a:spcPct val="170000"/>
              </a:lnSpc>
              <a:spcBef>
                <a:spcPts val="600"/>
              </a:spcBef>
            </a:pPr>
            <a:r>
              <a:rPr lang="en-US" sz="1600" b="0" dirty="0">
                <a:solidFill>
                  <a:schemeClr val="tx1"/>
                </a:solidFill>
              </a:rPr>
              <a:t>Easy installation: New one piece made chassis</a:t>
            </a:r>
          </a:p>
          <a:p>
            <a:pPr>
              <a:lnSpc>
                <a:spcPct val="170000"/>
              </a:lnSpc>
              <a:spcBef>
                <a:spcPts val="600"/>
              </a:spcBef>
            </a:pPr>
            <a:r>
              <a:rPr lang="en-US" sz="1600" b="0" dirty="0">
                <a:solidFill>
                  <a:schemeClr val="tx1"/>
                </a:solidFill>
              </a:rPr>
              <a:t>Human sensor </a:t>
            </a:r>
          </a:p>
          <a:p>
            <a:pPr>
              <a:lnSpc>
                <a:spcPct val="170000"/>
              </a:lnSpc>
              <a:spcBef>
                <a:spcPts val="600"/>
              </a:spcBef>
            </a:pPr>
            <a:r>
              <a:rPr lang="en-US" sz="1600" b="0" dirty="0">
                <a:solidFill>
                  <a:schemeClr val="tx1"/>
                </a:solidFill>
              </a:rPr>
              <a:t>Complete controls range (including Wi-Fi control)</a:t>
            </a:r>
          </a:p>
          <a:p>
            <a:pPr>
              <a:lnSpc>
                <a:spcPct val="170000"/>
              </a:lnSpc>
              <a:spcBef>
                <a:spcPts val="600"/>
              </a:spcBef>
            </a:pPr>
            <a:r>
              <a:rPr lang="en-US" sz="1600" b="0" dirty="0">
                <a:solidFill>
                  <a:schemeClr val="tx1"/>
                </a:solidFill>
              </a:rPr>
              <a:t>IU design – Unified for all the range</a:t>
            </a:r>
          </a:p>
          <a:p>
            <a:pPr>
              <a:lnSpc>
                <a:spcPct val="170000"/>
              </a:lnSpc>
              <a:spcBef>
                <a:spcPts val="600"/>
              </a:spcBef>
            </a:pPr>
            <a:r>
              <a:rPr lang="en-US" sz="1600" b="0" dirty="0">
                <a:solidFill>
                  <a:schemeClr val="tx1"/>
                </a:solidFill>
              </a:rPr>
              <a:t>4 Way Swing</a:t>
            </a:r>
          </a:p>
          <a:p>
            <a:pPr>
              <a:lnSpc>
                <a:spcPct val="170000"/>
              </a:lnSpc>
              <a:spcBef>
                <a:spcPts val="600"/>
              </a:spcBef>
            </a:pPr>
            <a:endParaRPr lang="en-US" sz="1600" b="0" dirty="0">
              <a:solidFill>
                <a:schemeClr val="tx1"/>
              </a:solidFill>
            </a:endParaRPr>
          </a:p>
          <a:p>
            <a:pPr marL="0" indent="0">
              <a:buClr>
                <a:schemeClr val="tx2"/>
              </a:buClr>
              <a:buNone/>
            </a:pPr>
            <a:endParaRPr lang="en-US" sz="1600" b="0" dirty="0">
              <a:solidFill>
                <a:schemeClr val="tx1"/>
              </a:solidFill>
            </a:endParaRPr>
          </a:p>
        </p:txBody>
      </p:sp>
      <p:sp>
        <p:nvSpPr>
          <p:cNvPr id="4" name="Arrondir un rectangle avec un coin diagonal 3"/>
          <p:cNvSpPr/>
          <p:nvPr/>
        </p:nvSpPr>
        <p:spPr>
          <a:xfrm>
            <a:off x="1992314" y="6074682"/>
            <a:ext cx="8207375" cy="432000"/>
          </a:xfrm>
          <a:prstGeom prst="round2DiagRect">
            <a:avLst/>
          </a:prstGeom>
          <a:solidFill>
            <a:srgbClr val="04ACA4"/>
          </a:solidFill>
          <a:ln>
            <a:solidFill>
              <a:srgbClr val="04AC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Very competitive unit to match perfectly with market requirements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3263" y="1215862"/>
            <a:ext cx="703155" cy="739215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8938201" y="5534656"/>
            <a:ext cx="105811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cap="all" dirty="0">
                <a:latin typeface="Calibri" panose="020F0502020204030204" pitchFamily="34" charset="0"/>
              </a:rPr>
              <a:t>4 Way </a:t>
            </a:r>
            <a:r>
              <a:rPr lang="fr-FR" sz="1200" cap="all" dirty="0">
                <a:latin typeface="Calibri" panose="020F0502020204030204" pitchFamily="34" charset="0"/>
              </a:rPr>
              <a:t>Swing</a:t>
            </a:r>
            <a:endParaRPr lang="en-US" sz="1200" dirty="0">
              <a:latin typeface="Calibri" panose="020F0502020204030204" pitchFamily="34" charset="0"/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5"/>
          <a:srcRect b="14535"/>
          <a:stretch/>
        </p:blipFill>
        <p:spPr>
          <a:xfrm>
            <a:off x="9154234" y="3024914"/>
            <a:ext cx="632318" cy="674714"/>
          </a:xfrm>
          <a:prstGeom prst="rect">
            <a:avLst/>
          </a:prstGeom>
        </p:spPr>
      </p:pic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9017830" y="3544527"/>
            <a:ext cx="904187" cy="33855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1100" dirty="0">
                <a:solidFill>
                  <a:srgbClr val="3C3C3B"/>
                </a:solidFill>
                <a:latin typeface="Calibri" panose="020F0502020204030204" pitchFamily="34" charset="0"/>
              </a:rPr>
              <a:t>EASY </a:t>
            </a:r>
          </a:p>
          <a:p>
            <a:pPr algn="ctr"/>
            <a:r>
              <a:rPr lang="en-US" altLang="en-US" sz="1100" dirty="0">
                <a:solidFill>
                  <a:srgbClr val="3C3C3B"/>
                </a:solidFill>
                <a:latin typeface="Calibri" panose="020F0502020204030204" pitchFamily="34" charset="0"/>
              </a:rPr>
              <a:t>MAINTENANCE</a:t>
            </a: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40576" y="4057410"/>
            <a:ext cx="666820" cy="323662"/>
          </a:xfrm>
          <a:prstGeom prst="rect">
            <a:avLst/>
          </a:prstGeom>
        </p:spPr>
      </p:pic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8775465" y="4468225"/>
            <a:ext cx="342101" cy="16927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1100" dirty="0">
                <a:solidFill>
                  <a:srgbClr val="3C3C3B"/>
                </a:solidFill>
                <a:latin typeface="Calibri" panose="020F0502020204030204" pitchFamily="34" charset="0"/>
              </a:rPr>
              <a:t>SEER</a:t>
            </a:r>
          </a:p>
        </p:txBody>
      </p:sp>
      <p:sp>
        <p:nvSpPr>
          <p:cNvPr id="18" name="Rectangle 5"/>
          <p:cNvSpPr>
            <a:spLocks noChangeArrowheads="1"/>
          </p:cNvSpPr>
          <p:nvPr/>
        </p:nvSpPr>
        <p:spPr bwMode="auto">
          <a:xfrm>
            <a:off x="9649671" y="4154313"/>
            <a:ext cx="333163" cy="16927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1100" dirty="0">
                <a:solidFill>
                  <a:srgbClr val="3C3C3B"/>
                </a:solidFill>
                <a:latin typeface="Calibri" panose="020F0502020204030204" pitchFamily="34" charset="0"/>
              </a:rPr>
              <a:t>SCOP</a:t>
            </a:r>
          </a:p>
        </p:txBody>
      </p:sp>
      <p:grpSp>
        <p:nvGrpSpPr>
          <p:cNvPr id="19" name="Groupe 18"/>
          <p:cNvGrpSpPr/>
          <p:nvPr/>
        </p:nvGrpSpPr>
        <p:grpSpPr>
          <a:xfrm>
            <a:off x="9537703" y="4340508"/>
            <a:ext cx="666820" cy="323662"/>
            <a:chOff x="6570495" y="6199047"/>
            <a:chExt cx="420140" cy="203928"/>
          </a:xfrm>
        </p:grpSpPr>
        <p:pic>
          <p:nvPicPr>
            <p:cNvPr id="20" name="Image 1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570495" y="6199047"/>
              <a:ext cx="420140" cy="203928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6817085" y="6272435"/>
              <a:ext cx="65315" cy="736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2" name="Image 2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85005" y="2099116"/>
            <a:ext cx="776360" cy="611678"/>
          </a:xfrm>
          <a:prstGeom prst="rect">
            <a:avLst/>
          </a:prstGeom>
        </p:spPr>
      </p:pic>
      <p:sp>
        <p:nvSpPr>
          <p:cNvPr id="23" name="Rectangle 5"/>
          <p:cNvSpPr>
            <a:spLocks noChangeArrowheads="1"/>
          </p:cNvSpPr>
          <p:nvPr/>
        </p:nvSpPr>
        <p:spPr bwMode="auto">
          <a:xfrm>
            <a:off x="9171521" y="2720243"/>
            <a:ext cx="603328" cy="16927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1100" dirty="0">
                <a:solidFill>
                  <a:srgbClr val="3C3C3B"/>
                </a:solidFill>
                <a:latin typeface="Calibri" panose="020F0502020204030204" pitchFamily="34" charset="0"/>
              </a:rPr>
              <a:t>Compact</a:t>
            </a:r>
            <a:endParaRPr lang="en-US" altLang="en-US" sz="700" dirty="0">
              <a:solidFill>
                <a:srgbClr val="3C3C3B"/>
              </a:solidFill>
              <a:latin typeface="Calibri" panose="020F0502020204030204" pitchFamily="34" charset="0"/>
            </a:endParaRPr>
          </a:p>
        </p:txBody>
      </p:sp>
      <p:cxnSp>
        <p:nvCxnSpPr>
          <p:cNvPr id="3" name="Connecteur droit 2"/>
          <p:cNvCxnSpPr/>
          <p:nvPr/>
        </p:nvCxnSpPr>
        <p:spPr>
          <a:xfrm flipH="1">
            <a:off x="9307396" y="4022932"/>
            <a:ext cx="292360" cy="64123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CB88B314-4D4A-48EF-B67F-483904D60F0C}"/>
              </a:ext>
            </a:extLst>
          </p:cNvPr>
          <p:cNvGrpSpPr/>
          <p:nvPr/>
        </p:nvGrpSpPr>
        <p:grpSpPr>
          <a:xfrm>
            <a:off x="3560324" y="1107103"/>
            <a:ext cx="744540" cy="574871"/>
            <a:chOff x="6935700" y="2576714"/>
            <a:chExt cx="744540" cy="574871"/>
          </a:xfrm>
        </p:grpSpPr>
        <p:sp>
          <p:nvSpPr>
            <p:cNvPr id="26" name="Овал 25">
              <a:extLst>
                <a:ext uri="{FF2B5EF4-FFF2-40B4-BE49-F238E27FC236}">
                  <a16:creationId xmlns:a16="http://schemas.microsoft.com/office/drawing/2014/main" id="{D23FEC0B-4DCC-44D4-A6DB-6A4B60162F09}"/>
                </a:ext>
              </a:extLst>
            </p:cNvPr>
            <p:cNvSpPr/>
            <p:nvPr/>
          </p:nvSpPr>
          <p:spPr>
            <a:xfrm>
              <a:off x="6963334" y="2576714"/>
              <a:ext cx="574871" cy="574871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rgbClr val="04ACA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00" dirty="0">
                <a:solidFill>
                  <a:schemeClr val="tx1"/>
                </a:solidFill>
              </a:endParaRPr>
            </a:p>
          </p:txBody>
        </p:sp>
        <p:sp>
          <p:nvSpPr>
            <p:cNvPr id="27" name="Espace réservé du texte 1">
              <a:extLst>
                <a:ext uri="{FF2B5EF4-FFF2-40B4-BE49-F238E27FC236}">
                  <a16:creationId xmlns:a16="http://schemas.microsoft.com/office/drawing/2014/main" id="{AE626DD7-9378-4327-A1F9-A53F79CE278D}"/>
                </a:ext>
              </a:extLst>
            </p:cNvPr>
            <p:cNvSpPr txBox="1">
              <a:spLocks/>
            </p:cNvSpPr>
            <p:nvPr/>
          </p:nvSpPr>
          <p:spPr>
            <a:xfrm>
              <a:off x="6935700" y="2741913"/>
              <a:ext cx="744540" cy="269148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l" defTabSz="914400" rtl="0" eaLnBrk="1" latinLnBrk="0" hangingPunct="1">
                <a:lnSpc>
                  <a:spcPct val="80000"/>
                </a:lnSpc>
                <a:spcBef>
                  <a:spcPts val="1000"/>
                </a:spcBef>
                <a:buFontTx/>
                <a:buNone/>
                <a:defRPr lang="es-ES" sz="1800" b="1" kern="1200" dirty="0" smtClean="0">
                  <a:solidFill>
                    <a:schemeClr val="accent2"/>
                  </a:solidFill>
                  <a:latin typeface="+mj-lt"/>
                  <a:ea typeface="+mj-ea"/>
                  <a:cs typeface="+mj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>
                  <a:solidFill>
                    <a:srgbClr val="04ACA4"/>
                  </a:solidFill>
                </a:rPr>
                <a:t>NEW</a:t>
              </a:r>
            </a:p>
          </p:txBody>
        </p:sp>
      </p:grp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7EF1B47-3BBD-4D22-A7CC-C8303771A65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278659" y="5036666"/>
            <a:ext cx="442026" cy="472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316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5215C4F2-40F3-41B1-9246-CDB13DE2BD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600" y="3378504"/>
            <a:ext cx="5570596" cy="2276893"/>
          </a:xfrm>
        </p:spPr>
        <p:txBody>
          <a:bodyPr/>
          <a:lstStyle/>
          <a:p>
            <a:r>
              <a:rPr lang="es-ES" dirty="0"/>
              <a:t>New R32 </a:t>
            </a:r>
            <a:br>
              <a:rPr lang="es-ES" dirty="0"/>
            </a:br>
            <a:r>
              <a:rPr lang="es-ES" dirty="0"/>
              <a:t>Wall </a:t>
            </a:r>
            <a:r>
              <a:rPr lang="es-ES" dirty="0" err="1"/>
              <a:t>Entry</a:t>
            </a:r>
            <a:br>
              <a:rPr lang="es-ES" dirty="0"/>
            </a:br>
            <a:r>
              <a:rPr lang="es-ES" dirty="0"/>
              <a:t>RAK-REF/RAC-WEF</a:t>
            </a:r>
          </a:p>
        </p:txBody>
      </p:sp>
    </p:spTree>
    <p:extLst>
      <p:ext uri="{BB962C8B-B14F-4D97-AF65-F5344CB8AC3E}">
        <p14:creationId xmlns:p14="http://schemas.microsoft.com/office/powerpoint/2010/main" val="141814768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DD4990A-1243-4C5C-91CF-91376A2AED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292801"/>
            <a:ext cx="3888606" cy="798216"/>
          </a:xfrm>
          <a:prstGeom prst="rect">
            <a:avLst/>
          </a:prstGeom>
        </p:spPr>
      </p:pic>
      <p:sp>
        <p:nvSpPr>
          <p:cNvPr id="10" name="Título 9">
            <a:extLst>
              <a:ext uri="{FF2B5EF4-FFF2-40B4-BE49-F238E27FC236}">
                <a16:creationId xmlns:a16="http://schemas.microsoft.com/office/drawing/2014/main" id="{C765B609-DB3A-8D4B-8BE9-704150FC0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635" y="323640"/>
            <a:ext cx="9535327" cy="431557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New Wall Entry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b="1" dirty="0">
                <a:solidFill>
                  <a:schemeClr val="bg1"/>
                </a:solidFill>
              </a:rPr>
              <a:t>RAK-REF / RAC-WEF</a:t>
            </a:r>
            <a:br>
              <a:rPr lang="en-US" b="1" dirty="0">
                <a:solidFill>
                  <a:schemeClr val="bg1"/>
                </a:solidFill>
              </a:rPr>
            </a:b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18" name="Image 17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4404" b="68234" l="10223" r="92367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051" t="22831" r="7475" b="33463"/>
          <a:stretch/>
        </p:blipFill>
        <p:spPr>
          <a:xfrm>
            <a:off x="6497939" y="1430657"/>
            <a:ext cx="3434786" cy="119893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7" name="Image 16"/>
          <p:cNvPicPr>
            <a:picLocks noChangeAspect="1"/>
          </p:cNvPicPr>
          <p:nvPr/>
        </p:nvPicPr>
        <p:blipFill rotWithShape="1">
          <a:blip r:embed="rId6"/>
          <a:srcRect l="2779" t="1627" r="5576" b="1772"/>
          <a:stretch/>
        </p:blipFill>
        <p:spPr>
          <a:xfrm rot="810936">
            <a:off x="10163733" y="1585968"/>
            <a:ext cx="401438" cy="1021855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90183" y="4536574"/>
            <a:ext cx="417131" cy="438523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50991" y="4727952"/>
            <a:ext cx="419703" cy="203716"/>
          </a:xfrm>
          <a:prstGeom prst="rect">
            <a:avLst/>
          </a:prstGeom>
        </p:spPr>
      </p:pic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8605130" y="5114486"/>
            <a:ext cx="151428" cy="10761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3486"/>
            <a:r>
              <a:rPr lang="en-US" altLang="en-US" sz="699" dirty="0">
                <a:solidFill>
                  <a:srgbClr val="3C3C3B"/>
                </a:solidFill>
                <a:latin typeface="Calibri" panose="020F0502020204030204" pitchFamily="34" charset="0"/>
              </a:rPr>
              <a:t>R32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9"/>
          <a:srcRect b="33180"/>
          <a:stretch/>
        </p:blipFill>
        <p:spPr>
          <a:xfrm>
            <a:off x="10553901" y="4573639"/>
            <a:ext cx="444073" cy="401458"/>
          </a:xfrm>
          <a:prstGeom prst="rect">
            <a:avLst/>
          </a:prstGeom>
        </p:spPr>
      </p:pic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9084794" y="5114486"/>
            <a:ext cx="341745" cy="10761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3486"/>
            <a:r>
              <a:rPr lang="en-US" altLang="en-US" sz="699" dirty="0">
                <a:solidFill>
                  <a:srgbClr val="3C3C3B"/>
                </a:solidFill>
                <a:latin typeface="Calibri" panose="020F0502020204030204" pitchFamily="34" charset="0"/>
              </a:rPr>
              <a:t>SEER</a:t>
            </a:r>
          </a:p>
        </p:txBody>
      </p:sp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9650505" y="5114486"/>
            <a:ext cx="240729" cy="10761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3486"/>
            <a:r>
              <a:rPr lang="en-US" altLang="en-US" sz="699" dirty="0">
                <a:solidFill>
                  <a:srgbClr val="3C3C3B"/>
                </a:solidFill>
                <a:latin typeface="Calibri" panose="020F0502020204030204" pitchFamily="34" charset="0"/>
              </a:rPr>
              <a:t>SCOP</a:t>
            </a:r>
          </a:p>
        </p:txBody>
      </p:sp>
      <p:pic>
        <p:nvPicPr>
          <p:cNvPr id="16" name="Image 15"/>
          <p:cNvPicPr/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811"/>
          <a:stretch/>
        </p:blipFill>
        <p:spPr bwMode="auto">
          <a:xfrm>
            <a:off x="10063924" y="4563715"/>
            <a:ext cx="399988" cy="446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/>
          <p:cNvPicPr>
            <a:picLocks noChangeAspect="1"/>
          </p:cNvPicPr>
          <p:nvPr/>
        </p:nvPicPr>
        <p:blipFill rotWithShape="1">
          <a:blip r:embed="rId11"/>
          <a:srcRect l="13332" t="-5895" r="12224" b="15224"/>
          <a:stretch/>
        </p:blipFill>
        <p:spPr>
          <a:xfrm>
            <a:off x="11117257" y="4536574"/>
            <a:ext cx="343096" cy="471069"/>
          </a:xfrm>
          <a:prstGeom prst="rect">
            <a:avLst/>
          </a:prstGeom>
        </p:spPr>
      </p:pic>
      <p:sp>
        <p:nvSpPr>
          <p:cNvPr id="20" name="Rectangle 5"/>
          <p:cNvSpPr>
            <a:spLocks noChangeArrowheads="1"/>
          </p:cNvSpPr>
          <p:nvPr/>
        </p:nvSpPr>
        <p:spPr bwMode="auto">
          <a:xfrm>
            <a:off x="10608998" y="5114486"/>
            <a:ext cx="329876" cy="1076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3486"/>
            <a:r>
              <a:rPr lang="en-US" altLang="en-US" sz="699" dirty="0">
                <a:solidFill>
                  <a:srgbClr val="3C3C3B"/>
                </a:solidFill>
                <a:latin typeface="Calibri" panose="020F0502020204030204" pitchFamily="34" charset="0"/>
              </a:rPr>
              <a:t>HEATING</a:t>
            </a:r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10091185" y="5114486"/>
            <a:ext cx="341085" cy="1076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3486"/>
            <a:r>
              <a:rPr lang="en-US" altLang="en-US" sz="699" dirty="0">
                <a:solidFill>
                  <a:srgbClr val="3C3C3B"/>
                </a:solidFill>
                <a:latin typeface="Calibri" panose="020F0502020204030204" pitchFamily="34" charset="0"/>
              </a:rPr>
              <a:t>COOLING</a:t>
            </a:r>
          </a:p>
        </p:txBody>
      </p:sp>
      <p:sp>
        <p:nvSpPr>
          <p:cNvPr id="22" name="Rectangle 5"/>
          <p:cNvSpPr>
            <a:spLocks noChangeArrowheads="1"/>
          </p:cNvSpPr>
          <p:nvPr/>
        </p:nvSpPr>
        <p:spPr bwMode="auto">
          <a:xfrm>
            <a:off x="11107598" y="5050993"/>
            <a:ext cx="411543" cy="215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3486"/>
            <a:r>
              <a:rPr lang="en-US" altLang="en-US" sz="699" dirty="0">
                <a:solidFill>
                  <a:srgbClr val="3C3C3B"/>
                </a:solidFill>
                <a:latin typeface="Calibri" panose="020F0502020204030204" pitchFamily="34" charset="0"/>
              </a:rPr>
              <a:t>HIGH </a:t>
            </a:r>
          </a:p>
          <a:p>
            <a:pPr algn="ctr" defTabSz="913486"/>
            <a:r>
              <a:rPr lang="en-US" altLang="en-US" sz="699" dirty="0">
                <a:solidFill>
                  <a:srgbClr val="3C3C3B"/>
                </a:solidFill>
                <a:latin typeface="Calibri" panose="020F0502020204030204" pitchFamily="34" charset="0"/>
              </a:rPr>
              <a:t>EFFICIENCY</a:t>
            </a:r>
          </a:p>
        </p:txBody>
      </p:sp>
      <p:grpSp>
        <p:nvGrpSpPr>
          <p:cNvPr id="23" name="Groupe 22"/>
          <p:cNvGrpSpPr/>
          <p:nvPr/>
        </p:nvGrpSpPr>
        <p:grpSpPr>
          <a:xfrm>
            <a:off x="9563618" y="4727952"/>
            <a:ext cx="419703" cy="203716"/>
            <a:chOff x="6570495" y="6171054"/>
            <a:chExt cx="420140" cy="203928"/>
          </a:xfrm>
        </p:grpSpPr>
        <p:pic>
          <p:nvPicPr>
            <p:cNvPr id="24" name="Image 23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570495" y="6171054"/>
              <a:ext cx="420140" cy="203928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>
              <a:off x="6764655" y="6238875"/>
              <a:ext cx="116205" cy="647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8"/>
            </a:p>
          </p:txBody>
        </p:sp>
      </p:grpSp>
      <p:sp>
        <p:nvSpPr>
          <p:cNvPr id="26" name="Rectangle 25"/>
          <p:cNvSpPr/>
          <p:nvPr/>
        </p:nvSpPr>
        <p:spPr>
          <a:xfrm>
            <a:off x="9301785" y="4798116"/>
            <a:ext cx="57091" cy="647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98"/>
          </a:p>
        </p:txBody>
      </p:sp>
      <p:graphicFrame>
        <p:nvGraphicFramePr>
          <p:cNvPr id="27" name="Tableau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9525769"/>
              </p:ext>
            </p:extLst>
          </p:nvPr>
        </p:nvGraphicFramePr>
        <p:xfrm>
          <a:off x="7116969" y="3293911"/>
          <a:ext cx="3203348" cy="6523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9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46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846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846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6161">
                <a:tc>
                  <a:txBody>
                    <a:bodyPr/>
                    <a:lstStyle/>
                    <a:p>
                      <a:pPr algn="ctr"/>
                      <a:r>
                        <a:rPr lang="en-US" sz="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Capacity kW</a:t>
                      </a:r>
                    </a:p>
                  </a:txBody>
                  <a:tcPr marL="82944" marR="82944" marT="41472" marB="41472" anchor="ctr">
                    <a:lnL w="12700" cmpd="sng">
                      <a:noFill/>
                    </a:lnL>
                    <a:lnR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2.5 </a:t>
                      </a:r>
                    </a:p>
                  </a:txBody>
                  <a:tcPr marL="82944" marR="82944" marT="41472" marB="41472" anchor="ctr">
                    <a:lnL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3.5 </a:t>
                      </a:r>
                    </a:p>
                  </a:txBody>
                  <a:tcPr marL="82944" marR="82944" marT="41472" marB="4147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5.0</a:t>
                      </a:r>
                    </a:p>
                  </a:txBody>
                  <a:tcPr marL="82944" marR="82944" marT="41472" marB="4147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6161">
                <a:tc>
                  <a:txBody>
                    <a:bodyPr/>
                    <a:lstStyle/>
                    <a:p>
                      <a:pPr algn="ctr"/>
                      <a:endParaRPr lang="en-US" sz="9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82944" marR="82944" marT="41472" marB="41472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>
                          <a:latin typeface="Calibri" panose="020F0502020204030204" pitchFamily="34" charset="0"/>
                          <a:ea typeface="Source Sans Pro" panose="020B0503030403020204" pitchFamily="34" charset="0"/>
                        </a:rPr>
                        <a:t>●</a:t>
                      </a:r>
                      <a:endParaRPr lang="en-US" sz="900" b="1" dirty="0"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2944" marR="82944" marT="41472" marB="4147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>
                          <a:latin typeface="Calibri" panose="020F0502020204030204" pitchFamily="34" charset="0"/>
                          <a:ea typeface="Source Sans Pro" panose="020B0503030403020204" pitchFamily="34" charset="0"/>
                        </a:rPr>
                        <a:t>●</a:t>
                      </a:r>
                      <a:endParaRPr lang="en-US" sz="900" b="1" dirty="0"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2944" marR="82944" marT="41472" marB="4147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>
                          <a:latin typeface="Calibri" panose="020F0502020204030204" pitchFamily="34" charset="0"/>
                          <a:ea typeface="Source Sans Pro" panose="020B0503030403020204" pitchFamily="34" charset="0"/>
                        </a:rPr>
                        <a:t>●</a:t>
                      </a:r>
                      <a:endParaRPr lang="en-US" sz="900" b="1" dirty="0"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2944" marR="82944" marT="41472" marB="4147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32" name="Image 31"/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760621" y="4544783"/>
            <a:ext cx="619198" cy="441465"/>
          </a:xfrm>
          <a:prstGeom prst="rect">
            <a:avLst/>
          </a:prstGeom>
        </p:spPr>
      </p:pic>
      <p:sp>
        <p:nvSpPr>
          <p:cNvPr id="34" name="Rectangle 5"/>
          <p:cNvSpPr>
            <a:spLocks noChangeArrowheads="1"/>
          </p:cNvSpPr>
          <p:nvPr/>
        </p:nvSpPr>
        <p:spPr bwMode="auto">
          <a:xfrm>
            <a:off x="7812684" y="5112958"/>
            <a:ext cx="515072" cy="10759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3486"/>
            <a:r>
              <a:rPr lang="en-US" altLang="en-US" sz="699" dirty="0">
                <a:solidFill>
                  <a:srgbClr val="3C3C3B"/>
                </a:solidFill>
                <a:latin typeface="Calibri" panose="020F0502020204030204" pitchFamily="34" charset="0"/>
              </a:rPr>
              <a:t>FROSTWASH</a:t>
            </a:r>
          </a:p>
        </p:txBody>
      </p:sp>
      <p:sp>
        <p:nvSpPr>
          <p:cNvPr id="33" name="Espace réservé du texte 1"/>
          <p:cNvSpPr txBox="1">
            <a:spLocks/>
          </p:cNvSpPr>
          <p:nvPr/>
        </p:nvSpPr>
        <p:spPr>
          <a:xfrm>
            <a:off x="696635" y="1491017"/>
            <a:ext cx="3806201" cy="3075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80000"/>
              </a:lnSpc>
              <a:spcBef>
                <a:spcPts val="1000"/>
              </a:spcBef>
              <a:buFontTx/>
              <a:buNone/>
              <a:defRPr lang="es-ES" sz="1800" b="1" kern="1200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tx1"/>
                </a:solidFill>
              </a:rPr>
              <a:t>Launching Date: </a:t>
            </a:r>
            <a:r>
              <a:rPr lang="en-US" dirty="0">
                <a:solidFill>
                  <a:srgbClr val="04ACA4"/>
                </a:solidFill>
              </a:rPr>
              <a:t>FY20 Q3</a:t>
            </a:r>
          </a:p>
        </p:txBody>
      </p:sp>
      <p:sp>
        <p:nvSpPr>
          <p:cNvPr id="38" name="Espace réservé du texte 2"/>
          <p:cNvSpPr txBox="1">
            <a:spLocks/>
          </p:cNvSpPr>
          <p:nvPr/>
        </p:nvSpPr>
        <p:spPr>
          <a:xfrm>
            <a:off x="696635" y="2086313"/>
            <a:ext cx="6152904" cy="31996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80000"/>
              </a:lnSpc>
              <a:spcBef>
                <a:spcPct val="0"/>
              </a:spcBef>
              <a:spcAft>
                <a:spcPts val="1400"/>
              </a:spcAft>
              <a:buFontTx/>
              <a:buNone/>
              <a:defRPr lang="es-ES" sz="1700" b="0" kern="1200" dirty="0" smtClean="0">
                <a:solidFill>
                  <a:schemeClr val="accent2"/>
                </a:solidFill>
                <a:latin typeface="+mn-lt"/>
                <a:ea typeface="Source Sans Pro ExtraLight" panose="020B0303030403020204" pitchFamily="34" charset="0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0"/>
              </a:spcAft>
            </a:pPr>
            <a:r>
              <a:rPr lang="en-US" sz="1800" b="1" dirty="0">
                <a:solidFill>
                  <a:srgbClr val="04ACA4"/>
                </a:solidFill>
              </a:rPr>
              <a:t>Features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sz="1400" b="1" dirty="0">
                <a:solidFill>
                  <a:srgbClr val="04ACA4"/>
                </a:solidFill>
              </a:rPr>
              <a:t>Energy savings </a:t>
            </a:r>
          </a:p>
          <a:p>
            <a:pPr marL="285750" indent="-28575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High seasonal performances </a:t>
            </a:r>
            <a:r>
              <a:rPr lang="en-US" sz="1400" b="1" dirty="0">
                <a:solidFill>
                  <a:schemeClr val="tx1"/>
                </a:solidFill>
              </a:rPr>
              <a:t>SEER A++ / SCOP A+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sz="1400" b="1" dirty="0">
                <a:solidFill>
                  <a:srgbClr val="04ACA4"/>
                </a:solidFill>
              </a:rPr>
              <a:t>Air quality 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sz="1400" b="1" dirty="0">
                <a:solidFill>
                  <a:srgbClr val="04ACA4"/>
                </a:solidFill>
              </a:rPr>
              <a:t>Exclusive Frost Wash feature </a:t>
            </a:r>
            <a:r>
              <a:rPr lang="en-US" sz="1400" dirty="0">
                <a:solidFill>
                  <a:schemeClr val="tx1"/>
                </a:solidFill>
              </a:rPr>
              <a:t>to match end-user requirements  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sz="1400" b="1" dirty="0">
                <a:solidFill>
                  <a:schemeClr val="tx1"/>
                </a:solidFill>
              </a:rPr>
              <a:t>Compact &amp; discreet design: </a:t>
            </a:r>
          </a:p>
          <a:p>
            <a:pPr marL="285750" indent="-28575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tx1"/>
                </a:solidFill>
              </a:rPr>
              <a:t>Width 780mm </a:t>
            </a:r>
            <a:r>
              <a:rPr lang="en-US" sz="1400" dirty="0">
                <a:solidFill>
                  <a:schemeClr val="tx1"/>
                </a:solidFill>
              </a:rPr>
              <a:t>perfect to install above the door</a:t>
            </a:r>
          </a:p>
          <a:p>
            <a:pPr marL="285750" indent="-28575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tx1"/>
                </a:solidFill>
              </a:rPr>
              <a:t>New user friendly remocon including Frost wash function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sz="1400" b="1" dirty="0">
                <a:solidFill>
                  <a:schemeClr val="tx1"/>
                </a:solidFill>
              </a:rPr>
              <a:t>Easy selection: Single &amp; Multi compatibility </a:t>
            </a:r>
            <a:r>
              <a:rPr lang="en-US" sz="1400" dirty="0">
                <a:solidFill>
                  <a:schemeClr val="tx1"/>
                </a:solidFill>
              </a:rPr>
              <a:t>for IDU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sz="1400" b="1" dirty="0">
                <a:solidFill>
                  <a:schemeClr val="tx1"/>
                </a:solidFill>
              </a:rPr>
              <a:t>Connectivity: </a:t>
            </a:r>
            <a:r>
              <a:rPr lang="en-US" sz="1400" dirty="0">
                <a:solidFill>
                  <a:schemeClr val="tx1"/>
                </a:solidFill>
              </a:rPr>
              <a:t>Compatible with HiKumo &amp; HiKumoPro</a:t>
            </a:r>
          </a:p>
        </p:txBody>
      </p:sp>
      <p:sp>
        <p:nvSpPr>
          <p:cNvPr id="35" name="Rectangle à coins arrondis 34"/>
          <p:cNvSpPr/>
          <p:nvPr/>
        </p:nvSpPr>
        <p:spPr bwMode="auto">
          <a:xfrm>
            <a:off x="170319" y="5947848"/>
            <a:ext cx="11895746" cy="792875"/>
          </a:xfrm>
          <a:prstGeom prst="roundRect">
            <a:avLst/>
          </a:prstGeom>
          <a:solidFill>
            <a:srgbClr val="04ACA4"/>
          </a:solidFill>
          <a:ln>
            <a:solidFill>
              <a:srgbClr val="04ACA4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A new compact Wall Entry range with a high level of differentiation on a trendy market thanks </a:t>
            </a:r>
            <a:endParaRPr lang="uk-UA" b="1" dirty="0">
              <a:solidFill>
                <a:schemeClr val="bg1"/>
              </a:solidFill>
            </a:endParaRP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to the new Frost Wash function 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13"/>
          <a:srcRect b="34653"/>
          <a:stretch/>
        </p:blipFill>
        <p:spPr>
          <a:xfrm>
            <a:off x="10073795" y="4590464"/>
            <a:ext cx="390469" cy="417179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238885" y="4648265"/>
            <a:ext cx="428812" cy="294874"/>
          </a:xfrm>
          <a:prstGeom prst="rect">
            <a:avLst/>
          </a:prstGeom>
        </p:spPr>
      </p:pic>
      <p:sp>
        <p:nvSpPr>
          <p:cNvPr id="36" name="Rectangle 5"/>
          <p:cNvSpPr>
            <a:spLocks noChangeArrowheads="1"/>
          </p:cNvSpPr>
          <p:nvPr/>
        </p:nvSpPr>
        <p:spPr bwMode="auto">
          <a:xfrm>
            <a:off x="7184233" y="5112958"/>
            <a:ext cx="515072" cy="10759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3486"/>
            <a:r>
              <a:rPr lang="en-US" altLang="en-US" sz="699" dirty="0">
                <a:solidFill>
                  <a:srgbClr val="3C3C3B"/>
                </a:solidFill>
                <a:latin typeface="Calibri" panose="020F0502020204030204" pitchFamily="34" charset="0"/>
              </a:rPr>
              <a:t>COMPACT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726417" y="4654406"/>
            <a:ext cx="323177" cy="277444"/>
          </a:xfrm>
          <a:prstGeom prst="rect">
            <a:avLst/>
          </a:prstGeom>
        </p:spPr>
      </p:pic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6608524" y="5024169"/>
            <a:ext cx="574871" cy="21518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3486"/>
            <a:r>
              <a:rPr lang="en-US" altLang="en-US" sz="699" dirty="0">
                <a:solidFill>
                  <a:srgbClr val="3C3C3B"/>
                </a:solidFill>
                <a:latin typeface="Calibri" panose="020F0502020204030204" pitchFamily="34" charset="0"/>
              </a:rPr>
              <a:t>EASY MAINTENANCE</a:t>
            </a:r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8C16619F-2738-47B8-A61B-2BC9111FCEDF}"/>
              </a:ext>
            </a:extLst>
          </p:cNvPr>
          <p:cNvGrpSpPr/>
          <p:nvPr/>
        </p:nvGrpSpPr>
        <p:grpSpPr>
          <a:xfrm>
            <a:off x="10750825" y="1802837"/>
            <a:ext cx="744540" cy="574871"/>
            <a:chOff x="6935700" y="2576714"/>
            <a:chExt cx="744540" cy="574871"/>
          </a:xfrm>
        </p:grpSpPr>
        <p:sp>
          <p:nvSpPr>
            <p:cNvPr id="6" name="Овал 5">
              <a:extLst>
                <a:ext uri="{FF2B5EF4-FFF2-40B4-BE49-F238E27FC236}">
                  <a16:creationId xmlns:a16="http://schemas.microsoft.com/office/drawing/2014/main" id="{9234C97A-EC3A-45ED-8AEF-96624618D082}"/>
                </a:ext>
              </a:extLst>
            </p:cNvPr>
            <p:cNvSpPr/>
            <p:nvPr/>
          </p:nvSpPr>
          <p:spPr>
            <a:xfrm>
              <a:off x="6963334" y="2576714"/>
              <a:ext cx="574871" cy="574871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rgbClr val="04ACA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00" dirty="0">
                <a:solidFill>
                  <a:schemeClr val="tx1"/>
                </a:solidFill>
              </a:endParaRPr>
            </a:p>
          </p:txBody>
        </p:sp>
        <p:sp>
          <p:nvSpPr>
            <p:cNvPr id="7" name="Espace réservé du texte 1">
              <a:extLst>
                <a:ext uri="{FF2B5EF4-FFF2-40B4-BE49-F238E27FC236}">
                  <a16:creationId xmlns:a16="http://schemas.microsoft.com/office/drawing/2014/main" id="{6B4F4C0E-A980-48EE-B3E6-7BBC66B2DB8A}"/>
                </a:ext>
              </a:extLst>
            </p:cNvPr>
            <p:cNvSpPr txBox="1">
              <a:spLocks/>
            </p:cNvSpPr>
            <p:nvPr/>
          </p:nvSpPr>
          <p:spPr>
            <a:xfrm>
              <a:off x="6935700" y="2741913"/>
              <a:ext cx="744540" cy="269148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l" defTabSz="914400" rtl="0" eaLnBrk="1" latinLnBrk="0" hangingPunct="1">
                <a:lnSpc>
                  <a:spcPct val="80000"/>
                </a:lnSpc>
                <a:spcBef>
                  <a:spcPts val="1000"/>
                </a:spcBef>
                <a:buFontTx/>
                <a:buNone/>
                <a:defRPr lang="es-ES" sz="1800" b="1" kern="1200" dirty="0" smtClean="0">
                  <a:solidFill>
                    <a:schemeClr val="accent2"/>
                  </a:solidFill>
                  <a:latin typeface="+mj-lt"/>
                  <a:ea typeface="+mj-ea"/>
                  <a:cs typeface="+mj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>
                  <a:solidFill>
                    <a:srgbClr val="04ACA4"/>
                  </a:solidFill>
                </a:rPr>
                <a:t>NEW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0470554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C950ACF-CAE5-43E0-A4E7-3C75B2325A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292801"/>
            <a:ext cx="2464420" cy="798216"/>
          </a:xfrm>
          <a:prstGeom prst="rect">
            <a:avLst/>
          </a:prstGeom>
        </p:spPr>
      </p:pic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655275" y="510878"/>
            <a:ext cx="9535327" cy="431557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Line-up</a:t>
            </a:r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9867354"/>
              </p:ext>
            </p:extLst>
          </p:nvPr>
        </p:nvGraphicFramePr>
        <p:xfrm>
          <a:off x="2305727" y="1666876"/>
          <a:ext cx="6307900" cy="40290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6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69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769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769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42733">
                <a:tc>
                  <a:txBody>
                    <a:bodyPr/>
                    <a:lstStyle/>
                    <a:p>
                      <a:pPr algn="ctr"/>
                      <a:endParaRPr lang="fr-FR" sz="1200" dirty="0"/>
                    </a:p>
                  </a:txBody>
                  <a:tcPr anchor="ctr"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2,5kW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3,5kW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5,0 kW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13168">
                <a:tc>
                  <a:txBody>
                    <a:bodyPr/>
                    <a:lstStyle/>
                    <a:p>
                      <a:pPr algn="ctr"/>
                      <a:r>
                        <a:rPr lang="en-GB" sz="1400" b="1" noProof="0" dirty="0"/>
                        <a:t>IU design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dirty="0"/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/>
                    </a:p>
                  </a:txBody>
                  <a:tcPr anchor="ctr"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/>
                    </a:p>
                  </a:txBody>
                  <a:tcPr anchor="ctr"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0570">
                <a:tc>
                  <a:txBody>
                    <a:bodyPr/>
                    <a:lstStyle/>
                    <a:p>
                      <a:pPr algn="ctr"/>
                      <a:r>
                        <a:rPr lang="en-GB" sz="1400" b="1" noProof="0" dirty="0"/>
                        <a:t>IU reference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/>
                        <a:t>RAK-25REF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/>
                        <a:t>RAK-35REF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/>
                        <a:t>RAK-50REF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5442">
                <a:tc>
                  <a:txBody>
                    <a:bodyPr/>
                    <a:lstStyle/>
                    <a:p>
                      <a:pPr algn="ctr"/>
                      <a:r>
                        <a:rPr lang="en-GB" sz="1400" b="1" noProof="0" dirty="0"/>
                        <a:t>OU</a:t>
                      </a:r>
                      <a:r>
                        <a:rPr lang="en-GB" sz="1400" b="1" baseline="0" noProof="0" dirty="0"/>
                        <a:t> reference</a:t>
                      </a:r>
                      <a:endParaRPr lang="en-GB" sz="1400" b="1" noProof="0" dirty="0"/>
                    </a:p>
                  </a:txBody>
                  <a:tcPr anchor="ctr"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/>
                        <a:t>RAC-25WEF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/>
                        <a:t>RAC-35WEF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/>
                        <a:t>RAC-50WEF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1718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kumimoji="1" lang="en-GB" sz="1400" b="1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IR</a:t>
                      </a:r>
                      <a:r>
                        <a:rPr kumimoji="1" lang="en-GB" sz="1400" b="1" kern="1200" baseline="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Remocon reference</a:t>
                      </a:r>
                      <a:endParaRPr kumimoji="1" lang="en-GB" sz="1400" b="1" kern="1200" noProof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fr-FR" sz="11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RAR-7PE1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fr-FR" sz="11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RAR-7PE1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fr-FR" sz="11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RAR-7PE1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5442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kumimoji="1" lang="en-GB" sz="1400" b="1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Controls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kumimoji="1" lang="fr-FR" sz="1100" b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Hi-Kumo</a:t>
                      </a:r>
                      <a:r>
                        <a:rPr kumimoji="1" lang="fr-FR" sz="11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1" lang="fr-FR" sz="11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&amp; </a:t>
                      </a:r>
                      <a:r>
                        <a:rPr kumimoji="1" lang="fr-FR" sz="1100" b="1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Fulldot</a:t>
                      </a:r>
                      <a:r>
                        <a:rPr kumimoji="1" lang="fr-FR" sz="11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(SPX-WKT3)</a:t>
                      </a:r>
                      <a:endParaRPr kumimoji="1" lang="fr-FR" sz="11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kumimoji="1" lang="fr-FR" sz="11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Hi-Kumo </a:t>
                      </a:r>
                      <a:r>
                        <a:rPr kumimoji="1" lang="fr-FR" sz="11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&amp; </a:t>
                      </a:r>
                      <a:r>
                        <a:rPr kumimoji="1" lang="fr-FR" sz="1100" b="1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Fulldot</a:t>
                      </a:r>
                      <a:r>
                        <a:rPr kumimoji="1" lang="fr-FR" sz="11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(SPX-WKT3)</a:t>
                      </a:r>
                      <a:endParaRPr kumimoji="1" lang="fr-FR" sz="11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kumimoji="1" lang="fr-FR" sz="1100" b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Hi-Kumo</a:t>
                      </a:r>
                      <a:r>
                        <a:rPr kumimoji="1" lang="fr-FR" sz="11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1" lang="fr-FR" sz="11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&amp; </a:t>
                      </a:r>
                      <a:r>
                        <a:rPr kumimoji="1" lang="fr-FR" sz="1100" b="1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Fulldot</a:t>
                      </a:r>
                      <a:r>
                        <a:rPr kumimoji="1" lang="fr-FR" sz="11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(SPX-WKT3)</a:t>
                      </a:r>
                      <a:endParaRPr kumimoji="1" lang="fr-FR" sz="11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7" name="图片 12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26486" y="2253003"/>
            <a:ext cx="2664296" cy="922547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5"/>
          <a:srcRect l="2779" t="1627" r="5576" b="1772"/>
          <a:stretch/>
        </p:blipFill>
        <p:spPr>
          <a:xfrm rot="20247145">
            <a:off x="4700491" y="2287714"/>
            <a:ext cx="367548" cy="935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91366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5609A49F-719F-45F5-8BF5-3A2B65664E6A}"/>
              </a:ext>
            </a:extLst>
          </p:cNvPr>
          <p:cNvSpPr/>
          <p:nvPr/>
        </p:nvSpPr>
        <p:spPr>
          <a:xfrm>
            <a:off x="687379" y="3097913"/>
            <a:ext cx="11035469" cy="2221158"/>
          </a:xfrm>
          <a:prstGeom prst="rect">
            <a:avLst/>
          </a:prstGeom>
          <a:noFill/>
          <a:ln w="12700">
            <a:solidFill>
              <a:srgbClr val="04AC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0CD9413-79BB-4A3F-AD31-673CD8FA6BF2}"/>
              </a:ext>
            </a:extLst>
          </p:cNvPr>
          <p:cNvSpPr/>
          <p:nvPr/>
        </p:nvSpPr>
        <p:spPr>
          <a:xfrm>
            <a:off x="3021980" y="2185641"/>
            <a:ext cx="6032810" cy="3133427"/>
          </a:xfrm>
          <a:prstGeom prst="rect">
            <a:avLst/>
          </a:prstGeom>
          <a:noFill/>
          <a:ln w="12700">
            <a:solidFill>
              <a:srgbClr val="04AC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2E9A6C0-6805-4D4C-ADB4-2DC12CA88B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292801"/>
            <a:ext cx="3888606" cy="798216"/>
          </a:xfrm>
          <a:prstGeom prst="rect">
            <a:avLst/>
          </a:prstGeom>
        </p:spPr>
      </p:pic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655275" y="510878"/>
            <a:ext cx="9535327" cy="431557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Indoor Unit Design</a:t>
            </a:r>
          </a:p>
        </p:txBody>
      </p:sp>
      <p:pic>
        <p:nvPicPr>
          <p:cNvPr id="6" name="图片 12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12"/>
          <a:stretch/>
        </p:blipFill>
        <p:spPr>
          <a:xfrm>
            <a:off x="3245005" y="1521928"/>
            <a:ext cx="5651010" cy="1992837"/>
          </a:xfrm>
          <a:prstGeom prst="rect">
            <a:avLst/>
          </a:prstGeom>
        </p:spPr>
      </p:pic>
      <p:pic>
        <p:nvPicPr>
          <p:cNvPr id="7" name="图片 13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29" r="2057"/>
          <a:stretch/>
        </p:blipFill>
        <p:spPr>
          <a:xfrm>
            <a:off x="1000523" y="3760087"/>
            <a:ext cx="4310885" cy="1903212"/>
          </a:xfrm>
          <a:prstGeom prst="rect">
            <a:avLst/>
          </a:prstGeom>
        </p:spPr>
      </p:pic>
      <p:pic>
        <p:nvPicPr>
          <p:cNvPr id="8" name="图片 14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77"/>
          <a:stretch/>
        </p:blipFill>
        <p:spPr>
          <a:xfrm>
            <a:off x="7069873" y="3755048"/>
            <a:ext cx="4392066" cy="1885949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000523" y="5806168"/>
            <a:ext cx="2561381" cy="73866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r"/>
            <a:r>
              <a:rPr lang="en-US" sz="1400" b="1" dirty="0">
                <a:solidFill>
                  <a:prstClr val="black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Front cover is “one piece made”</a:t>
            </a:r>
          </a:p>
          <a:p>
            <a:pPr algn="r"/>
            <a:r>
              <a:rPr lang="en-US" sz="1400" dirty="0">
                <a:solidFill>
                  <a:prstClr val="black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No color difference between chassis and front cover </a:t>
            </a:r>
            <a:endParaRPr lang="en-US" sz="1400" dirty="0"/>
          </a:p>
        </p:txBody>
      </p:sp>
      <p:cxnSp>
        <p:nvCxnSpPr>
          <p:cNvPr id="23" name="Connecteur droit avec flèche 22"/>
          <p:cNvCxnSpPr>
            <a:cxnSpLocks/>
          </p:cNvCxnSpPr>
          <p:nvPr/>
        </p:nvCxnSpPr>
        <p:spPr>
          <a:xfrm>
            <a:off x="3245005" y="1454806"/>
            <a:ext cx="5586116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4287845" y="726561"/>
            <a:ext cx="373628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780 mm </a:t>
            </a:r>
            <a:r>
              <a:rPr lang="en-US" dirty="0">
                <a:solidFill>
                  <a:prstClr val="black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only</a:t>
            </a:r>
          </a:p>
          <a:p>
            <a:pPr algn="ctr"/>
            <a:r>
              <a:rPr lang="en-US" dirty="0">
                <a:solidFill>
                  <a:prstClr val="black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One of the thinner unit on the market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9302262" y="5600380"/>
            <a:ext cx="1758460" cy="116955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rgbClr val="04ACA4"/>
            </a:solidFill>
          </a:ln>
        </p:spPr>
        <p:txBody>
          <a:bodyPr wrap="square">
            <a:spAutoFit/>
          </a:bodyPr>
          <a:lstStyle/>
          <a:p>
            <a:pPr algn="r"/>
            <a:r>
              <a:rPr lang="en-US" sz="1400" b="1" dirty="0">
                <a:solidFill>
                  <a:prstClr val="black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New light for </a:t>
            </a:r>
            <a:br>
              <a:rPr lang="en-US" sz="1400" b="1" dirty="0">
                <a:solidFill>
                  <a:prstClr val="black"/>
                </a:solidFill>
                <a:cs typeface="Arial" panose="020B0604020202020204" pitchFamily="34" charset="0"/>
                <a:sym typeface="Wingdings" panose="05000000000000000000" pitchFamily="2" charset="2"/>
              </a:rPr>
            </a:br>
            <a:r>
              <a:rPr lang="en-US" sz="1400" b="1" dirty="0" err="1">
                <a:solidFill>
                  <a:prstClr val="black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FrostWash</a:t>
            </a:r>
            <a:r>
              <a:rPr lang="en-US" sz="1400" b="1" dirty="0">
                <a:solidFill>
                  <a:prstClr val="black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 function</a:t>
            </a:r>
          </a:p>
          <a:p>
            <a:pPr algn="r"/>
            <a:r>
              <a:rPr lang="en-US" sz="1400" dirty="0">
                <a:solidFill>
                  <a:prstClr val="black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on the IDU</a:t>
            </a:r>
          </a:p>
          <a:p>
            <a:pPr algn="r"/>
            <a:endParaRPr lang="en-US" sz="1400" b="1" dirty="0">
              <a:solidFill>
                <a:prstClr val="black"/>
              </a:solidFill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algn="r"/>
            <a:endParaRPr lang="en-US" sz="1400" dirty="0"/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02770" y="5672932"/>
            <a:ext cx="907366" cy="1024445"/>
          </a:xfrm>
          <a:prstGeom prst="rect">
            <a:avLst/>
          </a:prstGeom>
        </p:spPr>
      </p:pic>
      <p:sp>
        <p:nvSpPr>
          <p:cNvPr id="25" name="Rectangle 24"/>
          <p:cNvSpPr/>
          <p:nvPr/>
        </p:nvSpPr>
        <p:spPr>
          <a:xfrm>
            <a:off x="8222184" y="5600379"/>
            <a:ext cx="1080077" cy="1169551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r"/>
            <a:endParaRPr lang="en-US" sz="1400" b="1" dirty="0">
              <a:solidFill>
                <a:prstClr val="black"/>
              </a:solidFill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algn="r"/>
            <a:endParaRPr lang="en-US" sz="1400" b="1" dirty="0">
              <a:solidFill>
                <a:prstClr val="black"/>
              </a:solidFill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algn="r"/>
            <a:endParaRPr lang="en-US" sz="1400" b="1" dirty="0">
              <a:solidFill>
                <a:prstClr val="black"/>
              </a:solidFill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algn="r"/>
            <a:endParaRPr lang="en-US" sz="1400" b="1" dirty="0">
              <a:solidFill>
                <a:prstClr val="black"/>
              </a:solidFill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algn="r"/>
            <a:endParaRPr lang="en-US" sz="1400" dirty="0"/>
          </a:p>
        </p:txBody>
      </p:sp>
      <p:sp>
        <p:nvSpPr>
          <p:cNvPr id="35" name="Облачко с текстом: овальное 34">
            <a:extLst>
              <a:ext uri="{FF2B5EF4-FFF2-40B4-BE49-F238E27FC236}">
                <a16:creationId xmlns:a16="http://schemas.microsoft.com/office/drawing/2014/main" id="{FA6DF3A7-73ED-4BCC-9F79-66663FECE242}"/>
              </a:ext>
            </a:extLst>
          </p:cNvPr>
          <p:cNvSpPr/>
          <p:nvPr/>
        </p:nvSpPr>
        <p:spPr>
          <a:xfrm>
            <a:off x="10616757" y="5167172"/>
            <a:ext cx="352239" cy="327334"/>
          </a:xfrm>
          <a:prstGeom prst="wedgeEllipseCallout">
            <a:avLst>
              <a:gd name="adj1" fmla="val 71087"/>
              <a:gd name="adj2" fmla="val 77717"/>
            </a:avLst>
          </a:prstGeom>
          <a:noFill/>
          <a:ln w="19050">
            <a:solidFill>
              <a:srgbClr val="04AC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Облачко с текстом: овальное 36">
            <a:extLst>
              <a:ext uri="{FF2B5EF4-FFF2-40B4-BE49-F238E27FC236}">
                <a16:creationId xmlns:a16="http://schemas.microsoft.com/office/drawing/2014/main" id="{947A7ABB-CF96-4D35-BBEA-6BD1BDC5AA9C}"/>
              </a:ext>
            </a:extLst>
          </p:cNvPr>
          <p:cNvSpPr/>
          <p:nvPr/>
        </p:nvSpPr>
        <p:spPr>
          <a:xfrm rot="3040666">
            <a:off x="1000523" y="4370688"/>
            <a:ext cx="327335" cy="327334"/>
          </a:xfrm>
          <a:prstGeom prst="wedgeEllipseCallout">
            <a:avLst>
              <a:gd name="adj1" fmla="val 259445"/>
              <a:gd name="adj2" fmla="val 272910"/>
            </a:avLst>
          </a:prstGeom>
          <a:noFill/>
          <a:ln w="19050">
            <a:solidFill>
              <a:srgbClr val="04AC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Облачко с текстом: овальное 38">
            <a:extLst>
              <a:ext uri="{FF2B5EF4-FFF2-40B4-BE49-F238E27FC236}">
                <a16:creationId xmlns:a16="http://schemas.microsoft.com/office/drawing/2014/main" id="{450E9973-1969-498B-81EB-7D02B1424B16}"/>
              </a:ext>
            </a:extLst>
          </p:cNvPr>
          <p:cNvSpPr/>
          <p:nvPr/>
        </p:nvSpPr>
        <p:spPr>
          <a:xfrm rot="5400000">
            <a:off x="1917560" y="4391849"/>
            <a:ext cx="327333" cy="327334"/>
          </a:xfrm>
          <a:prstGeom prst="wedgeEllipseCallout">
            <a:avLst>
              <a:gd name="adj1" fmla="val 371229"/>
              <a:gd name="adj2" fmla="val 320903"/>
            </a:avLst>
          </a:prstGeom>
          <a:noFill/>
          <a:ln w="19050">
            <a:solidFill>
              <a:srgbClr val="04AC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0280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4" grpId="0"/>
      <p:bldP spid="21" grpId="0" animBg="1"/>
      <p:bldP spid="25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4C5C3098-69D5-4A36-A1B5-74D56BDF8D3C}"/>
              </a:ext>
            </a:extLst>
          </p:cNvPr>
          <p:cNvSpPr/>
          <p:nvPr/>
        </p:nvSpPr>
        <p:spPr>
          <a:xfrm>
            <a:off x="1147856" y="1736363"/>
            <a:ext cx="3003643" cy="3564763"/>
          </a:xfrm>
          <a:prstGeom prst="rect">
            <a:avLst/>
          </a:prstGeom>
          <a:noFill/>
          <a:ln w="38100">
            <a:solidFill>
              <a:srgbClr val="04AC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04ACA4"/>
                </a:solidFill>
              </a:ln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EF60339B-51F6-4568-A0F9-A820DAEF916E}"/>
              </a:ext>
            </a:extLst>
          </p:cNvPr>
          <p:cNvSpPr/>
          <p:nvPr/>
        </p:nvSpPr>
        <p:spPr>
          <a:xfrm>
            <a:off x="5083419" y="2069106"/>
            <a:ext cx="5960725" cy="3600845"/>
          </a:xfrm>
          <a:prstGeom prst="rect">
            <a:avLst/>
          </a:prstGeom>
          <a:noFill/>
          <a:ln w="38100">
            <a:solidFill>
              <a:srgbClr val="04AC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04ACA4"/>
                </a:solidFill>
              </a:ln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BB0162B-1182-462A-929D-9BAB8D95FE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292801"/>
            <a:ext cx="3888606" cy="798216"/>
          </a:xfrm>
          <a:prstGeom prst="rect">
            <a:avLst/>
          </a:prstGeom>
        </p:spPr>
      </p:pic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655275" y="515456"/>
            <a:ext cx="9535327" cy="431557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End user benefits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3537" y="1922815"/>
            <a:ext cx="3003644" cy="356476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296064" y="1212123"/>
            <a:ext cx="99786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>
              <a:buClr>
                <a:prstClr val="black"/>
              </a:buClr>
            </a:pPr>
            <a:r>
              <a:rPr lang="en-US" b="1" dirty="0">
                <a:solidFill>
                  <a:prstClr val="black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Combine cabinet and drain pan in one piece made</a:t>
            </a:r>
          </a:p>
        </p:txBody>
      </p:sp>
      <p:grpSp>
        <p:nvGrpSpPr>
          <p:cNvPr id="10" name="Groupe 9"/>
          <p:cNvGrpSpPr/>
          <p:nvPr/>
        </p:nvGrpSpPr>
        <p:grpSpPr>
          <a:xfrm>
            <a:off x="4924425" y="1807380"/>
            <a:ext cx="5960726" cy="3717522"/>
            <a:chOff x="3609975" y="2029665"/>
            <a:chExt cx="6000750" cy="3742484"/>
          </a:xfrm>
        </p:grpSpPr>
        <p:pic>
          <p:nvPicPr>
            <p:cNvPr id="8" name="Image 7"/>
            <p:cNvPicPr>
              <a:picLocks noChangeAspect="1"/>
            </p:cNvPicPr>
            <p:nvPr/>
          </p:nvPicPr>
          <p:blipFill rotWithShape="1">
            <a:blip r:embed="rId5"/>
            <a:srcRect r="85973" b="-124"/>
            <a:stretch/>
          </p:blipFill>
          <p:spPr>
            <a:xfrm>
              <a:off x="3609975" y="2138108"/>
              <a:ext cx="6000750" cy="3634041"/>
            </a:xfrm>
            <a:prstGeom prst="rect">
              <a:avLst/>
            </a:prstGeom>
          </p:spPr>
        </p:pic>
        <p:pic>
          <p:nvPicPr>
            <p:cNvPr id="9" name="Image 8"/>
            <p:cNvPicPr>
              <a:picLocks noChangeAspect="1"/>
            </p:cNvPicPr>
            <p:nvPr/>
          </p:nvPicPr>
          <p:blipFill rotWithShape="1">
            <a:blip r:embed="rId6"/>
            <a:srcRect l="11175" r="15113"/>
            <a:stretch/>
          </p:blipFill>
          <p:spPr>
            <a:xfrm>
              <a:off x="3716768" y="2029665"/>
              <a:ext cx="5856431" cy="3629532"/>
            </a:xfrm>
            <a:prstGeom prst="rect">
              <a:avLst/>
            </a:prstGeom>
          </p:spPr>
        </p:pic>
      </p:grpSp>
      <p:sp>
        <p:nvSpPr>
          <p:cNvPr id="12" name="Rectangle à coins arrondis 11"/>
          <p:cNvSpPr/>
          <p:nvPr/>
        </p:nvSpPr>
        <p:spPr bwMode="auto">
          <a:xfrm>
            <a:off x="170319" y="6184586"/>
            <a:ext cx="11895746" cy="457340"/>
          </a:xfrm>
          <a:prstGeom prst="roundRect">
            <a:avLst/>
          </a:prstGeom>
          <a:solidFill>
            <a:srgbClr val="04ACA4"/>
          </a:solidFill>
          <a:ln>
            <a:solidFill>
              <a:srgbClr val="04ACA4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Air circulation improvement → better performances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83A2DF8-ED29-4784-8C62-12683DE633D3}"/>
              </a:ext>
            </a:extLst>
          </p:cNvPr>
          <p:cNvSpPr/>
          <p:nvPr/>
        </p:nvSpPr>
        <p:spPr>
          <a:xfrm>
            <a:off x="4919434" y="1910622"/>
            <a:ext cx="5960726" cy="3609802"/>
          </a:xfrm>
          <a:prstGeom prst="rect">
            <a:avLst/>
          </a:prstGeom>
          <a:noFill/>
          <a:ln w="38100"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04ACA4"/>
                </a:solidFill>
              </a:ln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31A7A7AC-5C48-42BC-B67D-AF0D8E9DF8B4}"/>
              </a:ext>
            </a:extLst>
          </p:cNvPr>
          <p:cNvSpPr/>
          <p:nvPr/>
        </p:nvSpPr>
        <p:spPr>
          <a:xfrm>
            <a:off x="1338756" y="1917638"/>
            <a:ext cx="3003643" cy="3564763"/>
          </a:xfrm>
          <a:prstGeom prst="rect">
            <a:avLst/>
          </a:prstGeom>
          <a:noFill/>
          <a:ln w="38100"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04ACA4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67587184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F052E80-6BE5-42ED-91CF-407E87707E03}"/>
              </a:ext>
            </a:extLst>
          </p:cNvPr>
          <p:cNvSpPr/>
          <p:nvPr/>
        </p:nvSpPr>
        <p:spPr>
          <a:xfrm>
            <a:off x="1219449" y="2543697"/>
            <a:ext cx="2199217" cy="2974442"/>
          </a:xfrm>
          <a:prstGeom prst="rect">
            <a:avLst/>
          </a:prstGeom>
          <a:noFill/>
          <a:ln w="38100">
            <a:solidFill>
              <a:srgbClr val="04AC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04ACA4"/>
                </a:solidFill>
              </a:ln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B624B0A-9D6E-47A3-879B-B1788324A3B6}"/>
              </a:ext>
            </a:extLst>
          </p:cNvPr>
          <p:cNvSpPr/>
          <p:nvPr/>
        </p:nvSpPr>
        <p:spPr>
          <a:xfrm>
            <a:off x="3268879" y="2376989"/>
            <a:ext cx="1924051" cy="2974442"/>
          </a:xfrm>
          <a:prstGeom prst="rect">
            <a:avLst/>
          </a:prstGeom>
          <a:noFill/>
          <a:ln w="38100">
            <a:solidFill>
              <a:srgbClr val="04AC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04ACA4"/>
                </a:solidFill>
              </a:ln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3BC18EF-62F9-46C4-89E5-EECDA762AF64}"/>
              </a:ext>
            </a:extLst>
          </p:cNvPr>
          <p:cNvSpPr/>
          <p:nvPr/>
        </p:nvSpPr>
        <p:spPr>
          <a:xfrm>
            <a:off x="5970509" y="2054265"/>
            <a:ext cx="5350319" cy="2965318"/>
          </a:xfrm>
          <a:prstGeom prst="rect">
            <a:avLst/>
          </a:prstGeom>
          <a:noFill/>
          <a:ln w="38100">
            <a:solidFill>
              <a:srgbClr val="04AC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04ACA4"/>
                </a:solidFill>
              </a:ln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C8A6F1C-E810-4BFA-8FB9-1C02F1BB65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292801"/>
            <a:ext cx="3888606" cy="798216"/>
          </a:xfrm>
          <a:prstGeom prst="rect">
            <a:avLst/>
          </a:prstGeom>
        </p:spPr>
      </p:pic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944033" y="515456"/>
            <a:ext cx="9535327" cy="431557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Installer benefits</a:t>
            </a: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4640" y="2209525"/>
            <a:ext cx="5350319" cy="3016704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6134640" y="1441615"/>
            <a:ext cx="535031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 algn="ctr">
              <a:buClr>
                <a:prstClr val="black"/>
              </a:buClr>
            </a:pPr>
            <a:r>
              <a:rPr lang="en-US" sz="1600" b="1" dirty="0">
                <a:solidFill>
                  <a:prstClr val="black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Easy access to the piping beneath the unit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62026" y="1441615"/>
            <a:ext cx="41052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/>
              <a:t>Fan motor can be easily sliced and removed </a:t>
            </a:r>
          </a:p>
          <a:p>
            <a:pPr algn="ctr"/>
            <a:r>
              <a:rPr lang="en-US" sz="1600" b="1" dirty="0"/>
              <a:t>without removing the heat exchanger</a:t>
            </a: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5"/>
          <a:srcRect l="58359" t="18278" r="14933" b="21004"/>
          <a:stretch/>
        </p:blipFill>
        <p:spPr>
          <a:xfrm>
            <a:off x="962026" y="2209525"/>
            <a:ext cx="2393825" cy="3020784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43250" y="2210281"/>
            <a:ext cx="1924050" cy="3015948"/>
          </a:xfrm>
          <a:prstGeom prst="rect">
            <a:avLst/>
          </a:prstGeom>
        </p:spPr>
      </p:pic>
      <p:sp>
        <p:nvSpPr>
          <p:cNvPr id="10" name="Rectangle à coins arrondis 9"/>
          <p:cNvSpPr/>
          <p:nvPr/>
        </p:nvSpPr>
        <p:spPr bwMode="auto">
          <a:xfrm>
            <a:off x="170319" y="6184586"/>
            <a:ext cx="11895746" cy="457340"/>
          </a:xfrm>
          <a:prstGeom prst="roundRect">
            <a:avLst/>
          </a:prstGeom>
          <a:solidFill>
            <a:srgbClr val="04ACA4"/>
          </a:solidFill>
          <a:ln>
            <a:solidFill>
              <a:srgbClr val="04ACA4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Installation time saving for the installer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779F85E-6D8E-4685-92DA-F428DBB59B04}"/>
              </a:ext>
            </a:extLst>
          </p:cNvPr>
          <p:cNvSpPr/>
          <p:nvPr/>
        </p:nvSpPr>
        <p:spPr>
          <a:xfrm>
            <a:off x="962026" y="2227145"/>
            <a:ext cx="2199217" cy="2999084"/>
          </a:xfrm>
          <a:prstGeom prst="rect">
            <a:avLst/>
          </a:prstGeom>
          <a:noFill/>
          <a:ln w="38100"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04ACA4"/>
                </a:solidFill>
              </a:ln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85D0DD65-FCD0-4876-A904-1CED6A1B8543}"/>
              </a:ext>
            </a:extLst>
          </p:cNvPr>
          <p:cNvSpPr/>
          <p:nvPr/>
        </p:nvSpPr>
        <p:spPr>
          <a:xfrm>
            <a:off x="6142751" y="2209525"/>
            <a:ext cx="5350319" cy="2999084"/>
          </a:xfrm>
          <a:prstGeom prst="rect">
            <a:avLst/>
          </a:prstGeom>
          <a:noFill/>
          <a:ln w="38100"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04ACA4"/>
                </a:solidFill>
              </a:ln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1461B969-2D1A-4308-A30A-0823B0886491}"/>
              </a:ext>
            </a:extLst>
          </p:cNvPr>
          <p:cNvSpPr/>
          <p:nvPr/>
        </p:nvSpPr>
        <p:spPr>
          <a:xfrm>
            <a:off x="3169354" y="2227145"/>
            <a:ext cx="1897946" cy="2999084"/>
          </a:xfrm>
          <a:prstGeom prst="rect">
            <a:avLst/>
          </a:prstGeom>
          <a:noFill/>
          <a:ln w="38100"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04ACA4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323150695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8D0F5EF9-A535-4CAD-BBA0-90A98EEACC0B}"/>
              </a:ext>
            </a:extLst>
          </p:cNvPr>
          <p:cNvSpPr/>
          <p:nvPr/>
        </p:nvSpPr>
        <p:spPr>
          <a:xfrm>
            <a:off x="5601622" y="1748400"/>
            <a:ext cx="4553702" cy="4581881"/>
          </a:xfrm>
          <a:prstGeom prst="rect">
            <a:avLst/>
          </a:prstGeom>
          <a:noFill/>
          <a:ln w="38100">
            <a:solidFill>
              <a:srgbClr val="04AC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04ACA4"/>
                </a:solidFill>
              </a:ln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8DA9A7F-58C5-4327-895D-CF752B47CE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338222"/>
            <a:ext cx="7500696" cy="798216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0E3396CF-07C9-7841-9A9A-FA5989EE2D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3036" y="549288"/>
            <a:ext cx="7090313" cy="882169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NEW GENERATION OF CONTROLLERS ENTRY UNITS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76498" y="1642523"/>
            <a:ext cx="4553702" cy="4581881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197577">
            <a:off x="2559434" y="2183472"/>
            <a:ext cx="1449331" cy="3499983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293F40E1-7EB3-4B34-9C0E-D8BC6C055163}"/>
              </a:ext>
            </a:extLst>
          </p:cNvPr>
          <p:cNvSpPr/>
          <p:nvPr/>
        </p:nvSpPr>
        <p:spPr>
          <a:xfrm>
            <a:off x="5476498" y="1642522"/>
            <a:ext cx="4553702" cy="4581881"/>
          </a:xfrm>
          <a:prstGeom prst="rect">
            <a:avLst/>
          </a:prstGeom>
          <a:noFill/>
          <a:ln w="38100"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04ACA4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144765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C90D66B-129A-4662-947F-0011BC97A2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292801"/>
            <a:ext cx="3888606" cy="798216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67B43AB-12F6-4F83-863D-5FA2FB47240E}"/>
              </a:ext>
            </a:extLst>
          </p:cNvPr>
          <p:cNvSpPr/>
          <p:nvPr/>
        </p:nvSpPr>
        <p:spPr>
          <a:xfrm>
            <a:off x="655274" y="1491916"/>
            <a:ext cx="5950063" cy="30565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Marcador de texto 3">
            <a:extLst>
              <a:ext uri="{FF2B5EF4-FFF2-40B4-BE49-F238E27FC236}">
                <a16:creationId xmlns:a16="http://schemas.microsoft.com/office/drawing/2014/main" id="{D0BF218C-9084-4EB3-BA1A-D0ACA7F6EC90}"/>
              </a:ext>
            </a:extLst>
          </p:cNvPr>
          <p:cNvSpPr>
            <a:spLocks noGrp="1"/>
          </p:cNvSpPr>
          <p:nvPr/>
        </p:nvSpPr>
        <p:spPr>
          <a:xfrm>
            <a:off x="660419" y="1528105"/>
            <a:ext cx="6359501" cy="3258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685800" rtl="0" eaLnBrk="1" latinLnBrk="0" hangingPunct="1">
              <a:lnSpc>
                <a:spcPct val="80000"/>
              </a:lnSpc>
              <a:spcBef>
                <a:spcPts val="750"/>
              </a:spcBef>
              <a:buFontTx/>
              <a:buNone/>
              <a:defRPr lang="es-ES" sz="1350" b="1" kern="1200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cap="all" dirty="0">
                <a:solidFill>
                  <a:srgbClr val="04ACA4"/>
                </a:solidFill>
                <a:ea typeface="Source Sans Pro ExtraLight" panose="020B0303030403020204" pitchFamily="34" charset="0"/>
              </a:rPr>
              <a:t>A new design wall entry remocon with the new Frostwash function.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53329" y="1403890"/>
            <a:ext cx="1890629" cy="4565672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5492986" y="4587106"/>
            <a:ext cx="1937390" cy="30777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accent1"/>
            </a:solidFill>
          </a:ln>
        </p:spPr>
        <p:txBody>
          <a:bodyPr wrap="square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>
                <a:sym typeface="Wingdings" panose="05000000000000000000" pitchFamily="2" charset="2"/>
              </a:rPr>
              <a:t>New </a:t>
            </a:r>
            <a:r>
              <a:rPr lang="en-US" sz="1400" b="1" dirty="0" err="1">
                <a:sym typeface="Wingdings" panose="05000000000000000000" pitchFamily="2" charset="2"/>
              </a:rPr>
              <a:t>FrostWash</a:t>
            </a:r>
            <a:r>
              <a:rPr lang="en-US" sz="1400" b="1" dirty="0">
                <a:sym typeface="Wingdings" panose="05000000000000000000" pitchFamily="2" charset="2"/>
              </a:rPr>
              <a:t> button</a:t>
            </a:r>
            <a:endParaRPr lang="en-US" sz="1400" b="1" dirty="0"/>
          </a:p>
        </p:txBody>
      </p:sp>
      <p:sp>
        <p:nvSpPr>
          <p:cNvPr id="10" name="Rectangle 9"/>
          <p:cNvSpPr/>
          <p:nvPr/>
        </p:nvSpPr>
        <p:spPr>
          <a:xfrm>
            <a:off x="10110907" y="4564758"/>
            <a:ext cx="1495936" cy="30777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accent1"/>
            </a:solidFill>
          </a:ln>
        </p:spPr>
        <p:txBody>
          <a:bodyPr wrap="square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>
                <a:sym typeface="Wingdings" panose="05000000000000000000" pitchFamily="2" charset="2"/>
              </a:rPr>
              <a:t>Leave home</a:t>
            </a:r>
            <a:endParaRPr lang="en-US" sz="1400" b="1" dirty="0"/>
          </a:p>
        </p:txBody>
      </p:sp>
      <p:cxnSp>
        <p:nvCxnSpPr>
          <p:cNvPr id="12" name="Connecteur en angle 11"/>
          <p:cNvCxnSpPr>
            <a:stCxn id="9" idx="3"/>
          </p:cNvCxnSpPr>
          <p:nvPr/>
        </p:nvCxnSpPr>
        <p:spPr>
          <a:xfrm flipV="1">
            <a:off x="7430376" y="4409415"/>
            <a:ext cx="1343079" cy="331580"/>
          </a:xfrm>
          <a:prstGeom prst="bentConnector3">
            <a:avLst>
              <a:gd name="adj1" fmla="val 99572"/>
            </a:avLst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en angle 12"/>
          <p:cNvCxnSpPr>
            <a:stCxn id="10" idx="1"/>
          </p:cNvCxnSpPr>
          <p:nvPr/>
        </p:nvCxnSpPr>
        <p:spPr>
          <a:xfrm rot="10800000">
            <a:off x="9280199" y="4434139"/>
            <a:ext cx="830709" cy="284509"/>
          </a:xfrm>
          <a:prstGeom prst="bentConnector3">
            <a:avLst>
              <a:gd name="adj1" fmla="val 100146"/>
            </a:avLst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24"/>
          <p:cNvSpPr txBox="1"/>
          <p:nvPr/>
        </p:nvSpPr>
        <p:spPr>
          <a:xfrm>
            <a:off x="10110908" y="2912264"/>
            <a:ext cx="1495936" cy="30777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accent1"/>
            </a:solidFill>
          </a:ln>
        </p:spPr>
        <p:txBody>
          <a:bodyPr wrap="square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/>
              <a:t>Temp. setting</a:t>
            </a:r>
          </a:p>
        </p:txBody>
      </p:sp>
      <p:sp>
        <p:nvSpPr>
          <p:cNvPr id="15" name="ZoneTexte 26"/>
          <p:cNvSpPr txBox="1"/>
          <p:nvPr/>
        </p:nvSpPr>
        <p:spPr>
          <a:xfrm>
            <a:off x="10110907" y="3319151"/>
            <a:ext cx="1495936" cy="30764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accent1"/>
            </a:solidFill>
          </a:ln>
        </p:spPr>
        <p:txBody>
          <a:bodyPr wrap="square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/>
              <a:t>ON / OFF</a:t>
            </a:r>
          </a:p>
        </p:txBody>
      </p:sp>
      <p:sp>
        <p:nvSpPr>
          <p:cNvPr id="16" name="ZoneTexte 28"/>
          <p:cNvSpPr txBox="1"/>
          <p:nvPr/>
        </p:nvSpPr>
        <p:spPr>
          <a:xfrm>
            <a:off x="10110907" y="4138714"/>
            <a:ext cx="1495936" cy="30777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accent1"/>
            </a:solidFill>
          </a:ln>
        </p:spPr>
        <p:txBody>
          <a:bodyPr wrap="square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/>
              <a:t>Swing</a:t>
            </a:r>
          </a:p>
        </p:txBody>
      </p:sp>
      <p:sp>
        <p:nvSpPr>
          <p:cNvPr id="17" name="ZoneTexte 29"/>
          <p:cNvSpPr txBox="1"/>
          <p:nvPr/>
        </p:nvSpPr>
        <p:spPr>
          <a:xfrm>
            <a:off x="10110907" y="3724289"/>
            <a:ext cx="1495937" cy="30777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accent1"/>
            </a:solidFill>
          </a:ln>
        </p:spPr>
        <p:txBody>
          <a:bodyPr wrap="square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/>
              <a:t>Fan speed setting</a:t>
            </a:r>
          </a:p>
        </p:txBody>
      </p:sp>
      <p:sp>
        <p:nvSpPr>
          <p:cNvPr id="18" name="ZoneTexte 34"/>
          <p:cNvSpPr txBox="1"/>
          <p:nvPr/>
        </p:nvSpPr>
        <p:spPr>
          <a:xfrm>
            <a:off x="5854866" y="3547084"/>
            <a:ext cx="1582528" cy="30764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accent1"/>
            </a:solidFill>
          </a:ln>
        </p:spPr>
        <p:txBody>
          <a:bodyPr wrap="square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/>
              <a:t>Eco mode</a:t>
            </a:r>
          </a:p>
        </p:txBody>
      </p:sp>
      <p:sp>
        <p:nvSpPr>
          <p:cNvPr id="19" name="ZoneTexte 38"/>
          <p:cNvSpPr txBox="1"/>
          <p:nvPr/>
        </p:nvSpPr>
        <p:spPr>
          <a:xfrm>
            <a:off x="5854866" y="3087278"/>
            <a:ext cx="1582528" cy="30764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accent1"/>
            </a:solidFill>
          </a:ln>
        </p:spPr>
        <p:txBody>
          <a:bodyPr wrap="square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/>
              <a:t>Mode selector</a:t>
            </a:r>
          </a:p>
        </p:txBody>
      </p:sp>
      <p:cxnSp>
        <p:nvCxnSpPr>
          <p:cNvPr id="20" name="Connecteur en angle 19"/>
          <p:cNvCxnSpPr>
            <a:cxnSpLocks/>
            <a:stCxn id="14" idx="1"/>
          </p:cNvCxnSpPr>
          <p:nvPr/>
        </p:nvCxnSpPr>
        <p:spPr>
          <a:xfrm rot="10800000" flipV="1">
            <a:off x="8767762" y="3066153"/>
            <a:ext cx="1343146" cy="139846"/>
          </a:xfrm>
          <a:prstGeom prst="bentConnector3">
            <a:avLst>
              <a:gd name="adj1" fmla="val 50000"/>
            </a:avLst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en angle 20"/>
          <p:cNvCxnSpPr>
            <a:cxnSpLocks/>
          </p:cNvCxnSpPr>
          <p:nvPr/>
        </p:nvCxnSpPr>
        <p:spPr>
          <a:xfrm rot="10800000">
            <a:off x="9484659" y="4008834"/>
            <a:ext cx="626248" cy="287888"/>
          </a:xfrm>
          <a:prstGeom prst="bentConnector3">
            <a:avLst>
              <a:gd name="adj1" fmla="val 50000"/>
            </a:avLst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en angle 21"/>
          <p:cNvCxnSpPr>
            <a:stCxn id="17" idx="1"/>
          </p:cNvCxnSpPr>
          <p:nvPr/>
        </p:nvCxnSpPr>
        <p:spPr>
          <a:xfrm rot="10800000">
            <a:off x="9484659" y="3700908"/>
            <a:ext cx="626248" cy="177270"/>
          </a:xfrm>
          <a:prstGeom prst="bentConnector3">
            <a:avLst>
              <a:gd name="adj1" fmla="val 50000"/>
            </a:avLst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en angle 22"/>
          <p:cNvCxnSpPr>
            <a:stCxn id="19" idx="3"/>
          </p:cNvCxnSpPr>
          <p:nvPr/>
        </p:nvCxnSpPr>
        <p:spPr>
          <a:xfrm>
            <a:off x="7437394" y="3241102"/>
            <a:ext cx="599023" cy="86894"/>
          </a:xfrm>
          <a:prstGeom prst="bentConnector3">
            <a:avLst>
              <a:gd name="adj1" fmla="val 50000"/>
            </a:avLst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ZoneTexte 73"/>
          <p:cNvSpPr txBox="1"/>
          <p:nvPr/>
        </p:nvSpPr>
        <p:spPr>
          <a:xfrm>
            <a:off x="5847848" y="4004715"/>
            <a:ext cx="1582528" cy="30764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accent1"/>
            </a:solidFill>
          </a:ln>
        </p:spPr>
        <p:txBody>
          <a:bodyPr wrap="square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/>
              <a:t>Timer ON &amp; OFF</a:t>
            </a:r>
          </a:p>
        </p:txBody>
      </p:sp>
      <p:cxnSp>
        <p:nvCxnSpPr>
          <p:cNvPr id="25" name="Connecteur en angle 24"/>
          <p:cNvCxnSpPr>
            <a:stCxn id="15" idx="1"/>
          </p:cNvCxnSpPr>
          <p:nvPr/>
        </p:nvCxnSpPr>
        <p:spPr>
          <a:xfrm rot="10800000">
            <a:off x="9484659" y="3360229"/>
            <a:ext cx="626249" cy="112746"/>
          </a:xfrm>
          <a:prstGeom prst="bentConnector3">
            <a:avLst>
              <a:gd name="adj1" fmla="val 50000"/>
            </a:avLst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655274" y="2012599"/>
            <a:ext cx="4992548" cy="332398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400" b="1" dirty="0">
              <a:sym typeface="Wingdings" panose="05000000000000000000" pitchFamily="2" charset="2"/>
            </a:endParaRPr>
          </a:p>
          <a:p>
            <a:endParaRPr lang="en-US" sz="1400" b="1" dirty="0">
              <a:sym typeface="Wingdings" panose="05000000000000000000" pitchFamily="2" charset="2"/>
            </a:endParaRPr>
          </a:p>
          <a:p>
            <a:endParaRPr lang="en-US" sz="1400" b="1" dirty="0">
              <a:sym typeface="Wingdings" panose="05000000000000000000" pitchFamily="2" charset="2"/>
            </a:endParaRPr>
          </a:p>
          <a:p>
            <a:endParaRPr lang="en-US" sz="1400" b="1" dirty="0">
              <a:sym typeface="Wingdings" panose="05000000000000000000" pitchFamily="2" charset="2"/>
            </a:endParaRPr>
          </a:p>
          <a:p>
            <a:endParaRPr lang="en-US" sz="1400" b="1" dirty="0">
              <a:sym typeface="Wingdings" panose="05000000000000000000" pitchFamily="2" charset="2"/>
            </a:endParaRPr>
          </a:p>
          <a:p>
            <a:r>
              <a:rPr lang="en-US" sz="1400" b="1" dirty="0">
                <a:sym typeface="Wingdings" panose="05000000000000000000" pitchFamily="2" charset="2"/>
              </a:rPr>
              <a:t>New Black and White design</a:t>
            </a:r>
          </a:p>
          <a:p>
            <a:endParaRPr lang="en-US" sz="1400" b="1" dirty="0">
              <a:sym typeface="Wingdings" panose="05000000000000000000" pitchFamily="2" charset="2"/>
            </a:endParaRPr>
          </a:p>
          <a:p>
            <a:r>
              <a:rPr lang="en-US" sz="1400" b="1" dirty="0">
                <a:sym typeface="Wingdings" panose="05000000000000000000" pitchFamily="2" charset="2"/>
              </a:rPr>
              <a:t> Improve Hitachi brand image with an increasing quality of </a:t>
            </a:r>
            <a:br>
              <a:rPr lang="en-US" sz="1400" b="1" dirty="0">
                <a:sym typeface="Wingdings" panose="05000000000000000000" pitchFamily="2" charset="2"/>
              </a:rPr>
            </a:br>
            <a:r>
              <a:rPr lang="en-US" sz="1400" b="1" dirty="0">
                <a:sym typeface="Wingdings" panose="05000000000000000000" pitchFamily="2" charset="2"/>
              </a:rPr>
              <a:t>the Entry remocon </a:t>
            </a:r>
          </a:p>
          <a:p>
            <a:endParaRPr lang="en-US" sz="1400" dirty="0">
              <a:sym typeface="Wingdings" panose="05000000000000000000" pitchFamily="2" charset="2"/>
            </a:endParaRPr>
          </a:p>
          <a:p>
            <a:endParaRPr lang="en-US" sz="1400" dirty="0">
              <a:sym typeface="Wingdings" panose="05000000000000000000" pitchFamily="2" charset="2"/>
            </a:endParaRPr>
          </a:p>
          <a:p>
            <a:endParaRPr lang="en-US" sz="1400" dirty="0">
              <a:sym typeface="Wingdings" panose="05000000000000000000" pitchFamily="2" charset="2"/>
            </a:endParaRPr>
          </a:p>
          <a:p>
            <a:endParaRPr lang="en-US" sz="1400" dirty="0">
              <a:sym typeface="Wingdings" panose="05000000000000000000" pitchFamily="2" charset="2"/>
            </a:endParaRPr>
          </a:p>
          <a:p>
            <a:endParaRPr lang="en-US" sz="1400" dirty="0">
              <a:sym typeface="Wingdings" panose="05000000000000000000" pitchFamily="2" charset="2"/>
            </a:endParaRPr>
          </a:p>
          <a:p>
            <a:r>
              <a:rPr lang="en-US" sz="1400" dirty="0">
                <a:sym typeface="Wingdings" panose="05000000000000000000" pitchFamily="2" charset="2"/>
              </a:rPr>
              <a:t>Same function as the current remocon </a:t>
            </a:r>
            <a:r>
              <a:rPr lang="en-US" sz="1400" b="1" dirty="0">
                <a:sym typeface="Wingdings" panose="05000000000000000000" pitchFamily="2" charset="2"/>
              </a:rPr>
              <a:t>+ New Frost Wash function</a:t>
            </a:r>
            <a:endParaRPr lang="en-US" sz="1400" dirty="0">
              <a:sym typeface="Wingdings" panose="05000000000000000000" pitchFamily="2" charset="2"/>
            </a:endParaRPr>
          </a:p>
        </p:txBody>
      </p:sp>
      <p:cxnSp>
        <p:nvCxnSpPr>
          <p:cNvPr id="27" name="Connecteur droit avec flèche 26"/>
          <p:cNvCxnSpPr>
            <a:stCxn id="24" idx="3"/>
          </p:cNvCxnSpPr>
          <p:nvPr/>
        </p:nvCxnSpPr>
        <p:spPr>
          <a:xfrm flipV="1">
            <a:off x="7430376" y="4147235"/>
            <a:ext cx="677724" cy="1130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avec flèche 27"/>
          <p:cNvCxnSpPr>
            <a:stCxn id="18" idx="3"/>
          </p:cNvCxnSpPr>
          <p:nvPr/>
        </p:nvCxnSpPr>
        <p:spPr>
          <a:xfrm>
            <a:off x="7437394" y="3700908"/>
            <a:ext cx="664521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à coins arrondis 28"/>
          <p:cNvSpPr/>
          <p:nvPr/>
        </p:nvSpPr>
        <p:spPr bwMode="auto">
          <a:xfrm>
            <a:off x="170319" y="6184586"/>
            <a:ext cx="11895746" cy="457340"/>
          </a:xfrm>
          <a:prstGeom prst="roundRect">
            <a:avLst/>
          </a:prstGeom>
          <a:solidFill>
            <a:srgbClr val="04ACA4"/>
          </a:solidFill>
          <a:ln>
            <a:solidFill>
              <a:srgbClr val="04ACA4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Harmonization of the RAC wireless remocon → Brand modernization thanks to trendy design remocon</a:t>
            </a:r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655274" y="327390"/>
            <a:ext cx="9535327" cy="431557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New Entry Remocon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b="1" dirty="0">
                <a:solidFill>
                  <a:schemeClr val="bg1"/>
                </a:solidFill>
              </a:rPr>
              <a:t>RAR-7PE1</a:t>
            </a:r>
          </a:p>
        </p:txBody>
      </p:sp>
    </p:spTree>
    <p:extLst>
      <p:ext uri="{BB962C8B-B14F-4D97-AF65-F5344CB8AC3E}">
        <p14:creationId xmlns:p14="http://schemas.microsoft.com/office/powerpoint/2010/main" val="415667993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5B091DC-ABF2-461F-9D90-73ACDB4CAE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292801"/>
            <a:ext cx="2618072" cy="798216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655275" y="1573447"/>
            <a:ext cx="9812812" cy="307777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kumimoji="1" lang="en-US" altLang="ja-JP" sz="1400" dirty="0">
                <a:latin typeface="Calibri" panose="020F0502020204030204" pitchFamily="34" charset="0"/>
              </a:rPr>
              <a:t>Freeze the heat exchanger at -15°C, creating plenty of water to wash away accumulated dust on the Heat Exchanger.</a:t>
            </a:r>
            <a:endParaRPr kumimoji="1" lang="ja-JP" altLang="en-US" sz="1400" dirty="0">
              <a:latin typeface="Calibri" panose="020F0502020204030204" pitchFamily="34" charset="0"/>
            </a:endParaRPr>
          </a:p>
        </p:txBody>
      </p:sp>
      <p:sp>
        <p:nvSpPr>
          <p:cNvPr id="28" name="正方形/長方形 8"/>
          <p:cNvSpPr/>
          <p:nvPr/>
        </p:nvSpPr>
        <p:spPr bwMode="auto">
          <a:xfrm>
            <a:off x="946904" y="2523593"/>
            <a:ext cx="1920240" cy="3349933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none" rtlCol="0" anchor="t"/>
          <a:lstStyle/>
          <a:p>
            <a:pPr algn="ctr"/>
            <a:r>
              <a:rPr lang="en-US" altLang="ja-JP" sz="1400" b="1" dirty="0">
                <a:solidFill>
                  <a:schemeClr val="accent1"/>
                </a:solidFill>
                <a:latin typeface="Calibri" panose="020F0502020204030204" pitchFamily="34" charset="0"/>
              </a:rPr>
              <a:t>FREEZE</a:t>
            </a:r>
            <a:endParaRPr kumimoji="1" lang="ja-JP" altLang="en-US" sz="1400" dirty="0">
              <a:solidFill>
                <a:schemeClr val="accent1"/>
              </a:solidFill>
              <a:latin typeface="Calibri" panose="020F0502020204030204" pitchFamily="34" charset="0"/>
            </a:endParaRPr>
          </a:p>
        </p:txBody>
      </p:sp>
      <p:sp>
        <p:nvSpPr>
          <p:cNvPr id="31" name="正方形/長方形 9"/>
          <p:cNvSpPr/>
          <p:nvPr/>
        </p:nvSpPr>
        <p:spPr bwMode="auto">
          <a:xfrm>
            <a:off x="3689555" y="2523593"/>
            <a:ext cx="1920240" cy="3349933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none" rtlCol="0" anchor="t"/>
          <a:lstStyle/>
          <a:p>
            <a:pPr algn="ctr"/>
            <a:r>
              <a:rPr lang="en-US" altLang="ja-JP" sz="1400" b="1" dirty="0">
                <a:solidFill>
                  <a:schemeClr val="accent1"/>
                </a:solidFill>
                <a:latin typeface="Calibri" panose="020F0502020204030204" pitchFamily="34" charset="0"/>
              </a:rPr>
              <a:t>MELT &amp; WASH</a:t>
            </a:r>
            <a:endParaRPr lang="ja-JP" altLang="en-US" sz="1400" b="1" dirty="0">
              <a:solidFill>
                <a:schemeClr val="accent1"/>
              </a:solidFill>
              <a:latin typeface="Calibri" panose="020F0502020204030204" pitchFamily="34" charset="0"/>
            </a:endParaRPr>
          </a:p>
        </p:txBody>
      </p:sp>
      <p:sp>
        <p:nvSpPr>
          <p:cNvPr id="32" name="正方形/長方形 11"/>
          <p:cNvSpPr/>
          <p:nvPr/>
        </p:nvSpPr>
        <p:spPr bwMode="auto">
          <a:xfrm>
            <a:off x="6412194" y="2523593"/>
            <a:ext cx="1920240" cy="3349933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none" rtlCol="0" anchor="t"/>
          <a:lstStyle/>
          <a:p>
            <a:pPr algn="ctr"/>
            <a:r>
              <a:rPr lang="en-US" altLang="ja-JP" sz="1400" b="1" dirty="0">
                <a:solidFill>
                  <a:schemeClr val="accent1"/>
                </a:solidFill>
                <a:latin typeface="Calibri" panose="020F0502020204030204" pitchFamily="34" charset="0"/>
              </a:rPr>
              <a:t>DRY</a:t>
            </a:r>
            <a:endParaRPr kumimoji="1" lang="ja-JP" altLang="en-US" sz="1400" dirty="0">
              <a:solidFill>
                <a:schemeClr val="accent1"/>
              </a:solidFill>
              <a:latin typeface="Calibri" panose="020F0502020204030204" pitchFamily="34" charset="0"/>
            </a:endParaRPr>
          </a:p>
        </p:txBody>
      </p:sp>
      <p:sp>
        <p:nvSpPr>
          <p:cNvPr id="36" name="テキスト ボックス 37"/>
          <p:cNvSpPr txBox="1"/>
          <p:nvPr/>
        </p:nvSpPr>
        <p:spPr>
          <a:xfrm>
            <a:off x="911692" y="3093628"/>
            <a:ext cx="199931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Freeze the Heat Exchanger</a:t>
            </a:r>
          </a:p>
        </p:txBody>
      </p:sp>
      <p:sp>
        <p:nvSpPr>
          <p:cNvPr id="37" name="テキスト ボックス 38"/>
          <p:cNvSpPr txBox="1"/>
          <p:nvPr/>
        </p:nvSpPr>
        <p:spPr>
          <a:xfrm>
            <a:off x="3701277" y="3093629"/>
            <a:ext cx="185904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Melt the Frost at once </a:t>
            </a:r>
          </a:p>
          <a:p>
            <a:r>
              <a:rPr kumimoji="1" lang="en-US" altLang="ja-JP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to Wash away the dust</a:t>
            </a:r>
          </a:p>
        </p:txBody>
      </p:sp>
      <p:sp>
        <p:nvSpPr>
          <p:cNvPr id="38" name="テキスト ボックス 39"/>
          <p:cNvSpPr txBox="1"/>
          <p:nvPr/>
        </p:nvSpPr>
        <p:spPr>
          <a:xfrm>
            <a:off x="6444636" y="3093628"/>
            <a:ext cx="190646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Dry the Heat Exchanger</a:t>
            </a:r>
          </a:p>
        </p:txBody>
      </p:sp>
      <p:pic>
        <p:nvPicPr>
          <p:cNvPr id="39" name="図 4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34918" y="3727483"/>
            <a:ext cx="1554480" cy="879019"/>
          </a:xfrm>
          <a:prstGeom prst="rect">
            <a:avLst/>
          </a:prstGeom>
        </p:spPr>
      </p:pic>
      <p:sp>
        <p:nvSpPr>
          <p:cNvPr id="40" name="テキスト ボックス 52"/>
          <p:cNvSpPr txBox="1"/>
          <p:nvPr/>
        </p:nvSpPr>
        <p:spPr>
          <a:xfrm>
            <a:off x="1592067" y="2813005"/>
            <a:ext cx="564578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kumimoji="1" lang="en-US" altLang="ja-JP" sz="1000" b="1" dirty="0">
                <a:latin typeface="Calibri" panose="020F0502020204030204" pitchFamily="34" charset="0"/>
              </a:rPr>
              <a:t>20 min</a:t>
            </a:r>
            <a:endParaRPr kumimoji="1" lang="ja-JP" altLang="en-US" sz="1000" b="1" dirty="0">
              <a:latin typeface="Calibri" panose="020F0502020204030204" pitchFamily="34" charset="0"/>
            </a:endParaRPr>
          </a:p>
        </p:txBody>
      </p:sp>
      <p:sp>
        <p:nvSpPr>
          <p:cNvPr id="41" name="テキスト ボックス 53"/>
          <p:cNvSpPr txBox="1"/>
          <p:nvPr/>
        </p:nvSpPr>
        <p:spPr>
          <a:xfrm>
            <a:off x="4302893" y="2822011"/>
            <a:ext cx="497252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kumimoji="1" lang="en-US" altLang="ja-JP" sz="1000" b="1" dirty="0">
                <a:latin typeface="Calibri" panose="020F0502020204030204" pitchFamily="34" charset="0"/>
              </a:rPr>
              <a:t>1 min</a:t>
            </a:r>
            <a:endParaRPr kumimoji="1" lang="ja-JP" altLang="en-US" sz="1000" b="1" dirty="0">
              <a:latin typeface="Calibri" panose="020F0502020204030204" pitchFamily="34" charset="0"/>
            </a:endParaRPr>
          </a:p>
        </p:txBody>
      </p:sp>
      <p:sp>
        <p:nvSpPr>
          <p:cNvPr id="42" name="テキスト ボックス 54"/>
          <p:cNvSpPr txBox="1"/>
          <p:nvPr/>
        </p:nvSpPr>
        <p:spPr>
          <a:xfrm>
            <a:off x="7100216" y="2753460"/>
            <a:ext cx="564578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kumimoji="1" lang="en-US" altLang="ja-JP" sz="1000" b="1" dirty="0">
                <a:latin typeface="Calibri" panose="020F0502020204030204" pitchFamily="34" charset="0"/>
              </a:rPr>
              <a:t>60 min</a:t>
            </a:r>
            <a:endParaRPr kumimoji="1" lang="ja-JP" altLang="en-US" sz="1000" b="1" dirty="0">
              <a:latin typeface="Calibri" panose="020F0502020204030204" pitchFamily="34" charset="0"/>
            </a:endParaRPr>
          </a:p>
        </p:txBody>
      </p:sp>
      <p:sp>
        <p:nvSpPr>
          <p:cNvPr id="43" name="Triangle isocèle 42"/>
          <p:cNvSpPr/>
          <p:nvPr/>
        </p:nvSpPr>
        <p:spPr>
          <a:xfrm rot="5400000">
            <a:off x="3057731" y="3971411"/>
            <a:ext cx="441796" cy="272212"/>
          </a:xfrm>
          <a:prstGeom prst="triangle">
            <a:avLst/>
          </a:prstGeom>
          <a:gradFill flip="none" rotWithShape="1">
            <a:gsLst>
              <a:gs pos="0">
                <a:srgbClr val="04ACA4"/>
              </a:gs>
              <a:gs pos="100000">
                <a:srgbClr val="04ACA4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Marcador de texto 3">
            <a:extLst>
              <a:ext uri="{FF2B5EF4-FFF2-40B4-BE49-F238E27FC236}">
                <a16:creationId xmlns:a16="http://schemas.microsoft.com/office/drawing/2014/main" id="{D0BF218C-9084-4EB3-BA1A-D0ACA7F6EC9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1570" y="2084843"/>
            <a:ext cx="3486286" cy="259927"/>
          </a:xfrm>
        </p:spPr>
        <p:txBody>
          <a:bodyPr/>
          <a:lstStyle/>
          <a:p>
            <a:pPr>
              <a:buClr>
                <a:schemeClr val="tx2"/>
              </a:buClr>
            </a:pPr>
            <a:r>
              <a:rPr lang="fr-FR" dirty="0">
                <a:latin typeface="Calibri" panose="020F0502020204030204" pitchFamily="34" charset="0"/>
                <a:ea typeface="Source Sans Pro" panose="020B0503030403020204" pitchFamily="34" charset="0"/>
              </a:rPr>
              <a:t>Operating procedure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55276" y="1137270"/>
            <a:ext cx="8396938" cy="369332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kumimoji="1" lang="en-US" altLang="ja-JP" b="1" dirty="0">
                <a:latin typeface="Calibri" panose="020F0502020204030204" pitchFamily="34" charset="0"/>
              </a:rPr>
              <a:t>How does it work? </a:t>
            </a:r>
            <a:endParaRPr kumimoji="1" lang="ja-JP" altLang="en-US" b="1" dirty="0">
              <a:latin typeface="Calibri" panose="020F0502020204030204" pitchFamily="34" charset="0"/>
            </a:endParaRPr>
          </a:p>
        </p:txBody>
      </p:sp>
      <p:sp>
        <p:nvSpPr>
          <p:cNvPr id="52" name="Triangle isocèle 51"/>
          <p:cNvSpPr/>
          <p:nvPr/>
        </p:nvSpPr>
        <p:spPr>
          <a:xfrm rot="5400000">
            <a:off x="5791110" y="3971411"/>
            <a:ext cx="441796" cy="272212"/>
          </a:xfrm>
          <a:prstGeom prst="triangle">
            <a:avLst/>
          </a:prstGeom>
          <a:gradFill flip="none" rotWithShape="1">
            <a:gsLst>
              <a:gs pos="0">
                <a:srgbClr val="04ACA4"/>
              </a:gs>
              <a:gs pos="100000">
                <a:srgbClr val="04ACA4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ítulo 9">
            <a:extLst>
              <a:ext uri="{FF2B5EF4-FFF2-40B4-BE49-F238E27FC236}">
                <a16:creationId xmlns:a16="http://schemas.microsoft.com/office/drawing/2014/main" id="{C765B609-DB3A-8D4B-8BE9-704150FC0E1E}"/>
              </a:ext>
            </a:extLst>
          </p:cNvPr>
          <p:cNvSpPr txBox="1">
            <a:spLocks/>
          </p:cNvSpPr>
          <p:nvPr/>
        </p:nvSpPr>
        <p:spPr>
          <a:xfrm>
            <a:off x="689068" y="516438"/>
            <a:ext cx="9535327" cy="43155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>
                <a:solidFill>
                  <a:schemeClr val="bg1"/>
                </a:solidFill>
              </a:rPr>
              <a:t>FrostWash</a:t>
            </a:r>
            <a:endParaRPr lang="en-US" b="0" dirty="0">
              <a:solidFill>
                <a:schemeClr val="bg1"/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4384" y="4624571"/>
            <a:ext cx="1830275" cy="121198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61781" y="4612023"/>
            <a:ext cx="1825133" cy="1218812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79978" y="3555241"/>
            <a:ext cx="1333500" cy="889000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48361" y="4581795"/>
            <a:ext cx="1764871" cy="1170154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9"/>
          <a:srcRect l="9794" t="17561"/>
          <a:stretch/>
        </p:blipFill>
        <p:spPr>
          <a:xfrm>
            <a:off x="3773314" y="3641778"/>
            <a:ext cx="1739918" cy="1065420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57218" y="2991939"/>
            <a:ext cx="3476604" cy="2308957"/>
          </a:xfrm>
          <a:prstGeom prst="rect">
            <a:avLst/>
          </a:prstGeom>
        </p:spPr>
      </p:pic>
      <p:sp>
        <p:nvSpPr>
          <p:cNvPr id="53" name="Triangle isocèle 52"/>
          <p:cNvSpPr/>
          <p:nvPr/>
        </p:nvSpPr>
        <p:spPr>
          <a:xfrm rot="5400000">
            <a:off x="8539039" y="3982001"/>
            <a:ext cx="441796" cy="272212"/>
          </a:xfrm>
          <a:prstGeom prst="triangle">
            <a:avLst/>
          </a:prstGeom>
          <a:gradFill flip="none" rotWithShape="1">
            <a:gsLst>
              <a:gs pos="50000">
                <a:srgbClr val="04ACA4"/>
              </a:gs>
              <a:gs pos="100000">
                <a:srgbClr val="04ACA4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04384" y="3417917"/>
            <a:ext cx="1805280" cy="1209598"/>
          </a:xfrm>
          <a:prstGeom prst="rect">
            <a:avLst/>
          </a:prstGeom>
        </p:spPr>
      </p:pic>
      <p:sp>
        <p:nvSpPr>
          <p:cNvPr id="27" name="Rectangle à coins arrondis 26"/>
          <p:cNvSpPr/>
          <p:nvPr/>
        </p:nvSpPr>
        <p:spPr bwMode="auto">
          <a:xfrm>
            <a:off x="170319" y="6184586"/>
            <a:ext cx="11895746" cy="457340"/>
          </a:xfrm>
          <a:prstGeom prst="roundRect">
            <a:avLst/>
          </a:prstGeom>
          <a:solidFill>
            <a:srgbClr val="04ACA4"/>
          </a:solidFill>
          <a:ln>
            <a:solidFill>
              <a:srgbClr val="04ACA4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 err="1">
                <a:solidFill>
                  <a:schemeClr val="bg1"/>
                </a:solidFill>
              </a:rPr>
              <a:t>FrostWash</a:t>
            </a:r>
            <a:r>
              <a:rPr lang="en-US" b="1" dirty="0">
                <a:solidFill>
                  <a:schemeClr val="bg1"/>
                </a:solidFill>
              </a:rPr>
              <a:t> → The easiest and most efficient way to have a clean IDU</a:t>
            </a:r>
          </a:p>
        </p:txBody>
      </p:sp>
    </p:spTree>
    <p:extLst>
      <p:ext uri="{BB962C8B-B14F-4D97-AF65-F5344CB8AC3E}">
        <p14:creationId xmlns:p14="http://schemas.microsoft.com/office/powerpoint/2010/main" val="266485789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33E6ED8-69D8-4C0C-9669-A0AE32B63E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292801"/>
            <a:ext cx="3888606" cy="798216"/>
          </a:xfrm>
          <a:prstGeom prst="rect">
            <a:avLst/>
          </a:prstGeom>
        </p:spPr>
      </p:pic>
      <p:sp>
        <p:nvSpPr>
          <p:cNvPr id="10" name="Segnaposto testo 9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>
                <a:solidFill>
                  <a:srgbClr val="04ACA4"/>
                </a:solidFill>
              </a:rPr>
              <a:t>Energy efficiency</a:t>
            </a:r>
          </a:p>
        </p:txBody>
      </p:sp>
      <p:sp>
        <p:nvSpPr>
          <p:cNvPr id="11" name="Segnaposto testo 10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SEER = A++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SCOP = A+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SCOP = A+++ in Warmer Climates</a:t>
            </a:r>
          </a:p>
        </p:txBody>
      </p:sp>
      <p:sp>
        <p:nvSpPr>
          <p:cNvPr id="12" name="Segnaposto testo 11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>
                <a:solidFill>
                  <a:srgbClr val="04ACA4"/>
                </a:solidFill>
              </a:rPr>
              <a:t>Air Quality</a:t>
            </a:r>
          </a:p>
        </p:txBody>
      </p:sp>
      <p:sp>
        <p:nvSpPr>
          <p:cNvPr id="13" name="Segnaposto testo 12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Frost wash function available from this year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Keep the heat exchanger clean by freezing and melting, thus improving Air Quality</a:t>
            </a:r>
          </a:p>
        </p:txBody>
      </p:sp>
      <p:sp>
        <p:nvSpPr>
          <p:cNvPr id="14" name="Segnaposto testo 13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>
                <a:solidFill>
                  <a:srgbClr val="04ACA4"/>
                </a:solidFill>
              </a:rPr>
              <a:t>Aesthetics</a:t>
            </a:r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New black and white design remocon for Wall Entry only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Improve brand image and product quality through simple details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25" name="Segnaposto immagine 24"/>
          <p:cNvPicPr>
            <a:picLocks noGrp="1" noChangeAspect="1"/>
          </p:cNvPicPr>
          <p:nvPr>
            <p:ph type="pic" sz="quarter" idx="2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9" t="1239" r="36934" b="-1239"/>
          <a:stretch/>
        </p:blipFill>
        <p:spPr>
          <a:xfrm>
            <a:off x="751559" y="1799991"/>
            <a:ext cx="2382914" cy="1757363"/>
          </a:xfrm>
        </p:spPr>
      </p:pic>
      <p:sp>
        <p:nvSpPr>
          <p:cNvPr id="9" name="Titolo 8"/>
          <p:cNvSpPr>
            <a:spLocks noGrp="1"/>
          </p:cNvSpPr>
          <p:nvPr>
            <p:ph type="title"/>
          </p:nvPr>
        </p:nvSpPr>
        <p:spPr>
          <a:xfrm>
            <a:off x="655275" y="508819"/>
            <a:ext cx="10000597" cy="431557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New Single Wall Entry</a:t>
            </a:r>
          </a:p>
        </p:txBody>
      </p:sp>
      <p:pic>
        <p:nvPicPr>
          <p:cNvPr id="18" name="Imag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40586" y="1785059"/>
            <a:ext cx="727545" cy="1756945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33264" y="1463831"/>
            <a:ext cx="3476604" cy="2308957"/>
          </a:xfrm>
          <a:prstGeom prst="rect">
            <a:avLst/>
          </a:prstGeom>
        </p:spPr>
      </p:pic>
      <p:sp>
        <p:nvSpPr>
          <p:cNvPr id="19" name="Rectangle à coins arrondis 18"/>
          <p:cNvSpPr/>
          <p:nvPr/>
        </p:nvSpPr>
        <p:spPr bwMode="auto">
          <a:xfrm>
            <a:off x="170319" y="6184586"/>
            <a:ext cx="11895746" cy="457340"/>
          </a:xfrm>
          <a:prstGeom prst="roundRect">
            <a:avLst/>
          </a:prstGeom>
          <a:solidFill>
            <a:srgbClr val="04ACA4"/>
          </a:solidFill>
          <a:ln>
            <a:solidFill>
              <a:srgbClr val="04ACA4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Enhanced features with cost reduction: more value for your customers and more margin for your sales</a:t>
            </a:r>
          </a:p>
        </p:txBody>
      </p:sp>
    </p:spTree>
    <p:extLst>
      <p:ext uri="{BB962C8B-B14F-4D97-AF65-F5344CB8AC3E}">
        <p14:creationId xmlns:p14="http://schemas.microsoft.com/office/powerpoint/2010/main" val="67134541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1937DF3-E8B6-42E4-B05A-F9056842E0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292801"/>
            <a:ext cx="3344084" cy="798216"/>
          </a:xfrm>
          <a:prstGeom prst="rect">
            <a:avLst/>
          </a:prstGeom>
        </p:spPr>
      </p:pic>
      <p:sp>
        <p:nvSpPr>
          <p:cNvPr id="4" name="Rectangle à coins arrondis 3"/>
          <p:cNvSpPr/>
          <p:nvPr/>
        </p:nvSpPr>
        <p:spPr>
          <a:xfrm>
            <a:off x="1992315" y="5972268"/>
            <a:ext cx="8207375" cy="624089"/>
          </a:xfrm>
          <a:prstGeom prst="roundRect">
            <a:avLst/>
          </a:prstGeom>
          <a:solidFill>
            <a:srgbClr val="04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libri" panose="020F0502020204030204" pitchFamily="34" charset="0"/>
              </a:rPr>
              <a:t>Complete range in order to match with all the applications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15" t="6951" r="20515" b="5900"/>
          <a:stretch/>
        </p:blipFill>
        <p:spPr>
          <a:xfrm>
            <a:off x="2065268" y="1967021"/>
            <a:ext cx="585340" cy="1735114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5" t="12593" r="12595" b="12595"/>
          <a:stretch/>
        </p:blipFill>
        <p:spPr>
          <a:xfrm>
            <a:off x="6077555" y="2181191"/>
            <a:ext cx="1419470" cy="1383073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6077555" y="1558851"/>
            <a:ext cx="47160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defRPr sz="1600" b="1">
                <a:solidFill>
                  <a:schemeClr val="tx2"/>
                </a:solidFill>
              </a:defRPr>
            </a:lvl1pPr>
          </a:lstStyle>
          <a:p>
            <a:r>
              <a:rPr lang="en-US" dirty="0">
                <a:solidFill>
                  <a:srgbClr val="04ACA4"/>
                </a:solidFill>
              </a:rPr>
              <a:t>SPX-WKT3</a:t>
            </a:r>
          </a:p>
          <a:p>
            <a:r>
              <a:rPr lang="en-US" dirty="0">
                <a:solidFill>
                  <a:srgbClr val="04ACA4"/>
                </a:solidFill>
              </a:rPr>
              <a:t>Weekly wired remocon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2875902" y="2144171"/>
            <a:ext cx="294799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Main features:</a:t>
            </a:r>
          </a:p>
          <a:p>
            <a:pPr marL="171450" indent="-171450">
              <a:buFontTx/>
              <a:buChar char="-"/>
            </a:pPr>
            <a:r>
              <a:rPr lang="en-US" sz="1200" dirty="0"/>
              <a:t>Weekly timer</a:t>
            </a:r>
          </a:p>
          <a:p>
            <a:pPr marL="171450" indent="-171450">
              <a:buFontTx/>
              <a:buChar char="-"/>
            </a:pPr>
            <a:r>
              <a:rPr lang="en-US" sz="1200" dirty="0"/>
              <a:t>Energy consumption / Room temp. / </a:t>
            </a:r>
            <a:br>
              <a:rPr lang="en-US" sz="1200" dirty="0"/>
            </a:br>
            <a:r>
              <a:rPr lang="en-US" sz="1200" dirty="0"/>
              <a:t>Alarm codes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7608170" y="2281499"/>
            <a:ext cx="2807543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Main features:</a:t>
            </a:r>
          </a:p>
          <a:p>
            <a:pPr marL="171450" indent="-171450">
              <a:buFontTx/>
              <a:buChar char="-"/>
            </a:pPr>
            <a:r>
              <a:rPr lang="en-US" sz="1200" dirty="0"/>
              <a:t>Weekly timer</a:t>
            </a:r>
          </a:p>
          <a:p>
            <a:pPr marL="171450" indent="-171450">
              <a:buFontTx/>
              <a:buChar char="-"/>
            </a:pPr>
            <a:r>
              <a:rPr lang="en-US" sz="1200" dirty="0"/>
              <a:t>Energy consumption / Room temp.  </a:t>
            </a:r>
            <a:br>
              <a:rPr lang="en-US" sz="1200" dirty="0"/>
            </a:br>
            <a:r>
              <a:rPr lang="en-US" sz="1200" dirty="0"/>
              <a:t>/ Alarm codes</a:t>
            </a:r>
          </a:p>
          <a:p>
            <a:pPr marL="171450" indent="-171450">
              <a:buFontTx/>
              <a:buChar char="-"/>
            </a:pPr>
            <a:r>
              <a:rPr lang="en-US" sz="1200" dirty="0"/>
              <a:t>Centralized control possible</a:t>
            </a:r>
          </a:p>
          <a:p>
            <a:pPr marL="171450" indent="-171450">
              <a:buFontTx/>
              <a:buChar char="-"/>
            </a:pPr>
            <a:r>
              <a:rPr lang="en-US" sz="1200" dirty="0"/>
              <a:t>Lock </a:t>
            </a:r>
          </a:p>
          <a:p>
            <a:pPr marL="171450" indent="-171450">
              <a:buFontTx/>
              <a:buChar char="-"/>
            </a:pPr>
            <a:r>
              <a:rPr lang="en-US" sz="1200" dirty="0"/>
              <a:t>Eco-Auto Off</a:t>
            </a:r>
          </a:p>
        </p:txBody>
      </p:sp>
      <p:cxnSp>
        <p:nvCxnSpPr>
          <p:cNvPr id="10" name="Connecteur droit 9"/>
          <p:cNvCxnSpPr>
            <a:cxnSpLocks/>
            <a:endCxn id="18" idx="2"/>
          </p:cNvCxnSpPr>
          <p:nvPr/>
        </p:nvCxnSpPr>
        <p:spPr>
          <a:xfrm>
            <a:off x="1882714" y="3884416"/>
            <a:ext cx="8307391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1"/>
          <p:cNvSpPr txBox="1"/>
          <p:nvPr/>
        </p:nvSpPr>
        <p:spPr>
          <a:xfrm>
            <a:off x="7578985" y="4797152"/>
            <a:ext cx="267933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Main features:</a:t>
            </a:r>
          </a:p>
          <a:p>
            <a:pPr marL="171450" indent="-171450">
              <a:buFontTx/>
              <a:buChar char="-"/>
            </a:pPr>
            <a:r>
              <a:rPr lang="en-US" sz="1200" dirty="0"/>
              <a:t>Simple timer</a:t>
            </a:r>
          </a:p>
          <a:p>
            <a:pPr marL="171450" indent="-171450">
              <a:buFontTx/>
              <a:buChar char="-"/>
            </a:pPr>
            <a:r>
              <a:rPr lang="en-US" sz="1200" dirty="0"/>
              <a:t>Centralized control possible</a:t>
            </a:r>
          </a:p>
          <a:p>
            <a:pPr marL="171450" indent="-171450">
              <a:buFontTx/>
              <a:buChar char="-"/>
            </a:pPr>
            <a:endParaRPr lang="en-US" sz="1200" dirty="0"/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2363" y="4301849"/>
            <a:ext cx="989856" cy="1484784"/>
          </a:xfrm>
          <a:prstGeom prst="rect">
            <a:avLst/>
          </a:prstGeom>
        </p:spPr>
      </p:pic>
      <p:sp>
        <p:nvSpPr>
          <p:cNvPr id="14" name="ZoneTexte 13"/>
          <p:cNvSpPr txBox="1"/>
          <p:nvPr/>
        </p:nvSpPr>
        <p:spPr>
          <a:xfrm>
            <a:off x="6082866" y="3973016"/>
            <a:ext cx="47160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defRPr sz="1600" b="1">
                <a:solidFill>
                  <a:schemeClr val="tx2"/>
                </a:solidFill>
              </a:defRPr>
            </a:lvl1pPr>
          </a:lstStyle>
          <a:p>
            <a:r>
              <a:rPr lang="en-US" dirty="0">
                <a:solidFill>
                  <a:srgbClr val="04ACA4"/>
                </a:solidFill>
              </a:rPr>
              <a:t>SPX-RCDA/B</a:t>
            </a:r>
          </a:p>
          <a:p>
            <a:r>
              <a:rPr lang="en-US" dirty="0">
                <a:solidFill>
                  <a:srgbClr val="04ACA4"/>
                </a:solidFill>
              </a:rPr>
              <a:t>Simple wired remocon</a:t>
            </a: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4996" y="4240041"/>
            <a:ext cx="845884" cy="1484503"/>
          </a:xfrm>
          <a:prstGeom prst="rect">
            <a:avLst/>
          </a:prstGeom>
        </p:spPr>
      </p:pic>
      <p:sp>
        <p:nvSpPr>
          <p:cNvPr id="16" name="ZoneTexte 15"/>
          <p:cNvSpPr txBox="1"/>
          <p:nvPr/>
        </p:nvSpPr>
        <p:spPr>
          <a:xfrm>
            <a:off x="2957096" y="4767968"/>
            <a:ext cx="292148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Main features:</a:t>
            </a:r>
          </a:p>
          <a:p>
            <a:pPr marL="171450" indent="-171450">
              <a:buFontTx/>
              <a:buChar char="-"/>
            </a:pPr>
            <a:r>
              <a:rPr lang="en-US" sz="1200" dirty="0"/>
              <a:t>Weekly timer</a:t>
            </a:r>
          </a:p>
          <a:p>
            <a:pPr marL="171450" indent="-171450">
              <a:buFontTx/>
              <a:buChar char="-"/>
            </a:pPr>
            <a:r>
              <a:rPr lang="en-US" sz="1200" dirty="0"/>
              <a:t>Room temp. / Alarm codes</a:t>
            </a:r>
          </a:p>
          <a:p>
            <a:pPr marL="171450" indent="-171450">
              <a:buFontTx/>
              <a:buChar char="-"/>
            </a:pPr>
            <a:r>
              <a:rPr lang="en-US" sz="1200" dirty="0"/>
              <a:t>Centralized control possible</a:t>
            </a:r>
          </a:p>
        </p:txBody>
      </p:sp>
      <p:cxnSp>
        <p:nvCxnSpPr>
          <p:cNvPr id="17" name="Connecteur droit 16"/>
          <p:cNvCxnSpPr>
            <a:cxnSpLocks/>
            <a:stCxn id="3" idx="4"/>
          </p:cNvCxnSpPr>
          <p:nvPr/>
        </p:nvCxnSpPr>
        <p:spPr>
          <a:xfrm>
            <a:off x="5903243" y="1514682"/>
            <a:ext cx="24259" cy="419461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716128" y="1565712"/>
            <a:ext cx="44272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04ACA4"/>
                </a:solidFill>
              </a:rPr>
              <a:t>Weekly wireless remocon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1485090" y="3972443"/>
            <a:ext cx="44272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defRPr sz="1600" b="1">
                <a:solidFill>
                  <a:schemeClr val="tx2"/>
                </a:solidFill>
              </a:defRPr>
            </a:lvl1pPr>
          </a:lstStyle>
          <a:p>
            <a:r>
              <a:rPr lang="en-US" dirty="0">
                <a:solidFill>
                  <a:srgbClr val="04ACA4"/>
                </a:solidFill>
              </a:rPr>
              <a:t>SPX-WFG01</a:t>
            </a:r>
          </a:p>
          <a:p>
            <a:r>
              <a:rPr lang="en-US" dirty="0">
                <a:solidFill>
                  <a:srgbClr val="04ACA4"/>
                </a:solidFill>
              </a:rPr>
              <a:t>Wi-Fi</a:t>
            </a:r>
          </a:p>
        </p:txBody>
      </p:sp>
      <p:sp>
        <p:nvSpPr>
          <p:cNvPr id="21" name="Título 16">
            <a:extLst>
              <a:ext uri="{FF2B5EF4-FFF2-40B4-BE49-F238E27FC236}">
                <a16:creationId xmlns:a16="http://schemas.microsoft.com/office/drawing/2014/main" id="{E6D6CDCD-3AED-40C5-8F3E-895C75873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3912" y="490578"/>
            <a:ext cx="5449570" cy="477085"/>
          </a:xfrm>
        </p:spPr>
        <p:txBody>
          <a:bodyPr/>
          <a:lstStyle/>
          <a:p>
            <a:r>
              <a:rPr lang="en-US" sz="2400" dirty="0">
                <a:solidFill>
                  <a:schemeClr val="bg1"/>
                </a:solidFill>
              </a:rPr>
              <a:t>Controls Range</a:t>
            </a:r>
            <a:endParaRPr lang="es-ES" sz="2400" dirty="0">
              <a:solidFill>
                <a:schemeClr val="bg1"/>
              </a:solidFill>
            </a:endParaRPr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020AD249-1367-4270-AA84-601C086F8734}"/>
              </a:ext>
            </a:extLst>
          </p:cNvPr>
          <p:cNvSpPr/>
          <p:nvPr/>
        </p:nvSpPr>
        <p:spPr>
          <a:xfrm>
            <a:off x="5823898" y="1355993"/>
            <a:ext cx="158689" cy="158689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rgbClr val="04AC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54D86EC8-E91A-4079-A7F6-917FB51D27BF}"/>
              </a:ext>
            </a:extLst>
          </p:cNvPr>
          <p:cNvSpPr/>
          <p:nvPr/>
        </p:nvSpPr>
        <p:spPr>
          <a:xfrm>
            <a:off x="10190105" y="3805071"/>
            <a:ext cx="158689" cy="158689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rgbClr val="04AC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060959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791AB25-B8E0-2745-A94D-33DC2CCE754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RAC Product Development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E9730A6-B8F7-344F-AF52-6A12388FC0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–</a:t>
            </a:r>
            <a:br>
              <a:rPr lang="en-US" dirty="0"/>
            </a:br>
            <a:r>
              <a:rPr lang="en-US" dirty="0"/>
              <a:t>New R32 </a:t>
            </a:r>
            <a:br>
              <a:rPr lang="en-US" dirty="0"/>
            </a:br>
            <a:r>
              <a:rPr lang="en-US" dirty="0"/>
              <a:t>Multi </a:t>
            </a:r>
          </a:p>
        </p:txBody>
      </p:sp>
    </p:spTree>
    <p:extLst>
      <p:ext uri="{BB962C8B-B14F-4D97-AF65-F5344CB8AC3E}">
        <p14:creationId xmlns:p14="http://schemas.microsoft.com/office/powerpoint/2010/main" val="425336419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лачко с текстом: овальное 2">
            <a:extLst>
              <a:ext uri="{FF2B5EF4-FFF2-40B4-BE49-F238E27FC236}">
                <a16:creationId xmlns:a16="http://schemas.microsoft.com/office/drawing/2014/main" id="{165F865C-6C8B-4B47-B87F-059BB4CA12EC}"/>
              </a:ext>
            </a:extLst>
          </p:cNvPr>
          <p:cNvSpPr/>
          <p:nvPr/>
        </p:nvSpPr>
        <p:spPr>
          <a:xfrm>
            <a:off x="8133261" y="983561"/>
            <a:ext cx="1070967" cy="1081930"/>
          </a:xfrm>
          <a:prstGeom prst="wedgeEllipseCallout">
            <a:avLst>
              <a:gd name="adj1" fmla="val -54410"/>
              <a:gd name="adj2" fmla="val 65349"/>
            </a:avLst>
          </a:prstGeom>
          <a:solidFill>
            <a:schemeClr val="bg1"/>
          </a:solidFill>
          <a:ln w="19050">
            <a:solidFill>
              <a:srgbClr val="04AC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Espace réservé du texte 1">
            <a:extLst>
              <a:ext uri="{FF2B5EF4-FFF2-40B4-BE49-F238E27FC236}">
                <a16:creationId xmlns:a16="http://schemas.microsoft.com/office/drawing/2014/main" id="{B6AFDAED-E926-4B84-AD90-1AF7C82C991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57278" y="2165428"/>
            <a:ext cx="3348000" cy="397417"/>
          </a:xfrm>
        </p:spPr>
        <p:txBody>
          <a:bodyPr/>
          <a:lstStyle/>
          <a:p>
            <a:r>
              <a:rPr lang="en-US" dirty="0">
                <a:solidFill>
                  <a:srgbClr val="04ACA4"/>
                </a:solidFill>
              </a:rPr>
              <a:t>Line-up</a:t>
            </a:r>
          </a:p>
        </p:txBody>
      </p:sp>
      <p:graphicFrame>
        <p:nvGraphicFramePr>
          <p:cNvPr id="10" name="Tableau 10">
            <a:extLst>
              <a:ext uri="{FF2B5EF4-FFF2-40B4-BE49-F238E27FC236}">
                <a16:creationId xmlns:a16="http://schemas.microsoft.com/office/drawing/2014/main" id="{24C3D9DF-92AE-48BC-99E9-5BFC1C2967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7643886"/>
              </p:ext>
            </p:extLst>
          </p:nvPr>
        </p:nvGraphicFramePr>
        <p:xfrm>
          <a:off x="1185626" y="2470234"/>
          <a:ext cx="6616892" cy="212528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355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355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355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3552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8100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377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3009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noProof="0" dirty="0">
                          <a:solidFill>
                            <a:schemeClr val="tx1"/>
                          </a:solidFill>
                        </a:rPr>
                        <a:t>2 Rooms</a:t>
                      </a:r>
                    </a:p>
                  </a:txBody>
                  <a:tcPr anchor="ctr">
                    <a:lnB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b="1" noProof="0" dirty="0">
                          <a:solidFill>
                            <a:schemeClr val="tx1"/>
                          </a:solidFill>
                        </a:rPr>
                        <a:t>3 Rooms</a:t>
                      </a:r>
                    </a:p>
                  </a:txBody>
                  <a:tcPr anchor="ctr">
                    <a:lnB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100" b="1" dirty="0">
                        <a:solidFill>
                          <a:schemeClr val="accent6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noProof="0" dirty="0">
                          <a:solidFill>
                            <a:schemeClr val="tx1"/>
                          </a:solidFill>
                        </a:rPr>
                        <a:t>4 Rooms</a:t>
                      </a:r>
                    </a:p>
                  </a:txBody>
                  <a:tcPr anchor="ctr">
                    <a:lnB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b="1" noProof="0" dirty="0">
                          <a:solidFill>
                            <a:schemeClr val="tx1"/>
                          </a:solidFill>
                        </a:rPr>
                        <a:t>5 Rooms</a:t>
                      </a:r>
                    </a:p>
                  </a:txBody>
                  <a:tcPr anchor="ctr">
                    <a:lnB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100" b="1" dirty="0">
                        <a:solidFill>
                          <a:schemeClr val="accent6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2571"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solidFill>
                            <a:schemeClr val="tx1"/>
                          </a:solidFill>
                        </a:rPr>
                        <a:t>5.30</a:t>
                      </a:r>
                      <a:r>
                        <a:rPr lang="fr-FR" sz="1100" b="1" baseline="0" dirty="0">
                          <a:solidFill>
                            <a:schemeClr val="tx1"/>
                          </a:solidFill>
                        </a:rPr>
                        <a:t> kW</a:t>
                      </a:r>
                      <a:endParaRPr lang="en-US" sz="1100" b="1" dirty="0">
                        <a:solidFill>
                          <a:schemeClr val="tx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solidFill>
                            <a:schemeClr val="tx1"/>
                          </a:solidFill>
                        </a:rPr>
                        <a:t>5.30</a:t>
                      </a:r>
                      <a:r>
                        <a:rPr lang="fr-FR" sz="1100" b="1" baseline="0" dirty="0">
                          <a:solidFill>
                            <a:schemeClr val="tx1"/>
                          </a:solidFill>
                        </a:rPr>
                        <a:t> kW</a:t>
                      </a:r>
                      <a:endParaRPr lang="en-US" sz="1100" b="1" dirty="0">
                        <a:solidFill>
                          <a:schemeClr val="tx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solidFill>
                            <a:schemeClr val="tx1"/>
                          </a:solidFill>
                        </a:rPr>
                        <a:t>6.8 kW</a:t>
                      </a:r>
                      <a:endParaRPr lang="en-US" sz="1100" b="1" dirty="0">
                        <a:solidFill>
                          <a:schemeClr val="tx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chemeClr val="tx1"/>
                          </a:solidFill>
                        </a:rPr>
                        <a:t>7.0</a:t>
                      </a:r>
                      <a:r>
                        <a:rPr lang="fr-FR" sz="1100" b="1" baseline="0" dirty="0">
                          <a:solidFill>
                            <a:schemeClr val="tx1"/>
                          </a:solidFill>
                        </a:rPr>
                        <a:t> kW</a:t>
                      </a:r>
                      <a:endParaRPr lang="en-US" sz="1100" b="1" dirty="0">
                        <a:solidFill>
                          <a:schemeClr val="accent6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chemeClr val="tx1"/>
                          </a:solidFill>
                        </a:rPr>
                        <a:t>8.5</a:t>
                      </a:r>
                      <a:r>
                        <a:rPr lang="fr-FR" sz="1100" b="1" baseline="0" dirty="0">
                          <a:solidFill>
                            <a:schemeClr val="tx1"/>
                          </a:solidFill>
                        </a:rPr>
                        <a:t> kW</a:t>
                      </a:r>
                      <a:endParaRPr lang="en-US" sz="1100" b="1" dirty="0">
                        <a:solidFill>
                          <a:schemeClr val="accent6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chemeClr val="tx1"/>
                          </a:solidFill>
                        </a:rPr>
                        <a:t>10.6kW</a:t>
                      </a:r>
                      <a:endParaRPr lang="en-US" sz="1100" b="1" dirty="0">
                        <a:solidFill>
                          <a:schemeClr val="tx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47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RAM-53NP2E</a:t>
                      </a:r>
                      <a:endParaRPr 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RAM-53NP3E</a:t>
                      </a:r>
                      <a:endParaRPr 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RAM-68NP3E</a:t>
                      </a:r>
                      <a:endParaRPr 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RAM-70NP4E</a:t>
                      </a:r>
                      <a:endParaRPr 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RAM-90NP5E</a:t>
                      </a:r>
                      <a:endParaRPr 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RAM-110NP5E</a:t>
                      </a:r>
                      <a:endParaRPr 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7867">
                <a:tc gridSpan="2">
                  <a:txBody>
                    <a:bodyPr/>
                    <a:lstStyle/>
                    <a:p>
                      <a:pPr algn="ctr"/>
                      <a:endParaRPr lang="en-US" sz="1100" b="1" dirty="0">
                        <a:solidFill>
                          <a:schemeClr val="accent6"/>
                        </a:solidFill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100" b="1" dirty="0">
                        <a:solidFill>
                          <a:schemeClr val="accent6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en-US" sz="1100" b="1" dirty="0">
                        <a:solidFill>
                          <a:schemeClr val="accent6"/>
                        </a:solidFill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100" b="1" dirty="0">
                        <a:solidFill>
                          <a:schemeClr val="accent6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solidFill>
                          <a:schemeClr val="accent6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solidFill>
                          <a:schemeClr val="accent6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1" name="Picture 2" descr="T:\HACE Transfer\Marketing and Technical Information\Product Marketing\RAC\2-Photo_Artwork\2-3 2015\01_Photos\02_OU\08_S1.5M\S1.5M_Front-Lo.jpg">
            <a:extLst>
              <a:ext uri="{FF2B5EF4-FFF2-40B4-BE49-F238E27FC236}">
                <a16:creationId xmlns:a16="http://schemas.microsoft.com/office/drawing/2014/main" id="{5054E7D7-A9D7-4D3F-B476-E79B39754B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29" t="15817" r="15925" b="11686"/>
          <a:stretch/>
        </p:blipFill>
        <p:spPr bwMode="auto">
          <a:xfrm>
            <a:off x="1762652" y="3864518"/>
            <a:ext cx="789448" cy="565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9">
            <a:extLst>
              <a:ext uri="{FF2B5EF4-FFF2-40B4-BE49-F238E27FC236}">
                <a16:creationId xmlns:a16="http://schemas.microsoft.com/office/drawing/2014/main" id="{D64B9138-21F5-450D-8B14-5E3D15DAE6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3376" y="3829241"/>
            <a:ext cx="775548" cy="624375"/>
          </a:xfrm>
          <a:prstGeom prst="rect">
            <a:avLst/>
          </a:prstGeom>
        </p:spPr>
      </p:pic>
      <p:pic>
        <p:nvPicPr>
          <p:cNvPr id="14" name="Image 20">
            <a:extLst>
              <a:ext uri="{FF2B5EF4-FFF2-40B4-BE49-F238E27FC236}">
                <a16:creationId xmlns:a16="http://schemas.microsoft.com/office/drawing/2014/main" id="{EA57A3EB-429F-4D77-9F17-1FC11C2D70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4531" y="3766508"/>
            <a:ext cx="784670" cy="682924"/>
          </a:xfrm>
          <a:prstGeom prst="rect">
            <a:avLst/>
          </a:prstGeom>
        </p:spPr>
      </p:pic>
      <p:sp>
        <p:nvSpPr>
          <p:cNvPr id="15" name="Rectangle 1">
            <a:extLst>
              <a:ext uri="{FF2B5EF4-FFF2-40B4-BE49-F238E27FC236}">
                <a16:creationId xmlns:a16="http://schemas.microsoft.com/office/drawing/2014/main" id="{0B7F0A65-B818-4472-BFB1-D8D144571FF5}"/>
              </a:ext>
            </a:extLst>
          </p:cNvPr>
          <p:cNvSpPr/>
          <p:nvPr/>
        </p:nvSpPr>
        <p:spPr>
          <a:xfrm>
            <a:off x="1126065" y="4671282"/>
            <a:ext cx="4575175" cy="184665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Clr>
                <a:schemeClr val="tx2"/>
              </a:buClr>
            </a:pPr>
            <a: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Features</a:t>
            </a:r>
          </a:p>
          <a:p>
            <a:pPr>
              <a:buClr>
                <a:schemeClr val="tx2"/>
              </a:buClr>
            </a:pPr>
            <a:endParaRPr lang="en-US" sz="1200" b="1" dirty="0">
              <a:latin typeface="Calibri" panose="020F0502020204030204" pitchFamily="34" charset="0"/>
              <a:ea typeface="Source Sans Pro" panose="020B0503030403020204" pitchFamily="34" charset="0"/>
            </a:endParaRPr>
          </a:p>
          <a:p>
            <a:pPr indent="-114300">
              <a:buClr>
                <a:schemeClr val="tx2"/>
              </a:buClr>
            </a:pPr>
            <a:r>
              <a:rPr lang="en-US" sz="1200" b="1" dirty="0">
                <a:latin typeface="Calibri" panose="020F0502020204030204" pitchFamily="34" charset="0"/>
                <a:ea typeface="Source Sans Pro" panose="020B0503030403020204" pitchFamily="34" charset="0"/>
              </a:rPr>
              <a:t>Energy savings: </a:t>
            </a:r>
          </a:p>
          <a:p>
            <a:pPr marL="57150" indent="-1714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  <a:ea typeface="Source Sans Pro" panose="020B0503030403020204" pitchFamily="34" charset="0"/>
              </a:rPr>
              <a:t>High seasonal performances: </a:t>
            </a:r>
            <a:r>
              <a:rPr lang="en-US" sz="1200" b="1" dirty="0">
                <a:solidFill>
                  <a:schemeClr val="accent1"/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SEER A+++ / SCOP A++</a:t>
            </a:r>
          </a:p>
          <a:p>
            <a:pPr marL="57150" indent="-1714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accent1"/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Hibernate</a:t>
            </a:r>
          </a:p>
          <a:p>
            <a:pPr marL="57150" indent="-171450">
              <a:buClr>
                <a:schemeClr val="tx2"/>
              </a:buClr>
              <a:buFont typeface="Arial" panose="020B0604020202020204" pitchFamily="34" charset="0"/>
              <a:buChar char="•"/>
            </a:pPr>
            <a:endParaRPr lang="en-US" sz="1200" b="1" dirty="0">
              <a:solidFill>
                <a:schemeClr val="accent1"/>
              </a:solidFill>
              <a:latin typeface="Calibri" panose="020F0502020204030204" pitchFamily="34" charset="0"/>
              <a:ea typeface="Source Sans Pro" panose="020B0503030403020204" pitchFamily="34" charset="0"/>
            </a:endParaRPr>
          </a:p>
          <a:p>
            <a:pPr indent="-114300">
              <a:buClr>
                <a:schemeClr val="tx2"/>
              </a:buClr>
            </a:pPr>
            <a:r>
              <a:rPr lang="en-US" sz="1200" b="1" dirty="0">
                <a:latin typeface="Calibri" panose="020F0502020204030204" pitchFamily="34" charset="0"/>
                <a:ea typeface="Source Sans Pro" panose="020B0503030403020204" pitchFamily="34" charset="0"/>
              </a:rPr>
              <a:t>High comfort level </a:t>
            </a:r>
          </a:p>
          <a:p>
            <a:pPr marL="57150" indent="-1714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  <a:ea typeface="Source Sans Pro" panose="020B0503030403020204" pitchFamily="34" charset="0"/>
              </a:rPr>
              <a:t>High heating capacity at low temperatures </a:t>
            </a:r>
          </a:p>
          <a:p>
            <a:pPr marL="57150" indent="-1714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  <a:ea typeface="Source Sans Pro" panose="020B0503030403020204" pitchFamily="34" charset="0"/>
              </a:rPr>
              <a:t>Low sound level </a:t>
            </a:r>
            <a:r>
              <a:rPr lang="en-US" sz="1200" dirty="0">
                <a:latin typeface="Calibri" panose="020F0502020204030204" pitchFamily="34" charset="0"/>
                <a:ea typeface="Source Sans Pro" panose="020B0503030403020204" pitchFamily="34" charset="0"/>
                <a:sym typeface="Wingdings" panose="05000000000000000000" pitchFamily="2" charset="2"/>
              </a:rPr>
              <a:t> </a:t>
            </a:r>
            <a:r>
              <a:rPr lang="en-US" sz="1200" b="1" dirty="0">
                <a:solidFill>
                  <a:schemeClr val="accent1"/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Vector Control</a:t>
            </a:r>
          </a:p>
        </p:txBody>
      </p:sp>
      <p:pic>
        <p:nvPicPr>
          <p:cNvPr id="16" name="Image 13">
            <a:extLst>
              <a:ext uri="{FF2B5EF4-FFF2-40B4-BE49-F238E27FC236}">
                <a16:creationId xmlns:a16="http://schemas.microsoft.com/office/drawing/2014/main" id="{E6FBE3EB-354E-4FFD-BBD7-805857907A88}"/>
              </a:ext>
            </a:extLst>
          </p:cNvPr>
          <p:cNvPicPr/>
          <p:nvPr/>
        </p:nvPicPr>
        <p:blipFill rotWithShape="1">
          <a:blip r:embed="rId5"/>
          <a:srcRect l="24739" t="66178" r="69713" b="17160"/>
          <a:stretch/>
        </p:blipFill>
        <p:spPr bwMode="auto">
          <a:xfrm>
            <a:off x="8340065" y="1205785"/>
            <a:ext cx="683309" cy="6310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7" name="Rectangle 2">
            <a:extLst>
              <a:ext uri="{FF2B5EF4-FFF2-40B4-BE49-F238E27FC236}">
                <a16:creationId xmlns:a16="http://schemas.microsoft.com/office/drawing/2014/main" id="{03CE6D85-FCC7-47C0-9603-647B3B60CF04}"/>
              </a:ext>
            </a:extLst>
          </p:cNvPr>
          <p:cNvSpPr/>
          <p:nvPr/>
        </p:nvSpPr>
        <p:spPr>
          <a:xfrm>
            <a:off x="6311008" y="4890561"/>
            <a:ext cx="37633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114300">
              <a:buClr>
                <a:schemeClr val="tx2"/>
              </a:buClr>
            </a:pPr>
            <a:r>
              <a:rPr lang="en-US" sz="1200" b="1" dirty="0">
                <a:latin typeface="Calibri" panose="020F0502020204030204" pitchFamily="34" charset="0"/>
                <a:ea typeface="Source Sans Pro" panose="020B0503030403020204" pitchFamily="34" charset="0"/>
              </a:rPr>
              <a:t>Wide and complete range:</a:t>
            </a:r>
          </a:p>
          <a:p>
            <a:pPr marL="57150" indent="-1714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  <a:ea typeface="Source Sans Pro" panose="020B0503030403020204" pitchFamily="34" charset="0"/>
                <a:sym typeface="Wingdings" panose="05000000000000000000" pitchFamily="2" charset="2"/>
              </a:rPr>
              <a:t>Exclusive 3.3kW unit</a:t>
            </a:r>
          </a:p>
          <a:p>
            <a:pPr marL="57150" indent="-1714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  <a:ea typeface="Source Sans Pro" panose="020B0503030403020204" pitchFamily="34" charset="0"/>
                <a:sym typeface="Wingdings" panose="05000000000000000000" pitchFamily="2" charset="2"/>
              </a:rPr>
              <a:t>New high capacity unit (single fan): 10.6kW - 5 rooms</a:t>
            </a:r>
            <a:endParaRPr lang="en-US" sz="1200" dirty="0">
              <a:latin typeface="Calibri" panose="020F0502020204030204" pitchFamily="34" charset="0"/>
              <a:ea typeface="Source Sans Pro" panose="020B0503030403020204" pitchFamily="34" charset="0"/>
            </a:endParaRPr>
          </a:p>
        </p:txBody>
      </p:sp>
      <p:pic>
        <p:nvPicPr>
          <p:cNvPr id="18" name="Image 14">
            <a:extLst>
              <a:ext uri="{FF2B5EF4-FFF2-40B4-BE49-F238E27FC236}">
                <a16:creationId xmlns:a16="http://schemas.microsoft.com/office/drawing/2014/main" id="{02A93E5A-59BF-4472-8F35-7A57A39446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1210" y="5900464"/>
            <a:ext cx="417566" cy="438980"/>
          </a:xfrm>
          <a:prstGeom prst="rect">
            <a:avLst/>
          </a:prstGeom>
        </p:spPr>
      </p:pic>
      <p:sp>
        <p:nvSpPr>
          <p:cNvPr id="19" name="Rectangle 5">
            <a:extLst>
              <a:ext uri="{FF2B5EF4-FFF2-40B4-BE49-F238E27FC236}">
                <a16:creationId xmlns:a16="http://schemas.microsoft.com/office/drawing/2014/main" id="{55C4BB9D-38B6-4FDD-BF6C-3EB5505375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56278" y="6478979"/>
            <a:ext cx="151586" cy="10772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700" dirty="0">
                <a:solidFill>
                  <a:srgbClr val="3C3C3B"/>
                </a:solidFill>
                <a:latin typeface="Calibri" panose="020F0502020204030204" pitchFamily="34" charset="0"/>
              </a:rPr>
              <a:t>R32</a:t>
            </a:r>
          </a:p>
        </p:txBody>
      </p:sp>
      <p:pic>
        <p:nvPicPr>
          <p:cNvPr id="20" name="Image 16">
            <a:extLst>
              <a:ext uri="{FF2B5EF4-FFF2-40B4-BE49-F238E27FC236}">
                <a16:creationId xmlns:a16="http://schemas.microsoft.com/office/drawing/2014/main" id="{2474AAA6-A7FD-409A-A769-79B74941A25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84645" y="6092042"/>
            <a:ext cx="420140" cy="203928"/>
          </a:xfrm>
          <a:prstGeom prst="rect">
            <a:avLst/>
          </a:prstGeom>
        </p:spPr>
      </p:pic>
      <p:pic>
        <p:nvPicPr>
          <p:cNvPr id="21" name="Image 23">
            <a:extLst>
              <a:ext uri="{FF2B5EF4-FFF2-40B4-BE49-F238E27FC236}">
                <a16:creationId xmlns:a16="http://schemas.microsoft.com/office/drawing/2014/main" id="{64F0E48B-3AD6-48DA-8017-BAE5C55F195B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33180"/>
          <a:stretch/>
        </p:blipFill>
        <p:spPr>
          <a:xfrm>
            <a:off x="9265873" y="5937569"/>
            <a:ext cx="444536" cy="401876"/>
          </a:xfrm>
          <a:prstGeom prst="rect">
            <a:avLst/>
          </a:prstGeom>
        </p:spPr>
      </p:pic>
      <p:sp>
        <p:nvSpPr>
          <p:cNvPr id="22" name="Rectangle 5">
            <a:extLst>
              <a:ext uri="{FF2B5EF4-FFF2-40B4-BE49-F238E27FC236}">
                <a16:creationId xmlns:a16="http://schemas.microsoft.com/office/drawing/2014/main" id="{626061D7-6369-499A-B9C1-69F6979B5C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19916" y="6478979"/>
            <a:ext cx="342101" cy="10772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700" dirty="0">
                <a:solidFill>
                  <a:srgbClr val="3C3C3B"/>
                </a:solidFill>
                <a:latin typeface="Calibri" panose="020F0502020204030204" pitchFamily="34" charset="0"/>
              </a:rPr>
              <a:t>SEER</a:t>
            </a:r>
          </a:p>
        </p:txBody>
      </p:sp>
      <p:sp>
        <p:nvSpPr>
          <p:cNvPr id="23" name="Rectangle 5">
            <a:extLst>
              <a:ext uri="{FF2B5EF4-FFF2-40B4-BE49-F238E27FC236}">
                <a16:creationId xmlns:a16="http://schemas.microsoft.com/office/drawing/2014/main" id="{0CA01051-F9FF-4CC9-A2B6-DC6C84D166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92674" y="6478979"/>
            <a:ext cx="240980" cy="10772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700" dirty="0">
                <a:solidFill>
                  <a:srgbClr val="3C3C3B"/>
                </a:solidFill>
                <a:latin typeface="Calibri" panose="020F0502020204030204" pitchFamily="34" charset="0"/>
              </a:rPr>
              <a:t>SCOP</a:t>
            </a:r>
          </a:p>
        </p:txBody>
      </p:sp>
      <p:pic>
        <p:nvPicPr>
          <p:cNvPr id="24" name="Image 26">
            <a:extLst>
              <a:ext uri="{FF2B5EF4-FFF2-40B4-BE49-F238E27FC236}">
                <a16:creationId xmlns:a16="http://schemas.microsoft.com/office/drawing/2014/main" id="{CD7A4C43-E629-4607-9D7E-01A79F48821B}"/>
              </a:ext>
            </a:extLst>
          </p:cNvPr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811"/>
          <a:stretch/>
        </p:blipFill>
        <p:spPr bwMode="auto">
          <a:xfrm>
            <a:off x="8775387" y="5927634"/>
            <a:ext cx="400405" cy="44735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7">
            <a:extLst>
              <a:ext uri="{FF2B5EF4-FFF2-40B4-BE49-F238E27FC236}">
                <a16:creationId xmlns:a16="http://schemas.microsoft.com/office/drawing/2014/main" id="{AA531D82-68CB-471B-AB6F-0486A67012CA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13332" t="-5895" r="12224" b="15224"/>
          <a:stretch/>
        </p:blipFill>
        <p:spPr>
          <a:xfrm>
            <a:off x="9837438" y="5900464"/>
            <a:ext cx="343453" cy="471560"/>
          </a:xfrm>
          <a:prstGeom prst="rect">
            <a:avLst/>
          </a:prstGeom>
        </p:spPr>
      </p:pic>
      <p:sp>
        <p:nvSpPr>
          <p:cNvPr id="26" name="Rectangle 5">
            <a:extLst>
              <a:ext uri="{FF2B5EF4-FFF2-40B4-BE49-F238E27FC236}">
                <a16:creationId xmlns:a16="http://schemas.microsoft.com/office/drawing/2014/main" id="{EEA7F614-8025-4885-9BDB-69F060F95A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35470" y="6478979"/>
            <a:ext cx="330220" cy="1077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700" dirty="0">
                <a:solidFill>
                  <a:srgbClr val="3C3C3B"/>
                </a:solidFill>
                <a:latin typeface="Calibri" panose="020F0502020204030204" pitchFamily="34" charset="0"/>
              </a:rPr>
              <a:t>HEATING</a:t>
            </a:r>
          </a:p>
        </p:txBody>
      </p:sp>
      <p:sp>
        <p:nvSpPr>
          <p:cNvPr id="27" name="Rectangle 5">
            <a:extLst>
              <a:ext uri="{FF2B5EF4-FFF2-40B4-BE49-F238E27FC236}">
                <a16:creationId xmlns:a16="http://schemas.microsoft.com/office/drawing/2014/main" id="{D5404C5F-8416-4A4A-9EE3-919B90BE5C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01472" y="6478979"/>
            <a:ext cx="341440" cy="1077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700" dirty="0">
                <a:solidFill>
                  <a:srgbClr val="3C3C3B"/>
                </a:solidFill>
                <a:latin typeface="Calibri" panose="020F0502020204030204" pitchFamily="34" charset="0"/>
              </a:rPr>
              <a:t>COOLING</a:t>
            </a:r>
          </a:p>
        </p:txBody>
      </p:sp>
      <p:sp>
        <p:nvSpPr>
          <p:cNvPr id="28" name="Rectangle 5">
            <a:extLst>
              <a:ext uri="{FF2B5EF4-FFF2-40B4-BE49-F238E27FC236}">
                <a16:creationId xmlns:a16="http://schemas.microsoft.com/office/drawing/2014/main" id="{C08556DC-2485-4E53-BE2B-FB46ED35BA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27767" y="6482867"/>
            <a:ext cx="411972" cy="2154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700" dirty="0">
                <a:solidFill>
                  <a:srgbClr val="3C3C3B"/>
                </a:solidFill>
                <a:latin typeface="Calibri" panose="020F0502020204030204" pitchFamily="34" charset="0"/>
              </a:rPr>
              <a:t>HIGH </a:t>
            </a:r>
          </a:p>
          <a:p>
            <a:pPr algn="ctr"/>
            <a:r>
              <a:rPr lang="en-US" altLang="en-US" sz="700" dirty="0">
                <a:solidFill>
                  <a:srgbClr val="3C3C3B"/>
                </a:solidFill>
                <a:latin typeface="Calibri" panose="020F0502020204030204" pitchFamily="34" charset="0"/>
              </a:rPr>
              <a:t>EFFICIENCY</a:t>
            </a:r>
          </a:p>
        </p:txBody>
      </p:sp>
      <p:grpSp>
        <p:nvGrpSpPr>
          <p:cNvPr id="29" name="Groupe 5">
            <a:extLst>
              <a:ext uri="{FF2B5EF4-FFF2-40B4-BE49-F238E27FC236}">
                <a16:creationId xmlns:a16="http://schemas.microsoft.com/office/drawing/2014/main" id="{EF187FA0-FD4D-47CF-A940-696870C6FC3C}"/>
              </a:ext>
            </a:extLst>
          </p:cNvPr>
          <p:cNvGrpSpPr/>
          <p:nvPr/>
        </p:nvGrpSpPr>
        <p:grpSpPr>
          <a:xfrm>
            <a:off x="8137399" y="6092042"/>
            <a:ext cx="420140" cy="203928"/>
            <a:chOff x="6570495" y="6199047"/>
            <a:chExt cx="420140" cy="203928"/>
          </a:xfrm>
        </p:grpSpPr>
        <p:pic>
          <p:nvPicPr>
            <p:cNvPr id="30" name="Image 22">
              <a:extLst>
                <a:ext uri="{FF2B5EF4-FFF2-40B4-BE49-F238E27FC236}">
                  <a16:creationId xmlns:a16="http://schemas.microsoft.com/office/drawing/2014/main" id="{9A11B84F-9039-41B0-89AE-1150F394E39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570495" y="6199047"/>
              <a:ext cx="420140" cy="203928"/>
            </a:xfrm>
            <a:prstGeom prst="rect">
              <a:avLst/>
            </a:prstGeom>
          </p:spPr>
        </p:pic>
        <p:sp>
          <p:nvSpPr>
            <p:cNvPr id="31" name="Rectangle 4">
              <a:extLst>
                <a:ext uri="{FF2B5EF4-FFF2-40B4-BE49-F238E27FC236}">
                  <a16:creationId xmlns:a16="http://schemas.microsoft.com/office/drawing/2014/main" id="{F0E7A1EB-BA9F-4FD1-907F-B3F9E0CB6401}"/>
                </a:ext>
              </a:extLst>
            </p:cNvPr>
            <p:cNvSpPr/>
            <p:nvPr/>
          </p:nvSpPr>
          <p:spPr>
            <a:xfrm>
              <a:off x="6820567" y="6258316"/>
              <a:ext cx="96904" cy="815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2" name="Image 32">
            <a:extLst>
              <a:ext uri="{FF2B5EF4-FFF2-40B4-BE49-F238E27FC236}">
                <a16:creationId xmlns:a16="http://schemas.microsoft.com/office/drawing/2014/main" id="{9A8C6085-CB3E-4E7F-9A6B-24BDC7177C74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5604" b="47612"/>
          <a:stretch/>
        </p:blipFill>
        <p:spPr>
          <a:xfrm>
            <a:off x="6856125" y="6038908"/>
            <a:ext cx="564524" cy="306331"/>
          </a:xfrm>
          <a:prstGeom prst="rect">
            <a:avLst/>
          </a:prstGeom>
        </p:spPr>
      </p:pic>
      <p:sp>
        <p:nvSpPr>
          <p:cNvPr id="33" name="Rectangle 5">
            <a:extLst>
              <a:ext uri="{FF2B5EF4-FFF2-40B4-BE49-F238E27FC236}">
                <a16:creationId xmlns:a16="http://schemas.microsoft.com/office/drawing/2014/main" id="{5C1853AD-52C3-404A-ABF2-1A6E088B70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37583" y="6486124"/>
            <a:ext cx="413575" cy="1077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700" dirty="0">
                <a:solidFill>
                  <a:srgbClr val="3C3C3B"/>
                </a:solidFill>
                <a:latin typeface="Calibri" panose="020F0502020204030204" pitchFamily="34" charset="0"/>
              </a:rPr>
              <a:t>HIBERNATE</a:t>
            </a:r>
          </a:p>
        </p:txBody>
      </p:sp>
      <p:pic>
        <p:nvPicPr>
          <p:cNvPr id="34" name="Image 7">
            <a:extLst>
              <a:ext uri="{FF2B5EF4-FFF2-40B4-BE49-F238E27FC236}">
                <a16:creationId xmlns:a16="http://schemas.microsoft.com/office/drawing/2014/main" id="{C998738F-B081-4EAA-A0AF-BAD3D2F8C23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746899" y="3784171"/>
            <a:ext cx="836179" cy="708240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FEADCE22-3E17-4C69-9D72-2B67A018E29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-1" y="292801"/>
            <a:ext cx="4951380" cy="912984"/>
          </a:xfrm>
          <a:prstGeom prst="rect">
            <a:avLst/>
          </a:prstGeom>
        </p:spPr>
      </p:pic>
      <p:sp>
        <p:nvSpPr>
          <p:cNvPr id="36" name="Title 6">
            <a:extLst>
              <a:ext uri="{FF2B5EF4-FFF2-40B4-BE49-F238E27FC236}">
                <a16:creationId xmlns:a16="http://schemas.microsoft.com/office/drawing/2014/main" id="{52E3C7B7-254C-4B23-8305-6A01D8C38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7278" y="467176"/>
            <a:ext cx="5352196" cy="1700824"/>
          </a:xfrm>
        </p:spPr>
        <p:txBody>
          <a:bodyPr/>
          <a:lstStyle/>
          <a:p>
            <a:r>
              <a:rPr lang="en-US" sz="2400" dirty="0">
                <a:solidFill>
                  <a:schemeClr val="bg1"/>
                </a:solidFill>
              </a:rPr>
              <a:t>Multi Outdoor Units Range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sz="1800" b="0" dirty="0">
                <a:solidFill>
                  <a:schemeClr val="bg1"/>
                </a:solidFill>
              </a:rPr>
              <a:t>(RAM-NP-E)</a:t>
            </a:r>
            <a:br>
              <a:rPr lang="uk-UA" sz="1800" b="0" dirty="0">
                <a:solidFill>
                  <a:schemeClr val="bg1"/>
                </a:solidFill>
              </a:rPr>
            </a:br>
            <a:br>
              <a:rPr lang="en-US" sz="1800" b="0" dirty="0">
                <a:solidFill>
                  <a:schemeClr val="bg1"/>
                </a:solidFill>
              </a:rPr>
            </a:br>
            <a:br>
              <a:rPr lang="en-US" sz="1800" b="0" dirty="0">
                <a:solidFill>
                  <a:srgbClr val="04ACA4"/>
                </a:solidFill>
              </a:rPr>
            </a:br>
            <a:r>
              <a:rPr lang="en-US" sz="1600" b="0" dirty="0">
                <a:solidFill>
                  <a:srgbClr val="04ACA4"/>
                </a:solidFill>
              </a:rPr>
              <a:t>Factory: JCH-MY for RAM33 to RAM90 / JCH-WH for RAM110</a:t>
            </a:r>
            <a:br>
              <a:rPr lang="en-US" sz="1600" dirty="0">
                <a:solidFill>
                  <a:srgbClr val="04ACA4"/>
                </a:solidFill>
              </a:rPr>
            </a:br>
            <a:r>
              <a:rPr lang="en-US" sz="1600" b="0" dirty="0">
                <a:solidFill>
                  <a:srgbClr val="04ACA4"/>
                </a:solidFill>
              </a:rPr>
              <a:t>Availability date: FY19Q3</a:t>
            </a:r>
          </a:p>
        </p:txBody>
      </p:sp>
    </p:spTree>
    <p:extLst>
      <p:ext uri="{BB962C8B-B14F-4D97-AF65-F5344CB8AC3E}">
        <p14:creationId xmlns:p14="http://schemas.microsoft.com/office/powerpoint/2010/main" val="240713542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921C6FC-A6EE-4870-8EA9-1D877D688C84}"/>
              </a:ext>
            </a:extLst>
          </p:cNvPr>
          <p:cNvSpPr/>
          <p:nvPr/>
        </p:nvSpPr>
        <p:spPr>
          <a:xfrm>
            <a:off x="6110347" y="1241594"/>
            <a:ext cx="3769785" cy="2060205"/>
          </a:xfrm>
          <a:prstGeom prst="rect">
            <a:avLst/>
          </a:prstGeom>
          <a:noFill/>
          <a:ln w="28575">
            <a:solidFill>
              <a:srgbClr val="04AC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8453E05-3DCD-49E3-84F2-C27FF598CD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2" y="292801"/>
            <a:ext cx="4970835" cy="912984"/>
          </a:xfrm>
          <a:prstGeom prst="rect">
            <a:avLst/>
          </a:prstGeom>
        </p:spPr>
      </p:pic>
      <p:sp>
        <p:nvSpPr>
          <p:cNvPr id="10" name="Title 6">
            <a:extLst>
              <a:ext uri="{FF2B5EF4-FFF2-40B4-BE49-F238E27FC236}">
                <a16:creationId xmlns:a16="http://schemas.microsoft.com/office/drawing/2014/main" id="{577EBDF2-4B4F-4993-AE3F-25DC4FF94F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5029" y="586835"/>
            <a:ext cx="4204530" cy="909384"/>
          </a:xfrm>
        </p:spPr>
        <p:txBody>
          <a:bodyPr/>
          <a:lstStyle/>
          <a:p>
            <a:r>
              <a:rPr lang="en-US" sz="2400" dirty="0">
                <a:solidFill>
                  <a:schemeClr val="bg1"/>
                </a:solidFill>
              </a:rPr>
              <a:t>Multi Indoor Unit Range</a:t>
            </a:r>
          </a:p>
        </p:txBody>
      </p:sp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6B1247AD-7ECA-429C-BB94-0E55B9DC9DFA}"/>
              </a:ext>
            </a:extLst>
          </p:cNvPr>
          <p:cNvGraphicFramePr>
            <a:graphicFrameLocks noGrp="1"/>
          </p:cNvGraphicFramePr>
          <p:nvPr/>
        </p:nvGraphicFramePr>
        <p:xfrm>
          <a:off x="1526737" y="3648337"/>
          <a:ext cx="8348783" cy="2220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4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84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4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84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40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0674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87899">
                <a:tc gridSpan="6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noProof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Indoor Units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715">
                <a:tc gridSpan="3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noProof="0" dirty="0">
                          <a:solidFill>
                            <a:sysClr val="windowText" lastClr="000000"/>
                          </a:solidFill>
                          <a:latin typeface="Calibri" panose="020F0502020204030204" pitchFamily="34" charset="0"/>
                        </a:rPr>
                        <a:t>Wall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dirty="0">
                        <a:solidFill>
                          <a:schemeClr val="accent6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noProof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Duct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noProof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Floor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noProof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Cassette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0928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noProof="0" dirty="0">
                          <a:solidFill>
                            <a:sysClr val="windowText" lastClr="000000"/>
                          </a:solidFill>
                          <a:latin typeface="Calibri" panose="020F0502020204030204" pitchFamily="34" charset="0"/>
                        </a:rPr>
                        <a:t>RAK-Q/RXE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noProof="0" dirty="0">
                          <a:solidFill>
                            <a:sysClr val="windowText" lastClr="000000"/>
                          </a:solidFill>
                          <a:latin typeface="Calibri" panose="020F0502020204030204" pitchFamily="34" charset="0"/>
                        </a:rPr>
                        <a:t>From 2.0 to 5.0kW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noProof="0" dirty="0">
                          <a:solidFill>
                            <a:sysClr val="windowText" lastClr="000000"/>
                          </a:solidFill>
                          <a:latin typeface="Calibri" panose="020F0502020204030204" pitchFamily="34" charset="0"/>
                        </a:rPr>
                        <a:t>RAK-Q/RPE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noProof="0" dirty="0">
                          <a:solidFill>
                            <a:sysClr val="windowText" lastClr="000000"/>
                          </a:solidFill>
                          <a:latin typeface="Calibri" panose="020F0502020204030204" pitchFamily="34" charset="0"/>
                        </a:rPr>
                        <a:t>From 1.5 to 5.0kW</a:t>
                      </a:r>
                      <a:endParaRPr lang="en-US" sz="1100" b="0" noProof="0" dirty="0">
                        <a:solidFill>
                          <a:schemeClr val="accent6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noProof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RAK-RPE(1)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noProof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5.0 /6.0kW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noProof="0" dirty="0">
                          <a:solidFill>
                            <a:sysClr val="windowText" lastClr="000000"/>
                          </a:solidFill>
                          <a:latin typeface="Calibri" panose="020F0502020204030204" pitchFamily="34" charset="0"/>
                        </a:rPr>
                        <a:t>RAD-Q/RPE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noProof="0" dirty="0">
                          <a:solidFill>
                            <a:sysClr val="windowText" lastClr="000000"/>
                          </a:solidFill>
                          <a:latin typeface="Calibri" panose="020F0502020204030204" pitchFamily="34" charset="0"/>
                        </a:rPr>
                        <a:t>From 2.0 to 6.0kW</a:t>
                      </a:r>
                      <a:endParaRPr lang="en-US" sz="1100" b="0" noProof="0" dirty="0">
                        <a:solidFill>
                          <a:schemeClr val="accent6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noProof="0" dirty="0">
                          <a:solidFill>
                            <a:sysClr val="windowText" lastClr="000000"/>
                          </a:solidFill>
                          <a:latin typeface="Calibri" panose="020F0502020204030204" pitchFamily="34" charset="0"/>
                        </a:rPr>
                        <a:t>RAF-RXE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noProof="0" dirty="0">
                          <a:solidFill>
                            <a:sysClr val="windowText" lastClr="000000"/>
                          </a:solidFill>
                          <a:latin typeface="Calibri" panose="020F0502020204030204" pitchFamily="34" charset="0"/>
                        </a:rPr>
                        <a:t>From 2.5 to 5.0kW </a:t>
                      </a:r>
                      <a:endParaRPr lang="en-US" sz="1100" b="0" noProof="0" dirty="0">
                        <a:solidFill>
                          <a:schemeClr val="accent6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noProof="0" dirty="0">
                          <a:solidFill>
                            <a:sysClr val="windowText" lastClr="000000"/>
                          </a:solidFill>
                          <a:latin typeface="Calibri" panose="020F0502020204030204" pitchFamily="34" charset="0"/>
                        </a:rPr>
                        <a:t>RAI-RPE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noProof="0" dirty="0">
                          <a:solidFill>
                            <a:sysClr val="windowText" lastClr="000000"/>
                          </a:solidFill>
                          <a:latin typeface="Calibri" panose="020F0502020204030204" pitchFamily="34" charset="0"/>
                        </a:rPr>
                        <a:t>From 2.5 to 6.0</a:t>
                      </a:r>
                      <a:endParaRPr lang="en-US" sz="1100" b="0" noProof="0" dirty="0">
                        <a:solidFill>
                          <a:schemeClr val="accent6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11558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noProof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noProof="0" dirty="0">
                        <a:solidFill>
                          <a:schemeClr val="accent6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noProof="0" dirty="0">
                        <a:solidFill>
                          <a:schemeClr val="accent6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noProof="0" dirty="0">
                        <a:solidFill>
                          <a:schemeClr val="accent6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noProof="0" dirty="0">
                        <a:solidFill>
                          <a:schemeClr val="accent6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noProof="0" dirty="0">
                        <a:solidFill>
                          <a:schemeClr val="accent6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2" name="Arrondir un rectangle avec un coin diagonal 11">
            <a:extLst>
              <a:ext uri="{FF2B5EF4-FFF2-40B4-BE49-F238E27FC236}">
                <a16:creationId xmlns:a16="http://schemas.microsoft.com/office/drawing/2014/main" id="{1C0743E7-3538-4927-95B4-8B51E17E18A4}"/>
              </a:ext>
            </a:extLst>
          </p:cNvPr>
          <p:cNvSpPr/>
          <p:nvPr/>
        </p:nvSpPr>
        <p:spPr>
          <a:xfrm>
            <a:off x="1526736" y="6158871"/>
            <a:ext cx="8348783" cy="364645"/>
          </a:xfrm>
          <a:prstGeom prst="round2Diag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  <a:sym typeface="Wingdings" panose="05000000000000000000" pitchFamily="2" charset="2"/>
              </a:rPr>
              <a:t>Complete range matching with all applications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87BB71A-1342-4417-B1FD-62187E47E47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7" t="7287" r="6046" b="11278"/>
          <a:stretch/>
        </p:blipFill>
        <p:spPr>
          <a:xfrm>
            <a:off x="1633992" y="5153799"/>
            <a:ext cx="1173785" cy="37905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1613C84-E586-4478-9BEB-6BC337DE0A3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501"/>
          <a:stretch/>
        </p:blipFill>
        <p:spPr>
          <a:xfrm>
            <a:off x="5795430" y="4907012"/>
            <a:ext cx="1076763" cy="493575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BA88FCA-D479-4052-A937-81E73C47F19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38" t="25194" r="8262" b="29919"/>
          <a:stretch/>
        </p:blipFill>
        <p:spPr>
          <a:xfrm>
            <a:off x="2963405" y="5095087"/>
            <a:ext cx="1266279" cy="462682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FC4390C-A4AB-416F-980E-4AC1D7FB3F2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87" t="16611" r="19001" b="12395"/>
          <a:stretch/>
        </p:blipFill>
        <p:spPr>
          <a:xfrm>
            <a:off x="7258828" y="5027324"/>
            <a:ext cx="803662" cy="632004"/>
          </a:xfrm>
          <a:prstGeom prst="rect">
            <a:avLst/>
          </a:prstGeom>
        </p:spPr>
      </p:pic>
      <p:pic>
        <p:nvPicPr>
          <p:cNvPr id="17" name="図 71">
            <a:extLst>
              <a:ext uri="{FF2B5EF4-FFF2-40B4-BE49-F238E27FC236}">
                <a16:creationId xmlns:a16="http://schemas.microsoft.com/office/drawing/2014/main" id="{9C2C1A0E-B9A8-4BC4-8666-B26D6F315AD9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596408" y="5024630"/>
            <a:ext cx="936776" cy="637395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853BA68F-4CBB-44F4-8C95-E4BDD01C3323}"/>
              </a:ext>
            </a:extLst>
          </p:cNvPr>
          <p:cNvSpPr/>
          <p:nvPr/>
        </p:nvSpPr>
        <p:spPr>
          <a:xfrm>
            <a:off x="1507279" y="1441827"/>
            <a:ext cx="8285962" cy="2154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tx2"/>
              </a:buClr>
            </a:pPr>
            <a:r>
              <a:rPr lang="en-US" sz="1400" b="1" dirty="0">
                <a:solidFill>
                  <a:srgbClr val="04ACA4"/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Features</a:t>
            </a:r>
          </a:p>
          <a:p>
            <a:pPr>
              <a:buClr>
                <a:schemeClr val="tx2"/>
              </a:buClr>
            </a:pPr>
            <a:r>
              <a:rPr lang="en-US" sz="1400" b="1" dirty="0">
                <a:latin typeface="Calibri" panose="020F0502020204030204" pitchFamily="34" charset="0"/>
              </a:rPr>
              <a:t>Flexibility </a:t>
            </a:r>
            <a:endParaRPr lang="en-US" sz="1400" b="1" dirty="0">
              <a:latin typeface="Calibri" panose="020F0502020204030204" pitchFamily="34" charset="0"/>
              <a:sym typeface="Wingdings" panose="05000000000000000000" pitchFamily="2" charset="2"/>
            </a:endParaRPr>
          </a:p>
          <a:p>
            <a:pPr marL="57150" indent="-171450"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  <a:ea typeface="Source Sans Pro" panose="020B0503030403020204" pitchFamily="34" charset="0"/>
              </a:rPr>
              <a:t>24 Indoor units connectable </a:t>
            </a:r>
          </a:p>
          <a:p>
            <a:pPr>
              <a:spcBef>
                <a:spcPts val="600"/>
              </a:spcBef>
              <a:buClr>
                <a:schemeClr val="tx2"/>
              </a:buClr>
            </a:pPr>
            <a:r>
              <a:rPr lang="en-US" sz="1400" b="1" dirty="0">
                <a:latin typeface="Calibri" panose="020F0502020204030204" pitchFamily="34" charset="0"/>
              </a:rPr>
              <a:t>Consistent line-up </a:t>
            </a:r>
            <a:endParaRPr lang="en-US" sz="1400" b="1" dirty="0">
              <a:latin typeface="Calibri" panose="020F0502020204030204" pitchFamily="34" charset="0"/>
              <a:sym typeface="Wingdings" panose="05000000000000000000" pitchFamily="2" charset="2"/>
            </a:endParaRPr>
          </a:p>
          <a:p>
            <a:pPr marL="57150" indent="-171450"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  <a:ea typeface="Source Sans Pro" panose="020B0503030403020204" pitchFamily="34" charset="0"/>
              </a:rPr>
              <a:t>from 2.0 to 6.0kW units available for every model</a:t>
            </a:r>
          </a:p>
          <a:p>
            <a:pPr marL="288925" indent="-285750">
              <a:spcBef>
                <a:spcPts val="600"/>
              </a:spcBef>
              <a:buClr>
                <a:schemeClr val="tx2"/>
              </a:buClr>
            </a:pPr>
            <a:r>
              <a:rPr lang="en-US" sz="1400" b="1" dirty="0">
                <a:latin typeface="Calibri" panose="020F0502020204030204" pitchFamily="34" charset="0"/>
              </a:rPr>
              <a:t>Efficient &amp; comfortable </a:t>
            </a:r>
          </a:p>
          <a:p>
            <a:pPr marL="57150" indent="-171450"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  <a:ea typeface="Source Sans Pro" panose="020B0503030403020204" pitchFamily="34" charset="0"/>
                <a:sym typeface="Wingdings" panose="05000000000000000000" pitchFamily="2" charset="2"/>
              </a:rPr>
              <a:t>R</a:t>
            </a:r>
            <a:r>
              <a:rPr lang="en-US" sz="1200" dirty="0">
                <a:latin typeface="Calibri" panose="020F0502020204030204" pitchFamily="34" charset="0"/>
                <a:ea typeface="Source Sans Pro" panose="020B0503030403020204" pitchFamily="34" charset="0"/>
              </a:rPr>
              <a:t>esidential &amp; Light Commercial applications</a:t>
            </a:r>
          </a:p>
          <a:p>
            <a:pPr indent="-114300">
              <a:spcBef>
                <a:spcPts val="600"/>
              </a:spcBef>
              <a:buClr>
                <a:schemeClr val="tx2"/>
              </a:buClr>
            </a:pPr>
            <a:endParaRPr lang="en-US" sz="1200" dirty="0">
              <a:latin typeface="Calibri" panose="020F0502020204030204" pitchFamily="34" charset="0"/>
              <a:ea typeface="Source Sans Pro" panose="020B0503030403020204" pitchFamily="34" charset="0"/>
            </a:endParaRPr>
          </a:p>
        </p:txBody>
      </p:sp>
      <p:pic>
        <p:nvPicPr>
          <p:cNvPr id="19" name="Image 1">
            <a:extLst>
              <a:ext uri="{FF2B5EF4-FFF2-40B4-BE49-F238E27FC236}">
                <a16:creationId xmlns:a16="http://schemas.microsoft.com/office/drawing/2014/main" id="{D6868CC2-FE34-44FE-ADD0-C809B96D476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11480" y="5118979"/>
            <a:ext cx="1279006" cy="438791"/>
          </a:xfrm>
          <a:prstGeom prst="rect">
            <a:avLst/>
          </a:prstGeom>
        </p:spPr>
      </p:pic>
      <p:pic>
        <p:nvPicPr>
          <p:cNvPr id="20" name="Image 18">
            <a:extLst>
              <a:ext uri="{FF2B5EF4-FFF2-40B4-BE49-F238E27FC236}">
                <a16:creationId xmlns:a16="http://schemas.microsoft.com/office/drawing/2014/main" id="{8002A0D4-D967-4EA7-AC78-2B36E3558D8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67645" y="1086468"/>
            <a:ext cx="3872635" cy="2086237"/>
          </a:xfrm>
          <a:prstGeom prst="rect">
            <a:avLst/>
          </a:prstGeom>
        </p:spPr>
      </p:pic>
      <p:pic>
        <p:nvPicPr>
          <p:cNvPr id="21" name="Image 2">
            <a:extLst>
              <a:ext uri="{FF2B5EF4-FFF2-40B4-BE49-F238E27FC236}">
                <a16:creationId xmlns:a16="http://schemas.microsoft.com/office/drawing/2014/main" id="{2B0B4F2F-54FA-4187-A5ED-3316E80837C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75823" y="5379769"/>
            <a:ext cx="1115979" cy="449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15405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22CD9EDA-6BD8-4393-8928-AFAF596ED4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" y="292801"/>
            <a:ext cx="3881337" cy="798216"/>
          </a:xfrm>
          <a:prstGeom prst="rect">
            <a:avLst/>
          </a:prstGeom>
        </p:spPr>
      </p:pic>
      <p:sp>
        <p:nvSpPr>
          <p:cNvPr id="23" name="Title 3">
            <a:extLst>
              <a:ext uri="{FF2B5EF4-FFF2-40B4-BE49-F238E27FC236}">
                <a16:creationId xmlns:a16="http://schemas.microsoft.com/office/drawing/2014/main" id="{BA33FC3D-4F20-45AC-A1A9-A91BD77A99FD}"/>
              </a:ext>
            </a:extLst>
          </p:cNvPr>
          <p:cNvSpPr txBox="1">
            <a:spLocks/>
          </p:cNvSpPr>
          <p:nvPr/>
        </p:nvSpPr>
        <p:spPr>
          <a:xfrm>
            <a:off x="1626317" y="510510"/>
            <a:ext cx="3344083" cy="69566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ts val="2400"/>
              </a:lnSpc>
              <a:spcBef>
                <a:spcPct val="0"/>
              </a:spcBef>
              <a:buNone/>
              <a:defRPr sz="2400" b="1" kern="1200">
                <a:solidFill>
                  <a:schemeClr val="accent2"/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FY19 Line-up</a:t>
            </a:r>
          </a:p>
        </p:txBody>
      </p:sp>
      <p:sp>
        <p:nvSpPr>
          <p:cNvPr id="24" name="Rectangle 3">
            <a:extLst>
              <a:ext uri="{FF2B5EF4-FFF2-40B4-BE49-F238E27FC236}">
                <a16:creationId xmlns:a16="http://schemas.microsoft.com/office/drawing/2014/main" id="{5BA6CAEC-568B-43BA-97F3-FE7C9EB2C820}"/>
              </a:ext>
            </a:extLst>
          </p:cNvPr>
          <p:cNvSpPr/>
          <p:nvPr/>
        </p:nvSpPr>
        <p:spPr>
          <a:xfrm>
            <a:off x="2025152" y="6008611"/>
            <a:ext cx="8207380" cy="23461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Marcador de texto 3">
            <a:extLst>
              <a:ext uri="{FF2B5EF4-FFF2-40B4-BE49-F238E27FC236}">
                <a16:creationId xmlns:a16="http://schemas.microsoft.com/office/drawing/2014/main" id="{8A886347-2D4F-47EC-A1BB-5CE5012CED7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13747" y="1434114"/>
            <a:ext cx="8174532" cy="438807"/>
          </a:xfrm>
        </p:spPr>
        <p:txBody>
          <a:bodyPr/>
          <a:lstStyle/>
          <a:p>
            <a:pPr lvl="0" algn="ctr"/>
            <a:r>
              <a:rPr lang="en-US" sz="1600" dirty="0">
                <a:solidFill>
                  <a:srgbClr val="04ACA4"/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Model switch</a:t>
            </a:r>
            <a:endParaRPr lang="es-ES" sz="1600" dirty="0">
              <a:solidFill>
                <a:srgbClr val="04ACA4"/>
              </a:solidFill>
              <a:latin typeface="Calibri" panose="020F0502020204030204" pitchFamily="34" charset="0"/>
              <a:ea typeface="Source Sans Pro" panose="020B0503030403020204" pitchFamily="34" charset="0"/>
            </a:endParaRPr>
          </a:p>
        </p:txBody>
      </p:sp>
      <p:graphicFrame>
        <p:nvGraphicFramePr>
          <p:cNvPr id="26" name="Tableau 6">
            <a:extLst>
              <a:ext uri="{FF2B5EF4-FFF2-40B4-BE49-F238E27FC236}">
                <a16:creationId xmlns:a16="http://schemas.microsoft.com/office/drawing/2014/main" id="{A81BE61C-42FB-4727-82C3-47A42644A3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0856058"/>
              </p:ext>
            </p:extLst>
          </p:nvPr>
        </p:nvGraphicFramePr>
        <p:xfrm>
          <a:off x="2025155" y="1817909"/>
          <a:ext cx="8174531" cy="39292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38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74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7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6392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6392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6392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6392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10866">
                <a:tc rowSpan="2">
                  <a:txBody>
                    <a:bodyPr/>
                    <a:lstStyle/>
                    <a:p>
                      <a:pPr algn="ctr"/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Source Sans Pro" panose="020B0503030403020204" pitchFamily="34" charset="0"/>
                        </a:rPr>
                        <a:t>Type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Source Sans Pro" panose="020B0503030403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Source Sans Pro" panose="020B0503030403020204" pitchFamily="34" charset="0"/>
                        </a:rPr>
                        <a:t>Room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Source Sans Pro" panose="020B0503030403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Source Sans Pro" panose="020B0503030403020204" pitchFamily="34" charset="0"/>
                        </a:rPr>
                        <a:t>Capacity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Source Sans Pro" panose="020B0503030403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Source Sans Pro" panose="020B0503030403020204" pitchFamily="34" charset="0"/>
                        </a:rPr>
                        <a:t>Current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Source Sans Pro" panose="020B0503030403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ACA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Source Sans Pro" panose="020B0503030403020204" pitchFamily="34" charset="0"/>
                        </a:rPr>
                        <a:t>New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Source Sans Pro" panose="020B0503030403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ACA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4236">
                <a:tc vMerge="1"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Source Sans Pro" panose="020B0503030403020204" pitchFamily="34" charset="0"/>
                        </a:rPr>
                        <a:t>Reference</a:t>
                      </a:r>
                      <a:endParaRPr lang="en-US" sz="11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Source Sans Pro" panose="020B0503030403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ACA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Source Sans Pro" panose="020B0503030403020204" pitchFamily="34" charset="0"/>
                        </a:rPr>
                        <a:t>Design</a:t>
                      </a:r>
                      <a:endParaRPr lang="en-US" sz="11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Source Sans Pro" panose="020B0503030403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ACA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Source Sans Pro" panose="020B0503030403020204" pitchFamily="34" charset="0"/>
                        </a:rPr>
                        <a:t>Reference</a:t>
                      </a:r>
                      <a:endParaRPr lang="en-US" sz="11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Source Sans Pro" panose="020B0503030403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ACA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Source Sans Pro" panose="020B0503030403020204" pitchFamily="34" charset="0"/>
                        </a:rPr>
                        <a:t>Design</a:t>
                      </a:r>
                      <a:endParaRPr lang="en-US" sz="11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Source Sans Pro" panose="020B0503030403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ACA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8539">
                <a:tc rowSpan="7"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solidFill>
                          <a:schemeClr val="tx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Source Sans Pro" panose="020B0503030403020204" pitchFamily="34" charset="0"/>
                        </a:rPr>
                        <a:t>5.3</a:t>
                      </a:r>
                      <a:r>
                        <a:rPr lang="fr-FR" sz="1100" b="1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Source Sans Pro" panose="020B0503030403020204" pitchFamily="34" charset="0"/>
                        </a:rPr>
                        <a:t> kW</a:t>
                      </a:r>
                      <a:endParaRPr lang="en-US" sz="11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Source Sans Pro" panose="020B0503030403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RAM 53NP2B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en-US" sz="1100" dirty="0"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RAM-53NP2E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en-US" sz="1100" dirty="0"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4198">
                <a:tc vMerge="1"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Source Sans Pro" panose="020B0503030403020204" pitchFamily="34" charset="0"/>
                        </a:rPr>
                        <a:t>3</a:t>
                      </a:r>
                      <a:endParaRPr lang="en-US" sz="11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Source Sans Pro" panose="020B0503030403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Source Sans Pro" panose="020B0503030403020204" pitchFamily="34" charset="0"/>
                        </a:rPr>
                        <a:t>5.3</a:t>
                      </a:r>
                      <a:r>
                        <a:rPr lang="fr-FR" sz="1100" b="1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Source Sans Pro" panose="020B0503030403020204" pitchFamily="34" charset="0"/>
                        </a:rPr>
                        <a:t> kW</a:t>
                      </a:r>
                      <a:endParaRPr lang="en-US" sz="11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Source Sans Pro" panose="020B0503030403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RAM 53NP3B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RAM-53NP3E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4198">
                <a:tc vMerge="1"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b="1" dirty="0">
                        <a:solidFill>
                          <a:schemeClr val="tx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Source Sans Pro" panose="020B0503030403020204" pitchFamily="34" charset="0"/>
                        </a:rPr>
                        <a:t>6.8 kW</a:t>
                      </a:r>
                      <a:endParaRPr lang="en-US" sz="11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Source Sans Pro" panose="020B0503030403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RAM 68NP3B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en-US" sz="1100" dirty="0"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RAM-68NP3E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en-US" sz="1100" dirty="0">
                        <a:latin typeface="Calibri" panose="020F0502020204030204" pitchFamily="34" charset="0"/>
                        <a:ea typeface="Source Sans Pro" panose="020B0503030403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5648">
                <a:tc vMerge="1"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Source Sans Pro" panose="020B0503030403020204" pitchFamily="34" charset="0"/>
                        </a:rPr>
                        <a:t>4</a:t>
                      </a:r>
                      <a:endParaRPr lang="en-US" sz="11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Source Sans Pro" panose="020B0503030403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Source Sans Pro" panose="020B0503030403020204" pitchFamily="34" charset="0"/>
                        </a:rPr>
                        <a:t>7.0</a:t>
                      </a:r>
                      <a:r>
                        <a:rPr lang="fr-FR" sz="1100" b="1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Source Sans Pro" panose="020B0503030403020204" pitchFamily="34" charset="0"/>
                        </a:rPr>
                        <a:t> kW</a:t>
                      </a:r>
                      <a:endParaRPr lang="en-US" sz="11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Source Sans Pro" panose="020B0503030403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RAM 70NP4B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RAM-70NP4E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52515">
                <a:tc vMerge="1"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Source Sans Pro" panose="020B0503030403020204" pitchFamily="34" charset="0"/>
                        </a:rPr>
                        <a:t>5</a:t>
                      </a:r>
                      <a:endParaRPr lang="en-US" sz="11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Source Sans Pro" panose="020B0503030403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Source Sans Pro" panose="020B0503030403020204" pitchFamily="34" charset="0"/>
                        </a:rPr>
                        <a:t>8.5</a:t>
                      </a:r>
                      <a:r>
                        <a:rPr lang="fr-FR" sz="1100" b="1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Source Sans Pro" panose="020B0503030403020204" pitchFamily="34" charset="0"/>
                        </a:rPr>
                        <a:t> kW</a:t>
                      </a:r>
                      <a:endParaRPr lang="en-US" sz="11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Source Sans Pro" panose="020B0503030403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RAM 90NP5B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RAM-90NP5E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latin typeface="Calibri" panose="020F0502020204030204" pitchFamily="34" charset="0"/>
                        <a:ea typeface="Source Sans Pro" panose="020B0503030403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78833">
                <a:tc vMerge="1"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b="1" dirty="0">
                        <a:solidFill>
                          <a:schemeClr val="tx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Source Sans Pro" panose="020B0503030403020204" pitchFamily="34" charset="0"/>
                        </a:rPr>
                        <a:t>10.6kW</a:t>
                      </a:r>
                      <a:endParaRPr lang="en-US" sz="11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Source Sans Pro" panose="020B0503030403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latin typeface="Calibri" panose="020F0502020204030204" pitchFamily="34" charset="0"/>
                        <a:ea typeface="Source Sans Pro" panose="020B0503030403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RAM-110NP5E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latin typeface="Calibri" panose="020F0502020204030204" pitchFamily="34" charset="0"/>
                        <a:ea typeface="Source Sans Pro" panose="020B0503030403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1020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Source Sans Pro" panose="020B0503030403020204" pitchFamily="34" charset="0"/>
                        </a:rPr>
                        <a:t>6</a:t>
                      </a:r>
                      <a:endParaRPr lang="en-US" sz="11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Source Sans Pro" panose="020B0503030403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10.6kW</a:t>
                      </a:r>
                      <a:endParaRPr lang="en-US" sz="11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RAM 110NP6B</a:t>
                      </a:r>
                      <a:endParaRPr lang="en-US" sz="11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latin typeface="Calibri" panose="020F0502020204030204" pitchFamily="34" charset="0"/>
                        <a:ea typeface="Source Sans Pro" panose="020B0503030403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0" u="none" strike="noStrike" dirty="0">
                        <a:solidFill>
                          <a:schemeClr val="accent6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4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27" name="ZoneTexte 7">
            <a:extLst>
              <a:ext uri="{FF2B5EF4-FFF2-40B4-BE49-F238E27FC236}">
                <a16:creationId xmlns:a16="http://schemas.microsoft.com/office/drawing/2014/main" id="{74B679CD-7225-496E-9F78-2AFA70B0B0D4}"/>
              </a:ext>
            </a:extLst>
          </p:cNvPr>
          <p:cNvSpPr txBox="1"/>
          <p:nvPr/>
        </p:nvSpPr>
        <p:spPr>
          <a:xfrm>
            <a:off x="2025153" y="5965735"/>
            <a:ext cx="31657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1"/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Current models which will be replaced</a:t>
            </a:r>
          </a:p>
        </p:txBody>
      </p:sp>
      <p:sp>
        <p:nvSpPr>
          <p:cNvPr id="28" name="Rectangle 8">
            <a:extLst>
              <a:ext uri="{FF2B5EF4-FFF2-40B4-BE49-F238E27FC236}">
                <a16:creationId xmlns:a16="http://schemas.microsoft.com/office/drawing/2014/main" id="{A08BA7D4-6B70-438F-A562-BD836A52E7C1}"/>
              </a:ext>
            </a:extLst>
          </p:cNvPr>
          <p:cNvSpPr/>
          <p:nvPr/>
        </p:nvSpPr>
        <p:spPr>
          <a:xfrm>
            <a:off x="5511441" y="5965735"/>
            <a:ext cx="292001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Calibri" panose="020F0502020204030204" pitchFamily="34" charset="0"/>
                <a:ea typeface="Source Sans Pro" panose="020B0503030403020204" pitchFamily="34" charset="0"/>
              </a:rPr>
              <a:t>Current models which will be kept</a:t>
            </a:r>
          </a:p>
        </p:txBody>
      </p:sp>
      <p:sp>
        <p:nvSpPr>
          <p:cNvPr id="29" name="Rectangle 9">
            <a:extLst>
              <a:ext uri="{FF2B5EF4-FFF2-40B4-BE49-F238E27FC236}">
                <a16:creationId xmlns:a16="http://schemas.microsoft.com/office/drawing/2014/main" id="{673D1C70-A5F0-4488-8AF0-5DFDE7F99976}"/>
              </a:ext>
            </a:extLst>
          </p:cNvPr>
          <p:cNvSpPr/>
          <p:nvPr/>
        </p:nvSpPr>
        <p:spPr>
          <a:xfrm>
            <a:off x="8751962" y="5965735"/>
            <a:ext cx="148057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accent6"/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New models</a:t>
            </a:r>
            <a:endParaRPr lang="en-US" sz="1400" dirty="0">
              <a:latin typeface="Calibri" panose="020F0502020204030204" pitchFamily="34" charset="0"/>
            </a:endParaRPr>
          </a:p>
        </p:txBody>
      </p:sp>
      <p:pic>
        <p:nvPicPr>
          <p:cNvPr id="31" name="Picture 5" descr="T:\HACE Transfer\Marketing and Technical Information\Product Marketing\RAC\2-Photo_Artwork\2-3 2015\01_Photos\02_OU\09_S3BM\S3BM_Front-Lo.jpg">
            <a:extLst>
              <a:ext uri="{FF2B5EF4-FFF2-40B4-BE49-F238E27FC236}">
                <a16:creationId xmlns:a16="http://schemas.microsoft.com/office/drawing/2014/main" id="{46A52D43-1272-4A4E-A820-2CA068C022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74" t="5610" r="10359"/>
          <a:stretch/>
        </p:blipFill>
        <p:spPr bwMode="auto">
          <a:xfrm>
            <a:off x="6731303" y="2620357"/>
            <a:ext cx="559016" cy="467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Image 12">
            <a:extLst>
              <a:ext uri="{FF2B5EF4-FFF2-40B4-BE49-F238E27FC236}">
                <a16:creationId xmlns:a16="http://schemas.microsoft.com/office/drawing/2014/main" id="{A57DA82B-ACE6-4885-B58A-14E2D2A3D23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44" t="8141" r="11747" b="2035"/>
          <a:stretch/>
        </p:blipFill>
        <p:spPr>
          <a:xfrm>
            <a:off x="6807833" y="5182821"/>
            <a:ext cx="355227" cy="532424"/>
          </a:xfrm>
          <a:prstGeom prst="rect">
            <a:avLst/>
          </a:prstGeom>
        </p:spPr>
      </p:pic>
      <p:pic>
        <p:nvPicPr>
          <p:cNvPr id="34" name="Picture 5" descr="T:\HACE Transfer\Marketing and Technical Information\Product Marketing\RAC\2-Photo_Artwork\2-3 2015\01_Photos\02_OU\09_S3BM\S3BM_Front-Lo.jpg">
            <a:extLst>
              <a:ext uri="{FF2B5EF4-FFF2-40B4-BE49-F238E27FC236}">
                <a16:creationId xmlns:a16="http://schemas.microsoft.com/office/drawing/2014/main" id="{493F49A9-902D-4687-B123-D019AC38CC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74" t="5610" r="10359"/>
          <a:stretch/>
        </p:blipFill>
        <p:spPr bwMode="auto">
          <a:xfrm>
            <a:off x="9284591" y="2655760"/>
            <a:ext cx="509308" cy="425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Image 15">
            <a:extLst>
              <a:ext uri="{FF2B5EF4-FFF2-40B4-BE49-F238E27FC236}">
                <a16:creationId xmlns:a16="http://schemas.microsoft.com/office/drawing/2014/main" id="{B4CD90FC-2E87-4D54-8ED6-5EB44F4276A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05939" y="3441089"/>
            <a:ext cx="559016" cy="450050"/>
          </a:xfrm>
          <a:prstGeom prst="rect">
            <a:avLst/>
          </a:prstGeom>
        </p:spPr>
      </p:pic>
      <p:pic>
        <p:nvPicPr>
          <p:cNvPr id="36" name="Image 16">
            <a:extLst>
              <a:ext uri="{FF2B5EF4-FFF2-40B4-BE49-F238E27FC236}">
                <a16:creationId xmlns:a16="http://schemas.microsoft.com/office/drawing/2014/main" id="{1DCEBB52-772D-4A10-B4B8-37A7EDEBCA4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48523" y="3494024"/>
            <a:ext cx="520013" cy="418650"/>
          </a:xfrm>
          <a:prstGeom prst="rect">
            <a:avLst/>
          </a:prstGeom>
        </p:spPr>
      </p:pic>
      <p:pic>
        <p:nvPicPr>
          <p:cNvPr id="37" name="Image 17">
            <a:extLst>
              <a:ext uri="{FF2B5EF4-FFF2-40B4-BE49-F238E27FC236}">
                <a16:creationId xmlns:a16="http://schemas.microsoft.com/office/drawing/2014/main" id="{387FFF35-B9C7-4EBF-BF2B-7CB9811007C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51677" y="4051260"/>
            <a:ext cx="494652" cy="430511"/>
          </a:xfrm>
          <a:prstGeom prst="rect">
            <a:avLst/>
          </a:prstGeom>
        </p:spPr>
      </p:pic>
      <p:pic>
        <p:nvPicPr>
          <p:cNvPr id="38" name="Image 18">
            <a:extLst>
              <a:ext uri="{FF2B5EF4-FFF2-40B4-BE49-F238E27FC236}">
                <a16:creationId xmlns:a16="http://schemas.microsoft.com/office/drawing/2014/main" id="{0F652DCF-0FA6-4D80-8680-8B951E2234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62078" y="4051260"/>
            <a:ext cx="494650" cy="430510"/>
          </a:xfrm>
          <a:prstGeom prst="rect">
            <a:avLst/>
          </a:prstGeom>
        </p:spPr>
      </p:pic>
      <p:sp>
        <p:nvSpPr>
          <p:cNvPr id="39" name="Arrondir un rectangle avec un coin diagonal 20">
            <a:extLst>
              <a:ext uri="{FF2B5EF4-FFF2-40B4-BE49-F238E27FC236}">
                <a16:creationId xmlns:a16="http://schemas.microsoft.com/office/drawing/2014/main" id="{37067C6B-D4F3-4397-BE39-743729CF06F6}"/>
              </a:ext>
            </a:extLst>
          </p:cNvPr>
          <p:cNvSpPr/>
          <p:nvPr/>
        </p:nvSpPr>
        <p:spPr>
          <a:xfrm>
            <a:off x="2025152" y="6301497"/>
            <a:ext cx="8207380" cy="390991"/>
          </a:xfrm>
          <a:prstGeom prst="round2DiagRect">
            <a:avLst/>
          </a:prstGeom>
          <a:solidFill>
            <a:srgbClr val="04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err="1">
                <a:latin typeface="Source Sans Pro" panose="020B0503030403020204" pitchFamily="34" charset="0"/>
                <a:ea typeface="Source Sans Pro" panose="020B0503030403020204" pitchFamily="34" charset="0"/>
                <a:sym typeface="Wingdings" panose="05000000000000000000" pitchFamily="2" charset="2"/>
              </a:rPr>
              <a:t>Remove</a:t>
            </a:r>
            <a:r>
              <a:rPr lang="fr-FR" sz="1600" dirty="0">
                <a:latin typeface="Source Sans Pro" panose="020B0503030403020204" pitchFamily="34" charset="0"/>
                <a:ea typeface="Source Sans Pro" panose="020B0503030403020204" pitchFamily="34" charset="0"/>
                <a:sym typeface="Wingdings" panose="05000000000000000000" pitchFamily="2" charset="2"/>
              </a:rPr>
              <a:t> </a:t>
            </a:r>
            <a:r>
              <a:rPr lang="fr-FR" sz="1600" dirty="0" err="1">
                <a:latin typeface="Source Sans Pro" panose="020B0503030403020204" pitchFamily="34" charset="0"/>
                <a:ea typeface="Source Sans Pro" panose="020B0503030403020204" pitchFamily="34" charset="0"/>
                <a:sym typeface="Wingdings" panose="05000000000000000000" pitchFamily="2" charset="2"/>
              </a:rPr>
              <a:t>current</a:t>
            </a:r>
            <a:r>
              <a:rPr lang="fr-FR" sz="1600" dirty="0">
                <a:latin typeface="Source Sans Pro" panose="020B0503030403020204" pitchFamily="34" charset="0"/>
                <a:ea typeface="Source Sans Pro" panose="020B0503030403020204" pitchFamily="34" charset="0"/>
                <a:sym typeface="Wingdings" panose="05000000000000000000" pitchFamily="2" charset="2"/>
              </a:rPr>
              <a:t> RAM110 (2 fans – 6 </a:t>
            </a:r>
            <a:r>
              <a:rPr lang="fr-FR" sz="1600" dirty="0" err="1">
                <a:latin typeface="Source Sans Pro" panose="020B0503030403020204" pitchFamily="34" charset="0"/>
                <a:ea typeface="Source Sans Pro" panose="020B0503030403020204" pitchFamily="34" charset="0"/>
                <a:sym typeface="Wingdings" panose="05000000000000000000" pitchFamily="2" charset="2"/>
              </a:rPr>
              <a:t>rooms</a:t>
            </a:r>
            <a:r>
              <a:rPr lang="fr-FR" sz="1600" dirty="0">
                <a:latin typeface="Source Sans Pro" panose="020B0503030403020204" pitchFamily="34" charset="0"/>
                <a:ea typeface="Source Sans Pro" panose="020B0503030403020204" pitchFamily="34" charset="0"/>
                <a:sym typeface="Wingdings" panose="05000000000000000000" pitchFamily="2" charset="2"/>
              </a:rPr>
              <a:t>) and replace by RAM110 (1 fan - 5 </a:t>
            </a:r>
            <a:r>
              <a:rPr lang="fr-FR" sz="1600" dirty="0" err="1">
                <a:latin typeface="Source Sans Pro" panose="020B0503030403020204" pitchFamily="34" charset="0"/>
                <a:ea typeface="Source Sans Pro" panose="020B0503030403020204" pitchFamily="34" charset="0"/>
                <a:sym typeface="Wingdings" panose="05000000000000000000" pitchFamily="2" charset="2"/>
              </a:rPr>
              <a:t>rooms</a:t>
            </a:r>
            <a:r>
              <a:rPr lang="fr-FR" sz="1600" dirty="0">
                <a:latin typeface="Source Sans Pro" panose="020B0503030403020204" pitchFamily="34" charset="0"/>
                <a:ea typeface="Source Sans Pro" panose="020B0503030403020204" pitchFamily="34" charset="0"/>
                <a:sym typeface="Wingdings" panose="05000000000000000000" pitchFamily="2" charset="2"/>
              </a:rPr>
              <a:t>)</a:t>
            </a:r>
            <a:endParaRPr lang="fr-FR" sz="1600" dirty="0">
              <a:solidFill>
                <a:schemeClr val="bg1"/>
              </a:solidFill>
            </a:endParaRPr>
          </a:p>
        </p:txBody>
      </p:sp>
      <p:pic>
        <p:nvPicPr>
          <p:cNvPr id="41" name="Image 2">
            <a:extLst>
              <a:ext uri="{FF2B5EF4-FFF2-40B4-BE49-F238E27FC236}">
                <a16:creationId xmlns:a16="http://schemas.microsoft.com/office/drawing/2014/main" id="{F96DC3D6-E5BD-4D82-B044-7E9A7B402AA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82383" y="4613842"/>
            <a:ext cx="573152" cy="485457"/>
          </a:xfrm>
          <a:prstGeom prst="rect">
            <a:avLst/>
          </a:prstGeom>
        </p:spPr>
      </p:pic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80EEEDD3-E31A-48D8-8203-F8AB35D5AB69}"/>
              </a:ext>
            </a:extLst>
          </p:cNvPr>
          <p:cNvGrpSpPr/>
          <p:nvPr/>
        </p:nvGrpSpPr>
        <p:grpSpPr>
          <a:xfrm>
            <a:off x="9665617" y="4675162"/>
            <a:ext cx="503439" cy="388714"/>
            <a:chOff x="9696439" y="3979549"/>
            <a:chExt cx="503439" cy="388714"/>
          </a:xfrm>
        </p:grpSpPr>
        <p:sp>
          <p:nvSpPr>
            <p:cNvPr id="2" name="Овал 1">
              <a:extLst>
                <a:ext uri="{FF2B5EF4-FFF2-40B4-BE49-F238E27FC236}">
                  <a16:creationId xmlns:a16="http://schemas.microsoft.com/office/drawing/2014/main" id="{468B576C-9832-45B9-B4CE-E0962FF79903}"/>
                </a:ext>
              </a:extLst>
            </p:cNvPr>
            <p:cNvSpPr/>
            <p:nvPr/>
          </p:nvSpPr>
          <p:spPr>
            <a:xfrm>
              <a:off x="9737035" y="3979549"/>
              <a:ext cx="388714" cy="388714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rgbClr val="04ACA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00" dirty="0">
                <a:solidFill>
                  <a:schemeClr val="tx1"/>
                </a:solidFill>
              </a:endParaRPr>
            </a:p>
          </p:txBody>
        </p:sp>
        <p:sp>
          <p:nvSpPr>
            <p:cNvPr id="3" name="Espace réservé du texte 1">
              <a:extLst>
                <a:ext uri="{FF2B5EF4-FFF2-40B4-BE49-F238E27FC236}">
                  <a16:creationId xmlns:a16="http://schemas.microsoft.com/office/drawing/2014/main" id="{AAEE593B-B40F-414A-BC53-F21D2A18DA85}"/>
                </a:ext>
              </a:extLst>
            </p:cNvPr>
            <p:cNvSpPr txBox="1">
              <a:spLocks/>
            </p:cNvSpPr>
            <p:nvPr/>
          </p:nvSpPr>
          <p:spPr>
            <a:xfrm>
              <a:off x="9696439" y="4060179"/>
              <a:ext cx="503439" cy="18199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l" defTabSz="914400" rtl="0" eaLnBrk="1" latinLnBrk="0" hangingPunct="1">
                <a:lnSpc>
                  <a:spcPct val="80000"/>
                </a:lnSpc>
                <a:spcBef>
                  <a:spcPts val="1000"/>
                </a:spcBef>
                <a:buFontTx/>
                <a:buNone/>
                <a:defRPr lang="es-ES" sz="1800" b="1" kern="1200" dirty="0" smtClean="0">
                  <a:solidFill>
                    <a:schemeClr val="accent2"/>
                  </a:solidFill>
                  <a:latin typeface="+mj-lt"/>
                  <a:ea typeface="+mj-ea"/>
                  <a:cs typeface="+mj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dirty="0">
                  <a:solidFill>
                    <a:srgbClr val="04ACA4"/>
                  </a:solidFill>
                </a:rPr>
                <a:t>NEW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9962636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E191132D-07CA-40B6-8FB2-592B1F45D2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292801"/>
            <a:ext cx="3344084" cy="798216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C0E1D97-C15B-A745-BDDE-E5017322B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A96B3-B612-434A-9850-40BF39980A76}" type="slidenum">
              <a:rPr lang="es-ES" smtClean="0"/>
              <a:pPr/>
              <a:t>66</a:t>
            </a:fld>
            <a:endParaRPr lang="es-E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E887C9A-84A7-9245-B372-224B83045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2998" y="489922"/>
            <a:ext cx="3344083" cy="695666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+mn-lt"/>
              </a:rPr>
              <a:t>Hibernate</a:t>
            </a:r>
          </a:p>
        </p:txBody>
      </p:sp>
      <p:sp>
        <p:nvSpPr>
          <p:cNvPr id="23" name="Espace réservé du texte 4"/>
          <p:cNvSpPr>
            <a:spLocks noGrp="1"/>
          </p:cNvSpPr>
          <p:nvPr>
            <p:ph type="body" sz="quarter" idx="13"/>
          </p:nvPr>
        </p:nvSpPr>
        <p:spPr>
          <a:xfrm>
            <a:off x="1435089" y="1145387"/>
            <a:ext cx="8092425" cy="576003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sz="1600" dirty="0">
                <a:solidFill>
                  <a:srgbClr val="000000"/>
                </a:solidFill>
                <a:ea typeface="ＭＳ Ｐゴシック" pitchFamily="34" charset="-128"/>
                <a:cs typeface="Arial" panose="020B0604020202020204" pitchFamily="34" charset="0"/>
              </a:rPr>
              <a:t>Smart regulation which reduces  by </a:t>
            </a:r>
            <a:r>
              <a:rPr lang="en-US" sz="1600" b="1" dirty="0">
                <a:solidFill>
                  <a:schemeClr val="accent1"/>
                </a:solidFill>
                <a:ea typeface="ＭＳ Ｐゴシック" pitchFamily="34" charset="-128"/>
                <a:cs typeface="Arial" panose="020B0604020202020204" pitchFamily="34" charset="0"/>
              </a:rPr>
              <a:t>70% stand by </a:t>
            </a:r>
            <a:r>
              <a:rPr lang="en-US" sz="1600" dirty="0">
                <a:ea typeface="ＭＳ Ｐゴシック" pitchFamily="34" charset="-128"/>
                <a:cs typeface="Arial" panose="020B0604020202020204" pitchFamily="34" charset="0"/>
              </a:rPr>
              <a:t>consumptions</a:t>
            </a:r>
          </a:p>
          <a:p>
            <a:endParaRPr lang="en-US" sz="1600" dirty="0"/>
          </a:p>
        </p:txBody>
      </p:sp>
      <p:sp>
        <p:nvSpPr>
          <p:cNvPr id="10" name="Arrondir un rectangle avec un coin diagonal 9"/>
          <p:cNvSpPr/>
          <p:nvPr/>
        </p:nvSpPr>
        <p:spPr>
          <a:xfrm>
            <a:off x="1469364" y="6282882"/>
            <a:ext cx="7951112" cy="411539"/>
          </a:xfrm>
          <a:prstGeom prst="round2Diag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Exclusive improvement of seasonal performances</a:t>
            </a:r>
          </a:p>
        </p:txBody>
      </p:sp>
      <p:sp>
        <p:nvSpPr>
          <p:cNvPr id="12" name="Flèche à trois pointes 11"/>
          <p:cNvSpPr/>
          <p:nvPr/>
        </p:nvSpPr>
        <p:spPr>
          <a:xfrm rot="5400000">
            <a:off x="3846746" y="1399862"/>
            <a:ext cx="1718526" cy="5068048"/>
          </a:xfrm>
          <a:prstGeom prst="leftRightUpArrow">
            <a:avLst>
              <a:gd name="adj1" fmla="val 4748"/>
              <a:gd name="adj2" fmla="val 10824"/>
              <a:gd name="adj3" fmla="val 25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</a:pPr>
            <a:endParaRPr lang="fr-FR">
              <a:solidFill>
                <a:srgbClr val="FFFFFF"/>
              </a:solidFill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4"/>
          <a:srcRect t="5604" b="47612"/>
          <a:stretch/>
        </p:blipFill>
        <p:spPr>
          <a:xfrm>
            <a:off x="7606134" y="1185588"/>
            <a:ext cx="1984684" cy="1076961"/>
          </a:xfrm>
          <a:prstGeom prst="rect">
            <a:avLst/>
          </a:prstGeom>
        </p:spPr>
      </p:pic>
      <p:pic>
        <p:nvPicPr>
          <p:cNvPr id="27" name="Image 26"/>
          <p:cNvPicPr>
            <a:picLocks noChangeAspect="1"/>
          </p:cNvPicPr>
          <p:nvPr/>
        </p:nvPicPr>
        <p:blipFill rotWithShape="1">
          <a:blip r:embed="rId4"/>
          <a:srcRect l="15146" t="82597" r="23458" b="6710"/>
          <a:stretch/>
        </p:blipFill>
        <p:spPr>
          <a:xfrm>
            <a:off x="7606134" y="2258159"/>
            <a:ext cx="2011680" cy="406400"/>
          </a:xfrm>
          <a:prstGeom prst="rect">
            <a:avLst/>
          </a:prstGeom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2864938F-322B-40B5-8A94-C7FE2E1E98FD}"/>
              </a:ext>
            </a:extLst>
          </p:cNvPr>
          <p:cNvSpPr/>
          <p:nvPr/>
        </p:nvSpPr>
        <p:spPr>
          <a:xfrm>
            <a:off x="1464667" y="1710963"/>
            <a:ext cx="1980201" cy="129066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0BFE2C0B-77BE-4D9C-AE06-EBD61339F0CF}"/>
              </a:ext>
            </a:extLst>
          </p:cNvPr>
          <p:cNvSpPr/>
          <p:nvPr/>
        </p:nvSpPr>
        <p:spPr>
          <a:xfrm>
            <a:off x="1464667" y="4873714"/>
            <a:ext cx="1980201" cy="129066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4D74242F-C767-48B2-9FD3-58A55B243DDC}"/>
              </a:ext>
            </a:extLst>
          </p:cNvPr>
          <p:cNvSpPr/>
          <p:nvPr/>
        </p:nvSpPr>
        <p:spPr>
          <a:xfrm>
            <a:off x="3980719" y="3309066"/>
            <a:ext cx="1980201" cy="129066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</a:pPr>
            <a:r>
              <a:rPr lang="fr-FR" b="1" dirty="0">
                <a:solidFill>
                  <a:schemeClr val="tx1"/>
                </a:solidFill>
                <a:latin typeface="Calibri" panose="020F0502020204030204" pitchFamily="34" charset="0"/>
              </a:rPr>
              <a:t>Drop of stand by power</a:t>
            </a:r>
          </a:p>
        </p:txBody>
      </p:sp>
      <p:sp>
        <p:nvSpPr>
          <p:cNvPr id="8" name="Rectangle 14">
            <a:extLst>
              <a:ext uri="{FF2B5EF4-FFF2-40B4-BE49-F238E27FC236}">
                <a16:creationId xmlns:a16="http://schemas.microsoft.com/office/drawing/2014/main" id="{4D4A24D8-1094-4F3B-8F5B-23FC1B029376}"/>
              </a:ext>
            </a:extLst>
          </p:cNvPr>
          <p:cNvSpPr/>
          <p:nvPr/>
        </p:nvSpPr>
        <p:spPr>
          <a:xfrm>
            <a:off x="1532051" y="1956993"/>
            <a:ext cx="1840790" cy="8210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</a:pPr>
            <a:r>
              <a:rPr lang="en-US" sz="1400" b="1" dirty="0">
                <a:latin typeface="Calibri" panose="020F0502020204030204" pitchFamily="34" charset="0"/>
              </a:rPr>
              <a:t>Shut down sub circuits of non-active components</a:t>
            </a:r>
          </a:p>
        </p:txBody>
      </p:sp>
      <p:sp>
        <p:nvSpPr>
          <p:cNvPr id="9" name="Rectangle 18">
            <a:extLst>
              <a:ext uri="{FF2B5EF4-FFF2-40B4-BE49-F238E27FC236}">
                <a16:creationId xmlns:a16="http://schemas.microsoft.com/office/drawing/2014/main" id="{C2E4C59D-A76F-4FC2-ABA8-CFBF034E7E99}"/>
              </a:ext>
            </a:extLst>
          </p:cNvPr>
          <p:cNvSpPr/>
          <p:nvPr/>
        </p:nvSpPr>
        <p:spPr>
          <a:xfrm>
            <a:off x="1719067" y="5108515"/>
            <a:ext cx="1504534" cy="8210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</a:pPr>
            <a:r>
              <a:rPr lang="en-US" sz="1400" b="1" dirty="0">
                <a:latin typeface="Calibri" panose="020F0502020204030204" pitchFamily="34" charset="0"/>
              </a:rPr>
              <a:t>All LEDs on outdoor units are switched off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DB2D79D2-A565-4B1F-A448-B83160BECBF9}"/>
              </a:ext>
            </a:extLst>
          </p:cNvPr>
          <p:cNvSpPr/>
          <p:nvPr/>
        </p:nvSpPr>
        <p:spPr>
          <a:xfrm>
            <a:off x="7484665" y="3285456"/>
            <a:ext cx="1980201" cy="129066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</a:pPr>
            <a:r>
              <a:rPr lang="en-US" sz="1800" b="1" dirty="0">
                <a:solidFill>
                  <a:schemeClr val="tx1"/>
                </a:solidFill>
                <a:latin typeface="Calibri" panose="020F0502020204030204" pitchFamily="34" charset="0"/>
              </a:rPr>
              <a:t>Improvement of seasonal performances</a:t>
            </a:r>
          </a:p>
        </p:txBody>
      </p:sp>
    </p:spTree>
    <p:extLst>
      <p:ext uri="{BB962C8B-B14F-4D97-AF65-F5344CB8AC3E}">
        <p14:creationId xmlns:p14="http://schemas.microsoft.com/office/powerpoint/2010/main" val="364705638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C2E228B4-FC48-4C2F-938B-250E342E9023}"/>
              </a:ext>
            </a:extLst>
          </p:cNvPr>
          <p:cNvSpPr/>
          <p:nvPr/>
        </p:nvSpPr>
        <p:spPr>
          <a:xfrm>
            <a:off x="8928639" y="2095130"/>
            <a:ext cx="1443221" cy="397117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  <a:endParaRPr lang="ru-RU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17197C2B-6990-42A5-9041-1D3F94B67F11}"/>
              </a:ext>
            </a:extLst>
          </p:cNvPr>
          <p:cNvSpPr/>
          <p:nvPr/>
        </p:nvSpPr>
        <p:spPr>
          <a:xfrm>
            <a:off x="6998347" y="1411549"/>
            <a:ext cx="3006787" cy="4587241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B7C44928-DA6C-4F28-8F1B-2E9EDA470673}"/>
              </a:ext>
            </a:extLst>
          </p:cNvPr>
          <p:cNvSpPr/>
          <p:nvPr/>
        </p:nvSpPr>
        <p:spPr>
          <a:xfrm>
            <a:off x="145545" y="5690372"/>
            <a:ext cx="2299316" cy="33855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606A45E1-F76E-4CFD-8F49-BFEE6AA2D9FF}"/>
              </a:ext>
            </a:extLst>
          </p:cNvPr>
          <p:cNvSpPr/>
          <p:nvPr/>
        </p:nvSpPr>
        <p:spPr>
          <a:xfrm>
            <a:off x="115412" y="3902333"/>
            <a:ext cx="2299316" cy="33855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D7C1E700-06EF-4C93-BE27-7DAD6987325D}"/>
              </a:ext>
            </a:extLst>
          </p:cNvPr>
          <p:cNvSpPr/>
          <p:nvPr/>
        </p:nvSpPr>
        <p:spPr>
          <a:xfrm>
            <a:off x="115412" y="2565467"/>
            <a:ext cx="2299316" cy="33855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399917E6-6C26-4263-99C1-82E392B910DE}"/>
              </a:ext>
            </a:extLst>
          </p:cNvPr>
          <p:cNvSpPr/>
          <p:nvPr/>
        </p:nvSpPr>
        <p:spPr>
          <a:xfrm>
            <a:off x="115412" y="1338940"/>
            <a:ext cx="2299316" cy="33855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4D1AB4A-E6CC-4531-BAFA-F1CBDFE998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292801"/>
            <a:ext cx="3344084" cy="798216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1198534" y="1766513"/>
            <a:ext cx="458970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What’s new?</a:t>
            </a:r>
          </a:p>
          <a:p>
            <a:pPr marL="171450" indent="-171450">
              <a:buFontTx/>
              <a:buChar char="-"/>
            </a:pPr>
            <a:r>
              <a:rPr lang="en-US" sz="1200" dirty="0"/>
              <a:t>New 5,0 and 6,0 kW units </a:t>
            </a:r>
            <a:r>
              <a:rPr lang="en-US" sz="1200" dirty="0">
                <a:sym typeface="Wingdings" panose="05000000000000000000" pitchFamily="2" charset="2"/>
              </a:rPr>
              <a:t> Light Commercial models</a:t>
            </a:r>
            <a:endParaRPr lang="en-US" sz="1200" dirty="0"/>
          </a:p>
        </p:txBody>
      </p:sp>
      <p:sp>
        <p:nvSpPr>
          <p:cNvPr id="19" name="ZoneTexte 18"/>
          <p:cNvSpPr txBox="1"/>
          <p:nvPr/>
        </p:nvSpPr>
        <p:spPr>
          <a:xfrm>
            <a:off x="1198535" y="1347818"/>
            <a:ext cx="44272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4ACA4"/>
                </a:solidFill>
              </a:rPr>
              <a:t>Wall</a:t>
            </a:r>
          </a:p>
        </p:txBody>
      </p:sp>
      <p:sp>
        <p:nvSpPr>
          <p:cNvPr id="21" name="Título 16">
            <a:extLst>
              <a:ext uri="{FF2B5EF4-FFF2-40B4-BE49-F238E27FC236}">
                <a16:creationId xmlns:a16="http://schemas.microsoft.com/office/drawing/2014/main" id="{E6D6CDCD-3AED-40C5-8F3E-895C75873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203" y="509472"/>
            <a:ext cx="5449570" cy="477085"/>
          </a:xfrm>
        </p:spPr>
        <p:txBody>
          <a:bodyPr/>
          <a:lstStyle/>
          <a:p>
            <a:r>
              <a:rPr lang="en-US" sz="2400" dirty="0">
                <a:solidFill>
                  <a:schemeClr val="bg1"/>
                </a:solidFill>
                <a:latin typeface="+mn-lt"/>
              </a:rPr>
              <a:t>IDU Range</a:t>
            </a:r>
            <a:endParaRPr lang="es-ES" sz="24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1198533" y="2967045"/>
            <a:ext cx="428786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What’s new?</a:t>
            </a:r>
          </a:p>
          <a:p>
            <a:pPr marL="171450" indent="-171450">
              <a:buFontTx/>
              <a:buChar char="-"/>
            </a:pPr>
            <a:r>
              <a:rPr lang="en-US" sz="1200" dirty="0"/>
              <a:t>New 5,0 and 6,0 kW units </a:t>
            </a:r>
            <a:r>
              <a:rPr lang="en-US" sz="1200" dirty="0">
                <a:sym typeface="Wingdings" panose="05000000000000000000" pitchFamily="2" charset="2"/>
              </a:rPr>
              <a:t> Light Commercial models</a:t>
            </a:r>
          </a:p>
          <a:p>
            <a:pPr marL="628650" lvl="1" indent="-171450">
              <a:buFontTx/>
              <a:buChar char="-"/>
            </a:pPr>
            <a:r>
              <a:rPr lang="en-US" sz="1200" dirty="0">
                <a:sym typeface="Wingdings" panose="05000000000000000000" pitchFamily="2" charset="2"/>
              </a:rPr>
              <a:t>Static pressure = 150 PA</a:t>
            </a:r>
            <a:endParaRPr lang="en-US" sz="1200" dirty="0"/>
          </a:p>
        </p:txBody>
      </p:sp>
      <p:sp>
        <p:nvSpPr>
          <p:cNvPr id="22" name="ZoneTexte 21"/>
          <p:cNvSpPr txBox="1"/>
          <p:nvPr/>
        </p:nvSpPr>
        <p:spPr>
          <a:xfrm>
            <a:off x="1198534" y="2566958"/>
            <a:ext cx="44272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4ACA4"/>
                </a:solidFill>
              </a:rPr>
              <a:t>Duct</a:t>
            </a:r>
          </a:p>
        </p:txBody>
      </p:sp>
      <p:sp>
        <p:nvSpPr>
          <p:cNvPr id="23" name="ZoneTexte 22"/>
          <p:cNvSpPr txBox="1"/>
          <p:nvPr/>
        </p:nvSpPr>
        <p:spPr>
          <a:xfrm>
            <a:off x="1198532" y="4310550"/>
            <a:ext cx="382622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What’s new?</a:t>
            </a:r>
          </a:p>
          <a:p>
            <a:pPr marL="171450" indent="-171450">
              <a:buFontTx/>
              <a:buChar char="-"/>
            </a:pPr>
            <a:r>
              <a:rPr lang="en-US" sz="1200" dirty="0"/>
              <a:t>New 6,0 kW units </a:t>
            </a:r>
          </a:p>
          <a:p>
            <a:pPr marL="171450" indent="-171450">
              <a:buFontTx/>
              <a:buChar char="-"/>
            </a:pPr>
            <a:r>
              <a:rPr lang="en-US" sz="1200" dirty="0">
                <a:sym typeface="Wingdings" panose="05000000000000000000" pitchFamily="2" charset="2"/>
              </a:rPr>
              <a:t>Alignment with Light Commercial IDU</a:t>
            </a:r>
          </a:p>
          <a:p>
            <a:pPr marL="628650" lvl="1" indent="-171450">
              <a:buFontTx/>
              <a:buChar char="-"/>
            </a:pPr>
            <a:r>
              <a:rPr lang="en-US" sz="1200" dirty="0">
                <a:sym typeface="Wingdings" panose="05000000000000000000" pitchFamily="2" charset="2"/>
              </a:rPr>
              <a:t>New design</a:t>
            </a:r>
          </a:p>
          <a:p>
            <a:pPr marL="628650" lvl="1" indent="-171450">
              <a:buFontTx/>
              <a:buChar char="-"/>
            </a:pPr>
            <a:r>
              <a:rPr lang="en-US" sz="1200" dirty="0">
                <a:sym typeface="Wingdings" panose="05000000000000000000" pitchFamily="2" charset="2"/>
              </a:rPr>
              <a:t>Human sensor (standard)</a:t>
            </a:r>
          </a:p>
          <a:p>
            <a:pPr marL="628650" lvl="1" indent="-171450">
              <a:buFontTx/>
              <a:buChar char="-"/>
            </a:pPr>
            <a:r>
              <a:rPr lang="en-US" sz="1200" dirty="0">
                <a:sym typeface="Wingdings" panose="05000000000000000000" pitchFamily="2" charset="2"/>
              </a:rPr>
              <a:t>Individual louver control</a:t>
            </a:r>
            <a:endParaRPr lang="en-US" sz="1200" dirty="0"/>
          </a:p>
        </p:txBody>
      </p:sp>
      <p:sp>
        <p:nvSpPr>
          <p:cNvPr id="24" name="ZoneTexte 23"/>
          <p:cNvSpPr txBox="1"/>
          <p:nvPr/>
        </p:nvSpPr>
        <p:spPr>
          <a:xfrm>
            <a:off x="1198533" y="3913638"/>
            <a:ext cx="44272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4ACA4"/>
                </a:solidFill>
              </a:rPr>
              <a:t>Cassette</a:t>
            </a:r>
          </a:p>
        </p:txBody>
      </p:sp>
      <p:sp>
        <p:nvSpPr>
          <p:cNvPr id="25" name="ZoneTexte 24"/>
          <p:cNvSpPr txBox="1"/>
          <p:nvPr/>
        </p:nvSpPr>
        <p:spPr>
          <a:xfrm>
            <a:off x="1203421" y="6102306"/>
            <a:ext cx="308938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What’s new?</a:t>
            </a:r>
          </a:p>
          <a:p>
            <a:pPr marL="171450" indent="-171450">
              <a:buFontTx/>
              <a:buChar char="-"/>
            </a:pPr>
            <a:r>
              <a:rPr lang="en-US" sz="1200" dirty="0"/>
              <a:t>Gas leak sensor (optional)</a:t>
            </a:r>
          </a:p>
        </p:txBody>
      </p:sp>
      <p:sp>
        <p:nvSpPr>
          <p:cNvPr id="26" name="ZoneTexte 25"/>
          <p:cNvSpPr txBox="1"/>
          <p:nvPr/>
        </p:nvSpPr>
        <p:spPr>
          <a:xfrm>
            <a:off x="1198533" y="5686870"/>
            <a:ext cx="44272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4ACA4"/>
                </a:solidFill>
              </a:rPr>
              <a:t>Floor</a:t>
            </a:r>
          </a:p>
        </p:txBody>
      </p:sp>
      <p:pic>
        <p:nvPicPr>
          <p:cNvPr id="11" name="図 71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72478" y="3545686"/>
            <a:ext cx="1825690" cy="1242230"/>
          </a:xfrm>
          <a:prstGeom prst="rect">
            <a:avLst/>
          </a:prstGeom>
        </p:spPr>
      </p:pic>
      <p:pic>
        <p:nvPicPr>
          <p:cNvPr id="12" name="Picture 8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4428" y="2337971"/>
            <a:ext cx="1918997" cy="826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 descr="\\Emea.hitachi.net\hace\Transfer\HACE Transfer\Marketing and Technical Information\Product Marketing\RAC\2-Photo_Artwork\2-3 2015\01_Photos\01_IU\10_RAF-RXB\RAF-RXB_Front_Lo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144" y="5166038"/>
            <a:ext cx="1735135" cy="1340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66252" y="2392130"/>
            <a:ext cx="1680936" cy="770521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5" t="31414" r="5099" b="21904"/>
          <a:stretch/>
        </p:blipFill>
        <p:spPr>
          <a:xfrm>
            <a:off x="7406720" y="1091017"/>
            <a:ext cx="2357207" cy="815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76668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1937DF3-E8B6-42E4-B05A-F9056842E0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292801"/>
            <a:ext cx="3344084" cy="798216"/>
          </a:xfrm>
          <a:prstGeom prst="rect">
            <a:avLst/>
          </a:prstGeom>
        </p:spPr>
      </p:pic>
      <p:sp>
        <p:nvSpPr>
          <p:cNvPr id="4" name="Rectangle à coins arrondis 3"/>
          <p:cNvSpPr/>
          <p:nvPr/>
        </p:nvSpPr>
        <p:spPr>
          <a:xfrm>
            <a:off x="1992315" y="5972268"/>
            <a:ext cx="8207375" cy="624089"/>
          </a:xfrm>
          <a:prstGeom prst="roundRect">
            <a:avLst/>
          </a:prstGeom>
          <a:solidFill>
            <a:srgbClr val="04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libri" panose="020F0502020204030204" pitchFamily="34" charset="0"/>
              </a:rPr>
              <a:t>Complete range in order to match with all the applications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15" t="6951" r="20515" b="5900"/>
          <a:stretch/>
        </p:blipFill>
        <p:spPr>
          <a:xfrm>
            <a:off x="2065268" y="1967021"/>
            <a:ext cx="585340" cy="1735114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5" t="12593" r="12595" b="12595"/>
          <a:stretch/>
        </p:blipFill>
        <p:spPr>
          <a:xfrm>
            <a:off x="6077555" y="2181191"/>
            <a:ext cx="1419470" cy="1383073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6077555" y="1558851"/>
            <a:ext cx="47160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defRPr sz="1600" b="1">
                <a:solidFill>
                  <a:schemeClr val="tx2"/>
                </a:solidFill>
              </a:defRPr>
            </a:lvl1pPr>
          </a:lstStyle>
          <a:p>
            <a:r>
              <a:rPr lang="en-US" dirty="0">
                <a:solidFill>
                  <a:srgbClr val="04ACA4"/>
                </a:solidFill>
              </a:rPr>
              <a:t>SPX-WKT3</a:t>
            </a:r>
          </a:p>
          <a:p>
            <a:r>
              <a:rPr lang="en-US" dirty="0">
                <a:solidFill>
                  <a:srgbClr val="04ACA4"/>
                </a:solidFill>
              </a:rPr>
              <a:t>Weekly wired remocon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2875902" y="2144171"/>
            <a:ext cx="294799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Main features:</a:t>
            </a:r>
          </a:p>
          <a:p>
            <a:pPr marL="171450" indent="-171450">
              <a:buFontTx/>
              <a:buChar char="-"/>
            </a:pPr>
            <a:r>
              <a:rPr lang="en-US" sz="1200" dirty="0"/>
              <a:t>Weekly timer</a:t>
            </a:r>
          </a:p>
          <a:p>
            <a:pPr marL="171450" indent="-171450">
              <a:buFontTx/>
              <a:buChar char="-"/>
            </a:pPr>
            <a:r>
              <a:rPr lang="en-US" sz="1200" dirty="0"/>
              <a:t>Energy consumption / Room temp. / </a:t>
            </a:r>
            <a:br>
              <a:rPr lang="en-US" sz="1200" dirty="0"/>
            </a:br>
            <a:r>
              <a:rPr lang="en-US" sz="1200" dirty="0"/>
              <a:t>Alarm codes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7608170" y="2281499"/>
            <a:ext cx="2807543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Main features:</a:t>
            </a:r>
          </a:p>
          <a:p>
            <a:pPr marL="171450" indent="-171450">
              <a:buFontTx/>
              <a:buChar char="-"/>
            </a:pPr>
            <a:r>
              <a:rPr lang="en-US" sz="1200" dirty="0"/>
              <a:t>Weekly timer</a:t>
            </a:r>
          </a:p>
          <a:p>
            <a:pPr marL="171450" indent="-171450">
              <a:buFontTx/>
              <a:buChar char="-"/>
            </a:pPr>
            <a:r>
              <a:rPr lang="en-US" sz="1200" dirty="0"/>
              <a:t>Energy consumption / Room temp.  </a:t>
            </a:r>
            <a:br>
              <a:rPr lang="en-US" sz="1200" dirty="0"/>
            </a:br>
            <a:r>
              <a:rPr lang="en-US" sz="1200" dirty="0"/>
              <a:t>/ Alarm codes</a:t>
            </a:r>
          </a:p>
          <a:p>
            <a:pPr marL="171450" indent="-171450">
              <a:buFontTx/>
              <a:buChar char="-"/>
            </a:pPr>
            <a:r>
              <a:rPr lang="en-US" sz="1200" dirty="0"/>
              <a:t>Centralized control possible</a:t>
            </a:r>
          </a:p>
          <a:p>
            <a:pPr marL="171450" indent="-171450">
              <a:buFontTx/>
              <a:buChar char="-"/>
            </a:pPr>
            <a:r>
              <a:rPr lang="en-US" sz="1200" dirty="0"/>
              <a:t>Lock </a:t>
            </a:r>
          </a:p>
          <a:p>
            <a:pPr marL="171450" indent="-171450">
              <a:buFontTx/>
              <a:buChar char="-"/>
            </a:pPr>
            <a:r>
              <a:rPr lang="en-US" sz="1200" dirty="0"/>
              <a:t>Eco-Auto Off</a:t>
            </a:r>
          </a:p>
        </p:txBody>
      </p:sp>
      <p:cxnSp>
        <p:nvCxnSpPr>
          <p:cNvPr id="10" name="Connecteur droit 9"/>
          <p:cNvCxnSpPr>
            <a:cxnSpLocks/>
            <a:endCxn id="18" idx="2"/>
          </p:cNvCxnSpPr>
          <p:nvPr/>
        </p:nvCxnSpPr>
        <p:spPr>
          <a:xfrm>
            <a:off x="1882714" y="3884416"/>
            <a:ext cx="8307391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1"/>
          <p:cNvSpPr txBox="1"/>
          <p:nvPr/>
        </p:nvSpPr>
        <p:spPr>
          <a:xfrm>
            <a:off x="7578985" y="4797152"/>
            <a:ext cx="267933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Main features:</a:t>
            </a:r>
          </a:p>
          <a:p>
            <a:pPr marL="171450" indent="-171450">
              <a:buFontTx/>
              <a:buChar char="-"/>
            </a:pPr>
            <a:r>
              <a:rPr lang="en-US" sz="1200" dirty="0"/>
              <a:t>Simple timer</a:t>
            </a:r>
          </a:p>
          <a:p>
            <a:pPr marL="171450" indent="-171450">
              <a:buFontTx/>
              <a:buChar char="-"/>
            </a:pPr>
            <a:r>
              <a:rPr lang="en-US" sz="1200" dirty="0"/>
              <a:t>Centralized control possible</a:t>
            </a:r>
          </a:p>
          <a:p>
            <a:pPr marL="171450" indent="-171450">
              <a:buFontTx/>
              <a:buChar char="-"/>
            </a:pPr>
            <a:endParaRPr lang="en-US" sz="1200" dirty="0"/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2363" y="4301849"/>
            <a:ext cx="989856" cy="1484784"/>
          </a:xfrm>
          <a:prstGeom prst="rect">
            <a:avLst/>
          </a:prstGeom>
        </p:spPr>
      </p:pic>
      <p:sp>
        <p:nvSpPr>
          <p:cNvPr id="14" name="ZoneTexte 13"/>
          <p:cNvSpPr txBox="1"/>
          <p:nvPr/>
        </p:nvSpPr>
        <p:spPr>
          <a:xfrm>
            <a:off x="6082866" y="3973016"/>
            <a:ext cx="47160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defRPr sz="1600" b="1">
                <a:solidFill>
                  <a:schemeClr val="tx2"/>
                </a:solidFill>
              </a:defRPr>
            </a:lvl1pPr>
          </a:lstStyle>
          <a:p>
            <a:r>
              <a:rPr lang="en-US" dirty="0">
                <a:solidFill>
                  <a:srgbClr val="04ACA4"/>
                </a:solidFill>
              </a:rPr>
              <a:t>SPX-RCDA/B</a:t>
            </a:r>
          </a:p>
          <a:p>
            <a:r>
              <a:rPr lang="en-US" dirty="0">
                <a:solidFill>
                  <a:srgbClr val="04ACA4"/>
                </a:solidFill>
              </a:rPr>
              <a:t>Simple wired remocon</a:t>
            </a: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4996" y="4240041"/>
            <a:ext cx="845884" cy="1484503"/>
          </a:xfrm>
          <a:prstGeom prst="rect">
            <a:avLst/>
          </a:prstGeom>
        </p:spPr>
      </p:pic>
      <p:sp>
        <p:nvSpPr>
          <p:cNvPr id="16" name="ZoneTexte 15"/>
          <p:cNvSpPr txBox="1"/>
          <p:nvPr/>
        </p:nvSpPr>
        <p:spPr>
          <a:xfrm>
            <a:off x="2957096" y="4767968"/>
            <a:ext cx="292148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Main features:</a:t>
            </a:r>
          </a:p>
          <a:p>
            <a:pPr marL="171450" indent="-171450">
              <a:buFontTx/>
              <a:buChar char="-"/>
            </a:pPr>
            <a:r>
              <a:rPr lang="en-US" sz="1200" dirty="0"/>
              <a:t>Weekly timer</a:t>
            </a:r>
          </a:p>
          <a:p>
            <a:pPr marL="171450" indent="-171450">
              <a:buFontTx/>
              <a:buChar char="-"/>
            </a:pPr>
            <a:r>
              <a:rPr lang="en-US" sz="1200" dirty="0"/>
              <a:t>Room temp. / Alarm codes</a:t>
            </a:r>
          </a:p>
          <a:p>
            <a:pPr marL="171450" indent="-171450">
              <a:buFontTx/>
              <a:buChar char="-"/>
            </a:pPr>
            <a:r>
              <a:rPr lang="en-US" sz="1200" dirty="0"/>
              <a:t>Centralized control possible</a:t>
            </a:r>
          </a:p>
        </p:txBody>
      </p:sp>
      <p:cxnSp>
        <p:nvCxnSpPr>
          <p:cNvPr id="17" name="Connecteur droit 16"/>
          <p:cNvCxnSpPr>
            <a:cxnSpLocks/>
            <a:stCxn id="3" idx="4"/>
          </p:cNvCxnSpPr>
          <p:nvPr/>
        </p:nvCxnSpPr>
        <p:spPr>
          <a:xfrm>
            <a:off x="5903243" y="1514682"/>
            <a:ext cx="24259" cy="419461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716128" y="1565712"/>
            <a:ext cx="44272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04ACA4"/>
                </a:solidFill>
              </a:rPr>
              <a:t>Weekly wireless remocon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1485090" y="3972443"/>
            <a:ext cx="44272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defRPr sz="1600" b="1">
                <a:solidFill>
                  <a:schemeClr val="tx2"/>
                </a:solidFill>
              </a:defRPr>
            </a:lvl1pPr>
          </a:lstStyle>
          <a:p>
            <a:r>
              <a:rPr lang="en-US" dirty="0">
                <a:solidFill>
                  <a:srgbClr val="04ACA4"/>
                </a:solidFill>
              </a:rPr>
              <a:t>SPX-WFG01</a:t>
            </a:r>
          </a:p>
          <a:p>
            <a:r>
              <a:rPr lang="en-US" dirty="0">
                <a:solidFill>
                  <a:srgbClr val="04ACA4"/>
                </a:solidFill>
              </a:rPr>
              <a:t>Wi-Fi</a:t>
            </a:r>
          </a:p>
        </p:txBody>
      </p:sp>
      <p:sp>
        <p:nvSpPr>
          <p:cNvPr id="21" name="Título 16">
            <a:extLst>
              <a:ext uri="{FF2B5EF4-FFF2-40B4-BE49-F238E27FC236}">
                <a16:creationId xmlns:a16="http://schemas.microsoft.com/office/drawing/2014/main" id="{E6D6CDCD-3AED-40C5-8F3E-895C75873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0645" y="491727"/>
            <a:ext cx="5449570" cy="477085"/>
          </a:xfrm>
        </p:spPr>
        <p:txBody>
          <a:bodyPr/>
          <a:lstStyle/>
          <a:p>
            <a:r>
              <a:rPr lang="en-US" sz="2400" dirty="0">
                <a:solidFill>
                  <a:schemeClr val="bg1"/>
                </a:solidFill>
                <a:latin typeface="+mn-lt"/>
              </a:rPr>
              <a:t>Controls Range</a:t>
            </a:r>
            <a:endParaRPr lang="es-ES" sz="24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020AD249-1367-4270-AA84-601C086F8734}"/>
              </a:ext>
            </a:extLst>
          </p:cNvPr>
          <p:cNvSpPr/>
          <p:nvPr/>
        </p:nvSpPr>
        <p:spPr>
          <a:xfrm>
            <a:off x="5823898" y="1355993"/>
            <a:ext cx="158689" cy="158689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rgbClr val="04AC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54D86EC8-E91A-4079-A7F6-917FB51D27BF}"/>
              </a:ext>
            </a:extLst>
          </p:cNvPr>
          <p:cNvSpPr/>
          <p:nvPr/>
        </p:nvSpPr>
        <p:spPr>
          <a:xfrm>
            <a:off x="10190105" y="3805071"/>
            <a:ext cx="158689" cy="158689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rgbClr val="04AC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118361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375322F-EB31-41D3-8F22-032F01BC2F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" y="292801"/>
            <a:ext cx="4202349" cy="798216"/>
          </a:xfrm>
          <a:prstGeom prst="rect">
            <a:avLst/>
          </a:prstGeom>
        </p:spPr>
      </p:pic>
      <p:sp>
        <p:nvSpPr>
          <p:cNvPr id="17" name="Título 16">
            <a:extLst>
              <a:ext uri="{FF2B5EF4-FFF2-40B4-BE49-F238E27FC236}">
                <a16:creationId xmlns:a16="http://schemas.microsoft.com/office/drawing/2014/main" id="{E6D6CDCD-3AED-40C5-8F3E-895C75873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7633" y="511225"/>
            <a:ext cx="5449570" cy="477085"/>
          </a:xfrm>
        </p:spPr>
        <p:txBody>
          <a:bodyPr/>
          <a:lstStyle/>
          <a:p>
            <a:r>
              <a:rPr lang="en-US" sz="2400" dirty="0">
                <a:solidFill>
                  <a:schemeClr val="bg1"/>
                </a:solidFill>
                <a:latin typeface="+mn-lt"/>
              </a:rPr>
              <a:t>SPX-RAMHLK</a:t>
            </a:r>
            <a:endParaRPr lang="es-ES" sz="24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7" name="Rectangle à coins arrondis 46"/>
          <p:cNvSpPr/>
          <p:nvPr/>
        </p:nvSpPr>
        <p:spPr>
          <a:xfrm>
            <a:off x="1957633" y="5996666"/>
            <a:ext cx="8210746" cy="462400"/>
          </a:xfrm>
          <a:prstGeom prst="roundRect">
            <a:avLst/>
          </a:prstGeom>
          <a:solidFill>
            <a:srgbClr val="04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New SPX-RAMHLK, the new H-link gateway for R32 Multi range</a:t>
            </a:r>
            <a:r>
              <a:rPr lang="en-US" sz="1600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991964" y="1739084"/>
            <a:ext cx="8208072" cy="124007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</a:rPr>
              <a:t>New H-Link gateway for R32 Multi range.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This new Accessory will be installed in the Outdoor unit.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The terminal will be inside OU electrical box.</a:t>
            </a:r>
          </a:p>
        </p:txBody>
      </p:sp>
      <p:grpSp>
        <p:nvGrpSpPr>
          <p:cNvPr id="15" name="Groupe 14"/>
          <p:cNvGrpSpPr/>
          <p:nvPr/>
        </p:nvGrpSpPr>
        <p:grpSpPr>
          <a:xfrm>
            <a:off x="1991964" y="3869797"/>
            <a:ext cx="7963779" cy="1764863"/>
            <a:chOff x="586117" y="3576609"/>
            <a:chExt cx="7963779" cy="1764863"/>
          </a:xfrm>
        </p:grpSpPr>
        <p:sp>
          <p:nvSpPr>
            <p:cNvPr id="2" name="Rectangle 1"/>
            <p:cNvSpPr/>
            <p:nvPr/>
          </p:nvSpPr>
          <p:spPr>
            <a:xfrm>
              <a:off x="3561767" y="3576609"/>
              <a:ext cx="2305568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800" b="1" dirty="0">
                  <a:latin typeface="Calibri" panose="020F0502020204030204" pitchFamily="34" charset="0"/>
                </a:rPr>
                <a:t>SPX–</a:t>
              </a:r>
              <a:r>
                <a:rPr lang="en-US" sz="2800" b="1" dirty="0">
                  <a:solidFill>
                    <a:srgbClr val="04ACA4"/>
                  </a:solidFill>
                  <a:latin typeface="Calibri" panose="020F0502020204030204" pitchFamily="34" charset="0"/>
                </a:rPr>
                <a:t>RAM</a:t>
              </a:r>
              <a:r>
                <a:rPr lang="en-US" sz="2800" b="1" dirty="0">
                  <a:solidFill>
                    <a:schemeClr val="tx2"/>
                  </a:solidFill>
                  <a:latin typeface="Calibri" panose="020F0502020204030204" pitchFamily="34" charset="0"/>
                </a:rPr>
                <a:t>HLK</a:t>
              </a:r>
              <a:r>
                <a:rPr lang="en-US" sz="2800" b="1" dirty="0">
                  <a:latin typeface="Calibri" panose="020F0502020204030204" pitchFamily="34" charset="0"/>
                </a:rPr>
                <a:t> </a:t>
              </a:r>
            </a:p>
          </p:txBody>
        </p:sp>
        <p:cxnSp>
          <p:nvCxnSpPr>
            <p:cNvPr id="5" name="Connecteur droit 4"/>
            <p:cNvCxnSpPr>
              <a:cxnSpLocks/>
            </p:cNvCxnSpPr>
            <p:nvPr/>
          </p:nvCxnSpPr>
          <p:spPr>
            <a:xfrm flipH="1">
              <a:off x="2228719" y="3847947"/>
              <a:ext cx="1294136" cy="509305"/>
            </a:xfrm>
            <a:prstGeom prst="line">
              <a:avLst/>
            </a:prstGeom>
            <a:ln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" name="Connecteur droit 6"/>
            <p:cNvCxnSpPr>
              <a:cxnSpLocks/>
              <a:stCxn id="2" idx="2"/>
              <a:endCxn id="12" idx="0"/>
            </p:cNvCxnSpPr>
            <p:nvPr/>
          </p:nvCxnSpPr>
          <p:spPr>
            <a:xfrm>
              <a:off x="4714551" y="4099829"/>
              <a:ext cx="0" cy="410646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0" name="Connecteur droit 9"/>
            <p:cNvCxnSpPr>
              <a:cxnSpLocks/>
            </p:cNvCxnSpPr>
            <p:nvPr/>
          </p:nvCxnSpPr>
          <p:spPr>
            <a:xfrm>
              <a:off x="5767402" y="3874503"/>
              <a:ext cx="1163355" cy="499527"/>
            </a:xfrm>
            <a:prstGeom prst="line">
              <a:avLst/>
            </a:prstGeom>
            <a:ln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12" name="Rectangle 11"/>
            <p:cNvSpPr/>
            <p:nvPr/>
          </p:nvSpPr>
          <p:spPr>
            <a:xfrm>
              <a:off x="3157443" y="4510475"/>
              <a:ext cx="3114215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04ACA4"/>
                  </a:solidFill>
                  <a:latin typeface="Calibri" panose="020F0502020204030204" pitchFamily="34" charset="0"/>
                </a:rPr>
                <a:t>RAM </a:t>
              </a:r>
            </a:p>
            <a:p>
              <a:pPr algn="ctr"/>
              <a:r>
                <a:rPr lang="en-US" dirty="0">
                  <a:solidFill>
                    <a:srgbClr val="04ACA4"/>
                  </a:solidFill>
                  <a:latin typeface="Calibri" panose="020F0502020204030204" pitchFamily="34" charset="0"/>
                </a:rPr>
                <a:t>for Multi Outdoor Unit </a:t>
              </a:r>
              <a:endParaRPr lang="en-US" sz="2000" dirty="0">
                <a:solidFill>
                  <a:srgbClr val="04ACA4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586117" y="4099829"/>
              <a:ext cx="2470233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>
                  <a:latin typeface="Calibri" panose="020F0502020204030204" pitchFamily="34" charset="0"/>
                </a:rPr>
                <a:t>SPX </a:t>
              </a:r>
            </a:p>
            <a:p>
              <a:pPr algn="ctr"/>
              <a:r>
                <a:rPr lang="en-US" dirty="0">
                  <a:latin typeface="Calibri" panose="020F0502020204030204" pitchFamily="34" charset="0"/>
                </a:rPr>
                <a:t>Following current model name logic for gateway </a:t>
              </a:r>
              <a:endParaRPr lang="en-US" sz="2000" dirty="0">
                <a:latin typeface="Calibri" panose="020F0502020204030204" pitchFamily="34" charset="0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6079663" y="4153282"/>
              <a:ext cx="2470233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tx2"/>
                  </a:solidFill>
                  <a:latin typeface="Calibri" panose="020F0502020204030204" pitchFamily="34" charset="0"/>
                </a:rPr>
                <a:t>HLK </a:t>
              </a:r>
            </a:p>
            <a:p>
              <a:pPr algn="ctr"/>
              <a:r>
                <a:rPr lang="en-US" dirty="0">
                  <a:solidFill>
                    <a:schemeClr val="tx2"/>
                  </a:solidFill>
                  <a:latin typeface="Calibri" panose="020F0502020204030204" pitchFamily="34" charset="0"/>
                </a:rPr>
                <a:t>for H-Link </a:t>
              </a:r>
              <a:endParaRPr lang="en-US" sz="2000" dirty="0">
                <a:solidFill>
                  <a:schemeClr val="tx2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11" name="Rectangle 10"/>
          <p:cNvSpPr/>
          <p:nvPr/>
        </p:nvSpPr>
        <p:spPr>
          <a:xfrm>
            <a:off x="1957633" y="3195486"/>
            <a:ext cx="378501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4ACA4"/>
                </a:solidFill>
                <a:ea typeface="ＭＳ Ｐゴシック" pitchFamily="34" charset="-128"/>
                <a:cs typeface="Arial" panose="020B0604020202020204" pitchFamily="34" charset="0"/>
              </a:rPr>
              <a:t>Why SPX-RAMHLK model name?</a:t>
            </a:r>
            <a:endParaRPr lang="en-US" sz="2000" b="1" dirty="0">
              <a:solidFill>
                <a:srgbClr val="04ACA4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957633" y="1182466"/>
            <a:ext cx="315894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4ACA4"/>
                </a:solidFill>
                <a:ea typeface="ＭＳ Ｐゴシック" pitchFamily="34" charset="-128"/>
                <a:cs typeface="Arial" panose="020B0604020202020204" pitchFamily="34" charset="0"/>
              </a:rPr>
              <a:t>What is this new accessory?</a:t>
            </a:r>
            <a:endParaRPr lang="en-US" sz="2000" b="1" dirty="0">
              <a:solidFill>
                <a:srgbClr val="04ACA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985088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06B7173-C519-4052-91A8-28A5E03F8E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292801"/>
            <a:ext cx="3560324" cy="798216"/>
          </a:xfrm>
          <a:prstGeom prst="rect">
            <a:avLst/>
          </a:prstGeom>
        </p:spPr>
      </p:pic>
      <p:sp>
        <p:nvSpPr>
          <p:cNvPr id="17" name="Título 16">
            <a:extLst>
              <a:ext uri="{FF2B5EF4-FFF2-40B4-BE49-F238E27FC236}">
                <a16:creationId xmlns:a16="http://schemas.microsoft.com/office/drawing/2014/main" id="{E6D6CDCD-3AED-40C5-8F3E-895C75873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5878" y="510284"/>
            <a:ext cx="5449570" cy="477085"/>
          </a:xfrm>
        </p:spPr>
        <p:txBody>
          <a:bodyPr/>
          <a:lstStyle/>
          <a:p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</a:rPr>
              <a:t>SPX-RAMHLK</a:t>
            </a:r>
            <a:endParaRPr lang="es-ES" sz="24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47" name="Rectangle à coins arrondis 46"/>
          <p:cNvSpPr/>
          <p:nvPr/>
        </p:nvSpPr>
        <p:spPr>
          <a:xfrm>
            <a:off x="1570788" y="6099088"/>
            <a:ext cx="8874577" cy="462400"/>
          </a:xfrm>
          <a:prstGeom prst="roundRect">
            <a:avLst/>
          </a:prstGeom>
          <a:solidFill>
            <a:srgbClr val="04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New SPX-RAMHLK, the new H-link gateway for R32 Multi range</a:t>
            </a:r>
            <a:r>
              <a:rPr lang="en-US" sz="1600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422609" y="4895263"/>
            <a:ext cx="95705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4ACA4"/>
                </a:solidFill>
                <a:latin typeface="Calibri" panose="020F0502020204030204" pitchFamily="34" charset="0"/>
              </a:rPr>
              <a:t>Benefit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05878" y="1177187"/>
            <a:ext cx="105888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4ACA4"/>
                </a:solidFill>
                <a:latin typeface="Calibri" panose="020F0502020204030204" pitchFamily="34" charset="0"/>
                <a:ea typeface="ＭＳ Ｐゴシック" pitchFamily="34" charset="-128"/>
                <a:cs typeface="Arial" panose="020B0604020202020204" pitchFamily="34" charset="0"/>
              </a:rPr>
              <a:t>Concept</a:t>
            </a:r>
            <a:endParaRPr lang="en-US" sz="2000" b="1" dirty="0">
              <a:solidFill>
                <a:srgbClr val="04ACA4"/>
              </a:solidFill>
              <a:latin typeface="Calibri" panose="020F0502020204030204" pitchFamily="34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1471964" y="2622683"/>
            <a:ext cx="886026" cy="369332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</a:rPr>
              <a:t>CS-Net</a:t>
            </a:r>
          </a:p>
        </p:txBody>
      </p:sp>
      <p:cxnSp>
        <p:nvCxnSpPr>
          <p:cNvPr id="9" name="Connecteur droit 8"/>
          <p:cNvCxnSpPr>
            <a:cxnSpLocks/>
            <a:stCxn id="3" idx="3"/>
          </p:cNvCxnSpPr>
          <p:nvPr/>
        </p:nvCxnSpPr>
        <p:spPr>
          <a:xfrm>
            <a:off x="2357990" y="2807349"/>
            <a:ext cx="159335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en angle 22"/>
          <p:cNvCxnSpPr/>
          <p:nvPr/>
        </p:nvCxnSpPr>
        <p:spPr>
          <a:xfrm>
            <a:off x="3298205" y="2807350"/>
            <a:ext cx="653140" cy="500197"/>
          </a:xfrm>
          <a:prstGeom prst="bentConnector3">
            <a:avLst>
              <a:gd name="adj1" fmla="val -28092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en angle 25"/>
          <p:cNvCxnSpPr>
            <a:endCxn id="118" idx="1"/>
          </p:cNvCxnSpPr>
          <p:nvPr/>
        </p:nvCxnSpPr>
        <p:spPr>
          <a:xfrm>
            <a:off x="3115324" y="3314364"/>
            <a:ext cx="827821" cy="580845"/>
          </a:xfrm>
          <a:prstGeom prst="bentConnector3">
            <a:avLst>
              <a:gd name="adj1" fmla="val 29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en angle 27"/>
          <p:cNvCxnSpPr>
            <a:endCxn id="119" idx="1"/>
          </p:cNvCxnSpPr>
          <p:nvPr/>
        </p:nvCxnSpPr>
        <p:spPr>
          <a:xfrm>
            <a:off x="3298206" y="3895208"/>
            <a:ext cx="644939" cy="553443"/>
          </a:xfrm>
          <a:prstGeom prst="bentConnector3">
            <a:avLst>
              <a:gd name="adj1" fmla="val -27785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à coins arrondis 29"/>
          <p:cNvSpPr/>
          <p:nvPr/>
        </p:nvSpPr>
        <p:spPr>
          <a:xfrm>
            <a:off x="3624776" y="2704478"/>
            <a:ext cx="233267" cy="205740"/>
          </a:xfrm>
          <a:prstGeom prst="roundRect">
            <a:avLst/>
          </a:prstGeom>
          <a:solidFill>
            <a:srgbClr val="04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</a:endParaRPr>
          </a:p>
        </p:txBody>
      </p:sp>
      <p:sp>
        <p:nvSpPr>
          <p:cNvPr id="32" name="Rectangle à coins arrondis 31"/>
          <p:cNvSpPr/>
          <p:nvPr/>
        </p:nvSpPr>
        <p:spPr>
          <a:xfrm>
            <a:off x="3624776" y="3196804"/>
            <a:ext cx="233267" cy="205740"/>
          </a:xfrm>
          <a:prstGeom prst="roundRect">
            <a:avLst/>
          </a:prstGeom>
          <a:solidFill>
            <a:srgbClr val="04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</a:endParaRPr>
          </a:p>
        </p:txBody>
      </p:sp>
      <p:sp>
        <p:nvSpPr>
          <p:cNvPr id="33" name="Rectangle à coins arrondis 32"/>
          <p:cNvSpPr/>
          <p:nvPr/>
        </p:nvSpPr>
        <p:spPr>
          <a:xfrm>
            <a:off x="3620582" y="3806687"/>
            <a:ext cx="233267" cy="205740"/>
          </a:xfrm>
          <a:prstGeom prst="roundRect">
            <a:avLst/>
          </a:prstGeom>
          <a:solidFill>
            <a:srgbClr val="04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</a:endParaRPr>
          </a:p>
        </p:txBody>
      </p:sp>
      <p:sp>
        <p:nvSpPr>
          <p:cNvPr id="34" name="Rectangle à coins arrondis 33"/>
          <p:cNvSpPr/>
          <p:nvPr/>
        </p:nvSpPr>
        <p:spPr>
          <a:xfrm>
            <a:off x="3620583" y="4340869"/>
            <a:ext cx="233267" cy="205740"/>
          </a:xfrm>
          <a:prstGeom prst="roundRect">
            <a:avLst/>
          </a:prstGeom>
          <a:solidFill>
            <a:srgbClr val="04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</a:endParaRPr>
          </a:p>
        </p:txBody>
      </p:sp>
      <p:sp>
        <p:nvSpPr>
          <p:cNvPr id="35" name="ZoneTexte 34"/>
          <p:cNvSpPr txBox="1"/>
          <p:nvPr/>
        </p:nvSpPr>
        <p:spPr>
          <a:xfrm>
            <a:off x="3115324" y="2164547"/>
            <a:ext cx="1252169" cy="276999"/>
          </a:xfrm>
          <a:prstGeom prst="rect">
            <a:avLst/>
          </a:prstGeom>
          <a:noFill/>
          <a:ln w="19050">
            <a:solidFill>
              <a:srgbClr val="04ACA4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Calibri" panose="020F0502020204030204" pitchFamily="34" charset="0"/>
              </a:rPr>
              <a:t>PSC-6RAD x 4</a:t>
            </a:r>
          </a:p>
        </p:txBody>
      </p:sp>
      <p:cxnSp>
        <p:nvCxnSpPr>
          <p:cNvPr id="45" name="Connecteur droit avec flèche 44"/>
          <p:cNvCxnSpPr>
            <a:cxnSpLocks/>
            <a:stCxn id="35" idx="2"/>
            <a:endCxn id="30" idx="0"/>
          </p:cNvCxnSpPr>
          <p:nvPr/>
        </p:nvCxnSpPr>
        <p:spPr>
          <a:xfrm>
            <a:off x="3741409" y="2441546"/>
            <a:ext cx="1" cy="2629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ZoneTexte 48"/>
          <p:cNvSpPr txBox="1"/>
          <p:nvPr/>
        </p:nvSpPr>
        <p:spPr>
          <a:xfrm>
            <a:off x="6579085" y="2651275"/>
            <a:ext cx="935381" cy="369332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</a:rPr>
              <a:t>CS-Net</a:t>
            </a:r>
          </a:p>
        </p:txBody>
      </p:sp>
      <p:cxnSp>
        <p:nvCxnSpPr>
          <p:cNvPr id="54" name="Connecteur droit 53"/>
          <p:cNvCxnSpPr>
            <a:stCxn id="49" idx="3"/>
          </p:cNvCxnSpPr>
          <p:nvPr/>
        </p:nvCxnSpPr>
        <p:spPr>
          <a:xfrm>
            <a:off x="7514466" y="2835941"/>
            <a:ext cx="160859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en angle 54"/>
          <p:cNvCxnSpPr/>
          <p:nvPr/>
        </p:nvCxnSpPr>
        <p:spPr>
          <a:xfrm>
            <a:off x="8469921" y="2835942"/>
            <a:ext cx="653140" cy="500197"/>
          </a:xfrm>
          <a:prstGeom prst="bentConnector3">
            <a:avLst>
              <a:gd name="adj1" fmla="val 40357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necteur en angle 56"/>
          <p:cNvCxnSpPr>
            <a:cxnSpLocks/>
          </p:cNvCxnSpPr>
          <p:nvPr/>
        </p:nvCxnSpPr>
        <p:spPr>
          <a:xfrm rot="16200000" flipH="1">
            <a:off x="8690060" y="3903532"/>
            <a:ext cx="479581" cy="386418"/>
          </a:xfrm>
          <a:prstGeom prst="bentConnector3">
            <a:avLst>
              <a:gd name="adj1" fmla="val 11958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ectangle à coins arrondis 57"/>
          <p:cNvSpPr/>
          <p:nvPr/>
        </p:nvSpPr>
        <p:spPr>
          <a:xfrm>
            <a:off x="7765460" y="2746023"/>
            <a:ext cx="233267" cy="205740"/>
          </a:xfrm>
          <a:prstGeom prst="roundRect">
            <a:avLst/>
          </a:prstGeom>
          <a:solidFill>
            <a:srgbClr val="04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</a:endParaRPr>
          </a:p>
        </p:txBody>
      </p:sp>
      <p:sp>
        <p:nvSpPr>
          <p:cNvPr id="62" name="ZoneTexte 61"/>
          <p:cNvSpPr txBox="1"/>
          <p:nvPr/>
        </p:nvSpPr>
        <p:spPr>
          <a:xfrm>
            <a:off x="7247377" y="2133093"/>
            <a:ext cx="1269431" cy="276999"/>
          </a:xfrm>
          <a:prstGeom prst="rect">
            <a:avLst/>
          </a:prstGeom>
          <a:noFill/>
          <a:ln w="19050">
            <a:solidFill>
              <a:srgbClr val="04ACA4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Calibri" panose="020F0502020204030204" pitchFamily="34" charset="0"/>
              </a:rPr>
              <a:t>SPX-RAMHLK x1</a:t>
            </a:r>
          </a:p>
        </p:txBody>
      </p:sp>
      <p:cxnSp>
        <p:nvCxnSpPr>
          <p:cNvPr id="71" name="Connecteur droit avec flèche 70"/>
          <p:cNvCxnSpPr>
            <a:stCxn id="62" idx="2"/>
            <a:endCxn id="58" idx="0"/>
          </p:cNvCxnSpPr>
          <p:nvPr/>
        </p:nvCxnSpPr>
        <p:spPr>
          <a:xfrm>
            <a:off x="7882093" y="2410091"/>
            <a:ext cx="1" cy="3359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Connecteur droit 86"/>
          <p:cNvCxnSpPr>
            <a:cxnSpLocks/>
          </p:cNvCxnSpPr>
          <p:nvPr/>
        </p:nvCxnSpPr>
        <p:spPr>
          <a:xfrm>
            <a:off x="5928910" y="0"/>
            <a:ext cx="0" cy="550709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Rectangle 87"/>
          <p:cNvSpPr/>
          <p:nvPr/>
        </p:nvSpPr>
        <p:spPr>
          <a:xfrm>
            <a:off x="1305878" y="1591315"/>
            <a:ext cx="74847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latin typeface="Calibri" panose="020F0502020204030204" pitchFamily="34" charset="0"/>
                <a:ea typeface="ＭＳ Ｐゴシック" pitchFamily="34" charset="-128"/>
                <a:cs typeface="Arial" panose="020B0604020202020204" pitchFamily="34" charset="0"/>
              </a:rPr>
              <a:t>Before</a:t>
            </a:r>
            <a:endParaRPr lang="en-US" sz="1600" b="1" dirty="0">
              <a:latin typeface="Calibri" panose="020F0502020204030204" pitchFamily="34" charset="0"/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6426990" y="1591516"/>
            <a:ext cx="61978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latin typeface="Calibri" panose="020F0502020204030204" pitchFamily="34" charset="0"/>
              </a:rPr>
              <a:t>After</a:t>
            </a:r>
          </a:p>
        </p:txBody>
      </p:sp>
      <p:sp>
        <p:nvSpPr>
          <p:cNvPr id="95" name="Rectangle 94"/>
          <p:cNvSpPr/>
          <p:nvPr/>
        </p:nvSpPr>
        <p:spPr>
          <a:xfrm>
            <a:off x="1471964" y="5363107"/>
            <a:ext cx="29626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Calibri" panose="020F0502020204030204" pitchFamily="34" charset="0"/>
              </a:rPr>
              <a:t>Time saving for installer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Calibri" panose="020F0502020204030204" pitchFamily="34" charset="0"/>
              </a:rPr>
              <a:t>Cost saving for installer / End-user</a:t>
            </a:r>
            <a:endParaRPr lang="en-US" sz="1400" dirty="0"/>
          </a:p>
        </p:txBody>
      </p:sp>
      <p:cxnSp>
        <p:nvCxnSpPr>
          <p:cNvPr id="100" name="Connecteur en angle 99"/>
          <p:cNvCxnSpPr>
            <a:cxnSpLocks/>
          </p:cNvCxnSpPr>
          <p:nvPr/>
        </p:nvCxnSpPr>
        <p:spPr>
          <a:xfrm rot="16200000" flipH="1">
            <a:off x="8663174" y="3427590"/>
            <a:ext cx="658301" cy="511371"/>
          </a:xfrm>
          <a:prstGeom prst="bentConnector3">
            <a:avLst>
              <a:gd name="adj1" fmla="val 7567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1" name="Picture 2" descr="T:\HACE Transfer\Marketing and Technical Information\Product Marketing\RAC\2-Photo_Artwork\2-3 2015\01_Photos\02_OU\08_S1.5M\S1.5M_Front-Lo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29" t="15817" r="15925" b="11686"/>
          <a:stretch/>
        </p:blipFill>
        <p:spPr bwMode="auto">
          <a:xfrm>
            <a:off x="8042462" y="2603855"/>
            <a:ext cx="647782" cy="464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" name="Image 11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7" t="7287" r="6046" b="11278"/>
          <a:stretch/>
        </p:blipFill>
        <p:spPr>
          <a:xfrm>
            <a:off x="9117703" y="2606527"/>
            <a:ext cx="1327664" cy="428747"/>
          </a:xfrm>
          <a:prstGeom prst="rect">
            <a:avLst/>
          </a:prstGeom>
        </p:spPr>
      </p:pic>
      <p:pic>
        <p:nvPicPr>
          <p:cNvPr id="113" name="Image 11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7" t="7287" r="6046" b="11278"/>
          <a:stretch/>
        </p:blipFill>
        <p:spPr>
          <a:xfrm>
            <a:off x="9117703" y="3131645"/>
            <a:ext cx="1327664" cy="428747"/>
          </a:xfrm>
          <a:prstGeom prst="rect">
            <a:avLst/>
          </a:prstGeom>
        </p:spPr>
      </p:pic>
      <p:pic>
        <p:nvPicPr>
          <p:cNvPr id="114" name="Image 11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7" t="7287" r="6046" b="11278"/>
          <a:stretch/>
        </p:blipFill>
        <p:spPr>
          <a:xfrm>
            <a:off x="9117703" y="3664678"/>
            <a:ext cx="1327664" cy="428747"/>
          </a:xfrm>
          <a:prstGeom prst="rect">
            <a:avLst/>
          </a:prstGeom>
        </p:spPr>
      </p:pic>
      <p:pic>
        <p:nvPicPr>
          <p:cNvPr id="115" name="Image 11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7" t="7287" r="6046" b="11278"/>
          <a:stretch/>
        </p:blipFill>
        <p:spPr>
          <a:xfrm>
            <a:off x="9117703" y="4218120"/>
            <a:ext cx="1327664" cy="428747"/>
          </a:xfrm>
          <a:prstGeom prst="rect">
            <a:avLst/>
          </a:prstGeom>
        </p:spPr>
      </p:pic>
      <p:pic>
        <p:nvPicPr>
          <p:cNvPr id="116" name="Image 11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7" t="7287" r="6046" b="11278"/>
          <a:stretch/>
        </p:blipFill>
        <p:spPr>
          <a:xfrm>
            <a:off x="3943144" y="2622684"/>
            <a:ext cx="1327664" cy="428747"/>
          </a:xfrm>
          <a:prstGeom prst="rect">
            <a:avLst/>
          </a:prstGeom>
        </p:spPr>
      </p:pic>
      <p:pic>
        <p:nvPicPr>
          <p:cNvPr id="117" name="Image 11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7" t="7287" r="6046" b="11278"/>
          <a:stretch/>
        </p:blipFill>
        <p:spPr>
          <a:xfrm>
            <a:off x="3943144" y="3147802"/>
            <a:ext cx="1327664" cy="428747"/>
          </a:xfrm>
          <a:prstGeom prst="rect">
            <a:avLst/>
          </a:prstGeom>
        </p:spPr>
      </p:pic>
      <p:pic>
        <p:nvPicPr>
          <p:cNvPr id="118" name="Image 11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7" t="7287" r="6046" b="11278"/>
          <a:stretch/>
        </p:blipFill>
        <p:spPr>
          <a:xfrm>
            <a:off x="3943144" y="3680835"/>
            <a:ext cx="1327664" cy="428747"/>
          </a:xfrm>
          <a:prstGeom prst="rect">
            <a:avLst/>
          </a:prstGeom>
        </p:spPr>
      </p:pic>
      <p:pic>
        <p:nvPicPr>
          <p:cNvPr id="119" name="Image 11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7" t="7287" r="6046" b="11278"/>
          <a:stretch/>
        </p:blipFill>
        <p:spPr>
          <a:xfrm>
            <a:off x="3943144" y="4234277"/>
            <a:ext cx="1327664" cy="428747"/>
          </a:xfrm>
          <a:prstGeom prst="rect">
            <a:avLst/>
          </a:prstGeom>
        </p:spPr>
      </p:pic>
      <p:sp>
        <p:nvSpPr>
          <p:cNvPr id="2" name="Овал 1">
            <a:extLst>
              <a:ext uri="{FF2B5EF4-FFF2-40B4-BE49-F238E27FC236}">
                <a16:creationId xmlns:a16="http://schemas.microsoft.com/office/drawing/2014/main" id="{0601C12A-FD2A-4007-9C87-CA25F0D9A920}"/>
              </a:ext>
            </a:extLst>
          </p:cNvPr>
          <p:cNvSpPr/>
          <p:nvPr/>
        </p:nvSpPr>
        <p:spPr>
          <a:xfrm>
            <a:off x="5864362" y="5518678"/>
            <a:ext cx="135772" cy="135772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rgbClr val="04AC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610307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E25D3BA-CF1C-4703-8E41-9AF8352F45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" y="292801"/>
            <a:ext cx="3959441" cy="798216"/>
          </a:xfrm>
          <a:prstGeom prst="rect">
            <a:avLst/>
          </a:prstGeom>
        </p:spPr>
      </p:pic>
      <p:sp>
        <p:nvSpPr>
          <p:cNvPr id="3" name="Espace réservé du texte 3"/>
          <p:cNvSpPr>
            <a:spLocks noGrp="1"/>
          </p:cNvSpPr>
          <p:nvPr>
            <p:ph type="body" sz="quarter" idx="4294967295"/>
          </p:nvPr>
        </p:nvSpPr>
        <p:spPr>
          <a:xfrm>
            <a:off x="1992315" y="1144589"/>
            <a:ext cx="8207375" cy="48768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à coins arrondis 3"/>
          <p:cNvSpPr/>
          <p:nvPr/>
        </p:nvSpPr>
        <p:spPr>
          <a:xfrm>
            <a:off x="2111630" y="6021390"/>
            <a:ext cx="7872802" cy="548841"/>
          </a:xfrm>
          <a:prstGeom prst="roundRect">
            <a:avLst/>
          </a:prstGeom>
          <a:solidFill>
            <a:srgbClr val="04ACA4"/>
          </a:solidFill>
          <a:ln>
            <a:solidFill>
              <a:srgbClr val="04AC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Complete range in </a:t>
            </a:r>
            <a:r>
              <a:rPr lang="fr-FR" b="1" dirty="0" err="1"/>
              <a:t>order</a:t>
            </a:r>
            <a:r>
              <a:rPr lang="fr-FR" b="1" dirty="0"/>
              <a:t> to match </a:t>
            </a:r>
            <a:r>
              <a:rPr lang="fr-FR" b="1" dirty="0" err="1"/>
              <a:t>with</a:t>
            </a:r>
            <a:r>
              <a:rPr lang="fr-FR" b="1" dirty="0"/>
              <a:t> all the applications</a:t>
            </a:r>
            <a:endParaRPr lang="en-US" b="1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15" t="6951" r="20515" b="5900"/>
          <a:stretch/>
        </p:blipFill>
        <p:spPr>
          <a:xfrm>
            <a:off x="2212036" y="2125934"/>
            <a:ext cx="585340" cy="1735114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5" t="12593" r="12595" b="12595"/>
          <a:stretch/>
        </p:blipFill>
        <p:spPr>
          <a:xfrm>
            <a:off x="6116690" y="2333961"/>
            <a:ext cx="1419470" cy="1383073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5951985" y="1556794"/>
            <a:ext cx="47160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defRPr sz="1600" b="1">
                <a:solidFill>
                  <a:schemeClr val="tx2"/>
                </a:solidFill>
              </a:defRPr>
            </a:lvl1pPr>
          </a:lstStyle>
          <a:p>
            <a:r>
              <a:rPr lang="fr-FR" dirty="0">
                <a:solidFill>
                  <a:srgbClr val="036E71"/>
                </a:solidFill>
              </a:rPr>
              <a:t>SPX-WKT3</a:t>
            </a:r>
          </a:p>
          <a:p>
            <a:r>
              <a:rPr lang="en-US" dirty="0">
                <a:solidFill>
                  <a:srgbClr val="036E71"/>
                </a:solidFill>
              </a:rPr>
              <a:t>Weekly wired remocon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3018416" y="2476055"/>
            <a:ext cx="29479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Main features:</a:t>
            </a:r>
          </a:p>
          <a:p>
            <a:pPr marL="171450" indent="-171450">
              <a:buFontTx/>
              <a:buChar char="-"/>
            </a:pPr>
            <a:r>
              <a:rPr lang="en-US" sz="1200" dirty="0"/>
              <a:t>Weekly timer</a:t>
            </a:r>
          </a:p>
          <a:p>
            <a:pPr marL="171450" indent="-171450">
              <a:buFontTx/>
              <a:buChar char="-"/>
            </a:pPr>
            <a:r>
              <a:rPr lang="en-US" sz="1200" dirty="0"/>
              <a:t>Energy consumption / Room temp. / </a:t>
            </a:r>
            <a:br>
              <a:rPr lang="en-US" sz="1200" dirty="0"/>
            </a:br>
            <a:r>
              <a:rPr lang="en-US" sz="1200" dirty="0"/>
              <a:t>Alarm codes</a:t>
            </a:r>
          </a:p>
          <a:p>
            <a:pPr marL="171450" indent="-171450">
              <a:buFontTx/>
              <a:buChar char="-"/>
            </a:pPr>
            <a:endParaRPr lang="en-US" sz="1200" dirty="0"/>
          </a:p>
        </p:txBody>
      </p:sp>
      <p:sp>
        <p:nvSpPr>
          <p:cNvPr id="9" name="ZoneTexte 8"/>
          <p:cNvSpPr txBox="1"/>
          <p:nvPr/>
        </p:nvSpPr>
        <p:spPr>
          <a:xfrm>
            <a:off x="7608170" y="2476055"/>
            <a:ext cx="280754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/>
              <a:t>Main </a:t>
            </a:r>
            <a:r>
              <a:rPr lang="en-US" sz="1200" b="1" dirty="0"/>
              <a:t>features:</a:t>
            </a:r>
          </a:p>
          <a:p>
            <a:pPr marL="171450" indent="-171450">
              <a:buFontTx/>
              <a:buChar char="-"/>
            </a:pPr>
            <a:r>
              <a:rPr lang="en-US" sz="1200" dirty="0"/>
              <a:t>Weekly timer</a:t>
            </a:r>
          </a:p>
          <a:p>
            <a:pPr marL="171450" indent="-171450">
              <a:buFontTx/>
              <a:buChar char="-"/>
            </a:pPr>
            <a:r>
              <a:rPr lang="en-US" sz="1200" dirty="0"/>
              <a:t>Energy consumption / Room temp.  </a:t>
            </a:r>
            <a:br>
              <a:rPr lang="en-US" sz="1200" dirty="0"/>
            </a:br>
            <a:r>
              <a:rPr lang="en-US" sz="1200" dirty="0"/>
              <a:t>/ Alarm codes</a:t>
            </a:r>
          </a:p>
          <a:p>
            <a:pPr marL="171450" indent="-171450">
              <a:buFontTx/>
              <a:buChar char="-"/>
            </a:pPr>
            <a:r>
              <a:rPr lang="en-US" sz="1200" dirty="0"/>
              <a:t>Centralized control </a:t>
            </a:r>
            <a:r>
              <a:rPr lang="fr-FR" sz="1200" dirty="0"/>
              <a:t>possible</a:t>
            </a:r>
            <a:endParaRPr lang="en-US" sz="1200" dirty="0"/>
          </a:p>
          <a:p>
            <a:pPr marL="171450" indent="-171450">
              <a:buFontTx/>
              <a:buChar char="-"/>
            </a:pPr>
            <a:r>
              <a:rPr lang="fr-FR" sz="1200" dirty="0"/>
              <a:t>Eco-Auto off</a:t>
            </a:r>
          </a:p>
          <a:p>
            <a:pPr marL="171450" indent="-171450">
              <a:buFontTx/>
              <a:buChar char="-"/>
            </a:pPr>
            <a:r>
              <a:rPr lang="fr-FR" sz="1200" b="1" dirty="0">
                <a:solidFill>
                  <a:schemeClr val="accent1"/>
                </a:solidFill>
              </a:rPr>
              <a:t>Lock</a:t>
            </a:r>
            <a:r>
              <a:rPr lang="fr-FR" sz="1200" b="1" dirty="0">
                <a:solidFill>
                  <a:srgbClr val="FF0000"/>
                </a:solidFill>
              </a:rPr>
              <a:t> </a:t>
            </a:r>
          </a:p>
        </p:txBody>
      </p:sp>
      <p:cxnSp>
        <p:nvCxnSpPr>
          <p:cNvPr id="10" name="Connecteur droit 9"/>
          <p:cNvCxnSpPr/>
          <p:nvPr/>
        </p:nvCxnSpPr>
        <p:spPr>
          <a:xfrm>
            <a:off x="1678431" y="3933056"/>
            <a:ext cx="8521259" cy="0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2" name="ZoneTexte 11"/>
          <p:cNvSpPr txBox="1"/>
          <p:nvPr/>
        </p:nvSpPr>
        <p:spPr>
          <a:xfrm>
            <a:off x="7608169" y="4797154"/>
            <a:ext cx="26793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Main features:</a:t>
            </a:r>
          </a:p>
          <a:p>
            <a:pPr marL="171450" indent="-171450">
              <a:buFontTx/>
              <a:buChar char="-"/>
            </a:pPr>
            <a:r>
              <a:rPr lang="en-US" sz="1200" dirty="0"/>
              <a:t>Simple timer</a:t>
            </a:r>
          </a:p>
          <a:p>
            <a:pPr marL="171450" indent="-171450">
              <a:buFontTx/>
              <a:buChar char="-"/>
            </a:pPr>
            <a:r>
              <a:rPr lang="en-US" sz="1200" dirty="0"/>
              <a:t>Centralized control </a:t>
            </a:r>
            <a:r>
              <a:rPr lang="fr-FR" sz="1200" dirty="0"/>
              <a:t>possible</a:t>
            </a:r>
          </a:p>
          <a:p>
            <a:pPr marL="171450" indent="-171450">
              <a:buFontTx/>
              <a:buChar char="-"/>
            </a:pPr>
            <a:endParaRPr lang="fr-FR" sz="1200" dirty="0"/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4136" y="4355175"/>
            <a:ext cx="989856" cy="1484784"/>
          </a:xfrm>
          <a:prstGeom prst="rect">
            <a:avLst/>
          </a:prstGeom>
        </p:spPr>
      </p:pic>
      <p:sp>
        <p:nvSpPr>
          <p:cNvPr id="14" name="ZoneTexte 13"/>
          <p:cNvSpPr txBox="1"/>
          <p:nvPr/>
        </p:nvSpPr>
        <p:spPr>
          <a:xfrm>
            <a:off x="5936947" y="3973016"/>
            <a:ext cx="47160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defRPr sz="1600" b="1">
                <a:solidFill>
                  <a:schemeClr val="tx2"/>
                </a:solidFill>
              </a:defRPr>
            </a:lvl1pPr>
          </a:lstStyle>
          <a:p>
            <a:r>
              <a:rPr lang="fr-FR" dirty="0">
                <a:solidFill>
                  <a:srgbClr val="036E71"/>
                </a:solidFill>
              </a:rPr>
              <a:t>SPX-RCDB</a:t>
            </a:r>
            <a:endParaRPr lang="en-US" dirty="0">
              <a:solidFill>
                <a:srgbClr val="036E71"/>
              </a:solidFill>
            </a:endParaRPr>
          </a:p>
          <a:p>
            <a:r>
              <a:rPr lang="en-US" dirty="0">
                <a:solidFill>
                  <a:srgbClr val="036E71"/>
                </a:solidFill>
              </a:rPr>
              <a:t>Simple wired remocon</a:t>
            </a: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1764" y="4345984"/>
            <a:ext cx="845884" cy="1484503"/>
          </a:xfrm>
          <a:prstGeom prst="rect">
            <a:avLst/>
          </a:prstGeom>
        </p:spPr>
      </p:pic>
      <p:sp>
        <p:nvSpPr>
          <p:cNvPr id="16" name="ZoneTexte 15"/>
          <p:cNvSpPr txBox="1"/>
          <p:nvPr/>
        </p:nvSpPr>
        <p:spPr>
          <a:xfrm>
            <a:off x="3015464" y="4797154"/>
            <a:ext cx="29214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Main features:</a:t>
            </a:r>
          </a:p>
          <a:p>
            <a:pPr marL="171450" indent="-171450">
              <a:buFontTx/>
              <a:buChar char="-"/>
            </a:pPr>
            <a:r>
              <a:rPr lang="en-US" sz="1200" dirty="0"/>
              <a:t>Weekly timer</a:t>
            </a:r>
          </a:p>
          <a:p>
            <a:pPr marL="171450" indent="-171450">
              <a:buFontTx/>
              <a:buChar char="-"/>
            </a:pPr>
            <a:r>
              <a:rPr lang="en-US" sz="1200" dirty="0"/>
              <a:t>Room temp. / Alarm codes</a:t>
            </a:r>
          </a:p>
          <a:p>
            <a:pPr marL="171450" indent="-171450">
              <a:buFontTx/>
              <a:buChar char="-"/>
            </a:pPr>
            <a:r>
              <a:rPr lang="en-US" sz="1200" dirty="0"/>
              <a:t>Centralized control </a:t>
            </a:r>
            <a:r>
              <a:rPr lang="fr-FR" sz="1200" dirty="0"/>
              <a:t>possible</a:t>
            </a:r>
          </a:p>
        </p:txBody>
      </p:sp>
      <p:cxnSp>
        <p:nvCxnSpPr>
          <p:cNvPr id="17" name="Connecteur droit 16"/>
          <p:cNvCxnSpPr/>
          <p:nvPr/>
        </p:nvCxnSpPr>
        <p:spPr>
          <a:xfrm>
            <a:off x="5936947" y="1772818"/>
            <a:ext cx="29467" cy="4121299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524002" y="1556794"/>
            <a:ext cx="44272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rgbClr val="036E71"/>
                </a:solidFill>
              </a:rPr>
              <a:t>RAR-6NE1</a:t>
            </a:r>
          </a:p>
          <a:p>
            <a:pPr algn="ctr"/>
            <a:r>
              <a:rPr lang="en-US" sz="1600" b="1" dirty="0">
                <a:solidFill>
                  <a:srgbClr val="036E71"/>
                </a:solidFill>
              </a:rPr>
              <a:t>Weekly wireless remocon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1524002" y="3972443"/>
            <a:ext cx="44272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defRPr sz="1600" b="1">
                <a:solidFill>
                  <a:schemeClr val="tx2"/>
                </a:solidFill>
              </a:defRPr>
            </a:lvl1pPr>
          </a:lstStyle>
          <a:p>
            <a:r>
              <a:rPr lang="fr-FR" dirty="0">
                <a:solidFill>
                  <a:srgbClr val="036E71"/>
                </a:solidFill>
              </a:rPr>
              <a:t>SPX-WFG01</a:t>
            </a:r>
          </a:p>
          <a:p>
            <a:r>
              <a:rPr lang="en-US" dirty="0">
                <a:solidFill>
                  <a:srgbClr val="036E71"/>
                </a:solidFill>
              </a:rPr>
              <a:t>Wi-Fi</a:t>
            </a:r>
          </a:p>
        </p:txBody>
      </p:sp>
      <p:sp>
        <p:nvSpPr>
          <p:cNvPr id="21" name="Título 16">
            <a:extLst>
              <a:ext uri="{FF2B5EF4-FFF2-40B4-BE49-F238E27FC236}">
                <a16:creationId xmlns:a16="http://schemas.microsoft.com/office/drawing/2014/main" id="{E6D6CDCD-3AED-40C5-8F3E-895C75873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9645" y="500261"/>
            <a:ext cx="5449570" cy="477085"/>
          </a:xfrm>
        </p:spPr>
        <p:txBody>
          <a:bodyPr/>
          <a:lstStyle/>
          <a:p>
            <a:r>
              <a:rPr lang="en-US" sz="2400" dirty="0">
                <a:solidFill>
                  <a:schemeClr val="bg1"/>
                </a:solidFill>
                <a:latin typeface="+mn-lt"/>
              </a:rPr>
              <a:t>CONTROLS RANGE</a:t>
            </a:r>
            <a:endParaRPr lang="es-ES" sz="24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506623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BF8B618-AA9E-49B2-B9A5-376D4A5DCA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292801"/>
            <a:ext cx="3560324" cy="798216"/>
          </a:xfrm>
          <a:prstGeom prst="rect">
            <a:avLst/>
          </a:prstGeom>
        </p:spPr>
      </p:pic>
      <p:sp>
        <p:nvSpPr>
          <p:cNvPr id="11" name="Título 16">
            <a:extLst>
              <a:ext uri="{FF2B5EF4-FFF2-40B4-BE49-F238E27FC236}">
                <a16:creationId xmlns:a16="http://schemas.microsoft.com/office/drawing/2014/main" id="{E6D6CDCD-3AED-40C5-8F3E-895C75873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7418" y="507149"/>
            <a:ext cx="5449570" cy="477085"/>
          </a:xfrm>
        </p:spPr>
        <p:txBody>
          <a:bodyPr/>
          <a:lstStyle/>
          <a:p>
            <a:r>
              <a:rPr lang="en-US" sz="2400" dirty="0">
                <a:solidFill>
                  <a:schemeClr val="bg1"/>
                </a:solidFill>
                <a:latin typeface="+mn-lt"/>
              </a:rPr>
              <a:t>SUMMARY</a:t>
            </a:r>
          </a:p>
        </p:txBody>
      </p:sp>
      <p:sp>
        <p:nvSpPr>
          <p:cNvPr id="10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1557418" y="1316609"/>
            <a:ext cx="8207375" cy="4584986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0" indent="0">
              <a:buClr>
                <a:schemeClr val="tx2"/>
              </a:buClr>
              <a:buNone/>
            </a:pP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Energy savings: </a:t>
            </a:r>
          </a:p>
          <a:p>
            <a:pPr marL="401638">
              <a:buClr>
                <a:schemeClr val="tx2"/>
              </a:buClr>
            </a:pPr>
            <a:r>
              <a:rPr lang="en-US" sz="1600" b="0" dirty="0">
                <a:solidFill>
                  <a:schemeClr val="tx1"/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High seasonal performances: SEER A+++ / SCOP A++</a:t>
            </a:r>
          </a:p>
          <a:p>
            <a:pPr marL="401638">
              <a:buClr>
                <a:schemeClr val="tx2"/>
              </a:buClr>
            </a:pPr>
            <a:r>
              <a:rPr lang="en-US" sz="1600" b="0" dirty="0">
                <a:solidFill>
                  <a:schemeClr val="tx1"/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Hibernate</a:t>
            </a:r>
          </a:p>
          <a:p>
            <a:pPr marL="0" indent="0">
              <a:buClr>
                <a:schemeClr val="tx2"/>
              </a:buClr>
              <a:buNone/>
            </a:pP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High comfort level </a:t>
            </a:r>
          </a:p>
          <a:p>
            <a:pPr marL="401638">
              <a:buClr>
                <a:schemeClr val="tx2"/>
              </a:buClr>
            </a:pPr>
            <a:r>
              <a:rPr lang="en-US" sz="1600" b="0" dirty="0">
                <a:solidFill>
                  <a:schemeClr val="tx1"/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High heating capacity at low temperatures </a:t>
            </a:r>
          </a:p>
          <a:p>
            <a:pPr marL="401638">
              <a:buClr>
                <a:schemeClr val="tx2"/>
              </a:buClr>
            </a:pPr>
            <a:r>
              <a:rPr lang="en-US" sz="1600" b="0" dirty="0">
                <a:solidFill>
                  <a:schemeClr val="tx1"/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Low sound level </a:t>
            </a:r>
            <a:r>
              <a:rPr lang="en-US" sz="1600" b="0" dirty="0">
                <a:solidFill>
                  <a:schemeClr val="tx1"/>
                </a:solidFill>
                <a:latin typeface="Calibri" panose="020F0502020204030204" pitchFamily="34" charset="0"/>
                <a:ea typeface="Source Sans Pro" panose="020B0503030403020204" pitchFamily="34" charset="0"/>
                <a:sym typeface="Wingdings" panose="05000000000000000000" pitchFamily="2" charset="2"/>
              </a:rPr>
              <a:t> </a:t>
            </a:r>
            <a:r>
              <a:rPr lang="en-US" sz="1600" b="0" dirty="0">
                <a:solidFill>
                  <a:schemeClr val="tx1"/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Vector Control</a:t>
            </a:r>
          </a:p>
          <a:p>
            <a:pPr marL="0" indent="0">
              <a:buClr>
                <a:schemeClr val="tx2"/>
              </a:buClr>
              <a:buNone/>
            </a:pP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Wide and complete range:</a:t>
            </a:r>
          </a:p>
          <a:p>
            <a:pPr marL="400050" indent="-285750">
              <a:buClr>
                <a:schemeClr val="tx2"/>
              </a:buClr>
            </a:pPr>
            <a:r>
              <a:rPr lang="en-US" sz="1600" b="0" dirty="0">
                <a:solidFill>
                  <a:schemeClr val="tx1"/>
                </a:solidFill>
                <a:latin typeface="Calibri" panose="020F0502020204030204" pitchFamily="34" charset="0"/>
                <a:ea typeface="Source Sans Pro" panose="020B0503030403020204" pitchFamily="34" charset="0"/>
                <a:sym typeface="Wingdings" panose="05000000000000000000" pitchFamily="2" charset="2"/>
              </a:rPr>
              <a:t>Exclusive 3.3kW unit</a:t>
            </a:r>
          </a:p>
          <a:p>
            <a:pPr marL="400050" indent="-285750">
              <a:buClr>
                <a:schemeClr val="tx2"/>
              </a:buClr>
            </a:pPr>
            <a:r>
              <a:rPr lang="en-US" sz="1600" b="0" dirty="0">
                <a:solidFill>
                  <a:schemeClr val="tx1"/>
                </a:solidFill>
                <a:latin typeface="Calibri" panose="020F0502020204030204" pitchFamily="34" charset="0"/>
                <a:ea typeface="Source Sans Pro" panose="020B0503030403020204" pitchFamily="34" charset="0"/>
                <a:sym typeface="Wingdings" panose="05000000000000000000" pitchFamily="2" charset="2"/>
              </a:rPr>
              <a:t>New high capacity unit (single fan): 10.6kW - 5 rooms</a:t>
            </a:r>
          </a:p>
          <a:p>
            <a:pPr marL="0" indent="0">
              <a:buClr>
                <a:schemeClr val="tx2"/>
              </a:buClr>
              <a:buNone/>
            </a:pP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</a:rPr>
              <a:t>Flexibility </a:t>
            </a:r>
            <a:endParaRPr lang="en-US" sz="1600" dirty="0">
              <a:solidFill>
                <a:schemeClr val="tx1"/>
              </a:solidFill>
              <a:latin typeface="Calibri" panose="020F0502020204030204" pitchFamily="34" charset="0"/>
              <a:sym typeface="Wingdings" panose="05000000000000000000" pitchFamily="2" charset="2"/>
            </a:endParaRPr>
          </a:p>
          <a:p>
            <a:pPr marL="401638">
              <a:spcBef>
                <a:spcPts val="600"/>
              </a:spcBef>
              <a:buClr>
                <a:schemeClr val="tx2"/>
              </a:buClr>
            </a:pPr>
            <a:r>
              <a:rPr lang="en-US" sz="1600" b="0" dirty="0">
                <a:solidFill>
                  <a:schemeClr val="tx1"/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24 Indoor units connectable </a:t>
            </a:r>
          </a:p>
          <a:p>
            <a:pPr marL="401638">
              <a:spcBef>
                <a:spcPts val="600"/>
              </a:spcBef>
              <a:buClr>
                <a:schemeClr val="tx2"/>
              </a:buClr>
            </a:pPr>
            <a:r>
              <a:rPr lang="en-US" sz="1600" b="0" dirty="0">
                <a:solidFill>
                  <a:schemeClr val="tx1"/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New H-link gateway accessory: SPX-RAMHLK</a:t>
            </a:r>
          </a:p>
          <a:p>
            <a:pPr marL="0" indent="0">
              <a:spcBef>
                <a:spcPts val="600"/>
              </a:spcBef>
              <a:buClr>
                <a:schemeClr val="tx2"/>
              </a:buClr>
              <a:buNone/>
            </a:pP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</a:rPr>
              <a:t>Consistent line-up </a:t>
            </a:r>
            <a:endParaRPr lang="en-US" sz="1600" dirty="0">
              <a:solidFill>
                <a:schemeClr val="tx1"/>
              </a:solidFill>
              <a:latin typeface="Calibri" panose="020F0502020204030204" pitchFamily="34" charset="0"/>
              <a:sym typeface="Wingdings" panose="05000000000000000000" pitchFamily="2" charset="2"/>
            </a:endParaRPr>
          </a:p>
          <a:p>
            <a:pPr marL="401638">
              <a:spcBef>
                <a:spcPts val="600"/>
              </a:spcBef>
              <a:buClr>
                <a:schemeClr val="tx2"/>
              </a:buClr>
            </a:pPr>
            <a:r>
              <a:rPr lang="en-US" sz="1600" b="0" dirty="0">
                <a:solidFill>
                  <a:schemeClr val="tx1"/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from 2.0 to 6.0kW units available for every model</a:t>
            </a:r>
          </a:p>
          <a:p>
            <a:pPr marL="0" indent="0">
              <a:spcBef>
                <a:spcPts val="600"/>
              </a:spcBef>
              <a:buClr>
                <a:schemeClr val="tx2"/>
              </a:buClr>
              <a:buNone/>
            </a:pP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</a:rPr>
              <a:t>Efficient &amp; comfortable </a:t>
            </a:r>
          </a:p>
          <a:p>
            <a:pPr marL="401638">
              <a:spcBef>
                <a:spcPts val="600"/>
              </a:spcBef>
              <a:buClr>
                <a:schemeClr val="tx2"/>
              </a:buClr>
            </a:pPr>
            <a:r>
              <a:rPr lang="en-US" sz="1600" b="0" dirty="0">
                <a:solidFill>
                  <a:schemeClr val="tx1"/>
                </a:solidFill>
                <a:latin typeface="Calibri" panose="020F0502020204030204" pitchFamily="34" charset="0"/>
                <a:ea typeface="Source Sans Pro" panose="020B0503030403020204" pitchFamily="34" charset="0"/>
                <a:sym typeface="Wingdings" panose="05000000000000000000" pitchFamily="2" charset="2"/>
              </a:rPr>
              <a:t>R</a:t>
            </a:r>
            <a:r>
              <a:rPr lang="en-US" sz="1600" b="0" dirty="0">
                <a:solidFill>
                  <a:schemeClr val="tx1"/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esidential &amp; Light Commercial applications</a:t>
            </a:r>
          </a:p>
          <a:p>
            <a:pPr marL="401638">
              <a:spcBef>
                <a:spcPts val="600"/>
              </a:spcBef>
              <a:buClr>
                <a:schemeClr val="tx2"/>
              </a:buClr>
            </a:pPr>
            <a:r>
              <a:rPr lang="en-US" sz="1600" b="0" dirty="0">
                <a:solidFill>
                  <a:schemeClr val="tx1"/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Compatibility with HiKumo &amp; the new HiKumo Pro solution</a:t>
            </a:r>
          </a:p>
          <a:p>
            <a:pPr marL="0" indent="0">
              <a:buClr>
                <a:schemeClr val="tx2"/>
              </a:buClr>
              <a:buNone/>
            </a:pPr>
            <a:endParaRPr lang="en-US" sz="1600" b="1" dirty="0"/>
          </a:p>
        </p:txBody>
      </p:sp>
      <p:sp>
        <p:nvSpPr>
          <p:cNvPr id="4" name="Arrondir un rectangle avec un coin diagonal 3"/>
          <p:cNvSpPr/>
          <p:nvPr/>
        </p:nvSpPr>
        <p:spPr>
          <a:xfrm>
            <a:off x="1599723" y="6089260"/>
            <a:ext cx="8207375" cy="432000"/>
          </a:xfrm>
          <a:prstGeom prst="round2DiagRect">
            <a:avLst/>
          </a:prstGeom>
          <a:solidFill>
            <a:srgbClr val="04ACA4"/>
          </a:solidFill>
          <a:ln>
            <a:solidFill>
              <a:srgbClr val="04AC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Very competitive unit to win market share against competitors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55376" y="1837384"/>
            <a:ext cx="596400" cy="626985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40576" y="4244028"/>
            <a:ext cx="666820" cy="323662"/>
          </a:xfrm>
          <a:prstGeom prst="rect">
            <a:avLst/>
          </a:prstGeom>
        </p:spPr>
      </p:pic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8729497" y="4644987"/>
            <a:ext cx="342101" cy="16927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1100" dirty="0">
                <a:solidFill>
                  <a:srgbClr val="3C3C3B"/>
                </a:solidFill>
                <a:latin typeface="Calibri" panose="020F0502020204030204" pitchFamily="34" charset="0"/>
              </a:rPr>
              <a:t>SEER</a:t>
            </a:r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9807098" y="4299610"/>
            <a:ext cx="333163" cy="16927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1100" dirty="0">
                <a:solidFill>
                  <a:srgbClr val="3C3C3B"/>
                </a:solidFill>
                <a:latin typeface="Calibri" panose="020F0502020204030204" pitchFamily="34" charset="0"/>
              </a:rPr>
              <a:t>SCOP</a:t>
            </a:r>
          </a:p>
        </p:txBody>
      </p:sp>
      <p:grpSp>
        <p:nvGrpSpPr>
          <p:cNvPr id="14" name="Groupe 13"/>
          <p:cNvGrpSpPr/>
          <p:nvPr/>
        </p:nvGrpSpPr>
        <p:grpSpPr>
          <a:xfrm>
            <a:off x="9693817" y="4527126"/>
            <a:ext cx="666820" cy="323662"/>
            <a:chOff x="6570495" y="6199047"/>
            <a:chExt cx="420140" cy="203928"/>
          </a:xfrm>
        </p:grpSpPr>
        <p:pic>
          <p:nvPicPr>
            <p:cNvPr id="15" name="Image 1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570495" y="6199047"/>
              <a:ext cx="420140" cy="203928"/>
            </a:xfrm>
            <a:prstGeom prst="rect">
              <a:avLst/>
            </a:prstGeom>
          </p:spPr>
        </p:pic>
        <p:sp>
          <p:nvSpPr>
            <p:cNvPr id="16" name="Rectangle 15"/>
            <p:cNvSpPr/>
            <p:nvPr/>
          </p:nvSpPr>
          <p:spPr>
            <a:xfrm>
              <a:off x="6817085" y="6272435"/>
              <a:ext cx="65315" cy="736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7" name="Connecteur droit 16"/>
          <p:cNvCxnSpPr>
            <a:cxnSpLocks/>
          </p:cNvCxnSpPr>
          <p:nvPr/>
        </p:nvCxnSpPr>
        <p:spPr>
          <a:xfrm flipH="1">
            <a:off x="9121923" y="4255179"/>
            <a:ext cx="596400" cy="60676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e 1"/>
          <p:cNvGrpSpPr/>
          <p:nvPr/>
        </p:nvGrpSpPr>
        <p:grpSpPr>
          <a:xfrm>
            <a:off x="8921029" y="2887960"/>
            <a:ext cx="1008047" cy="791985"/>
            <a:chOff x="7401790" y="2887959"/>
            <a:chExt cx="1008047" cy="791985"/>
          </a:xfrm>
        </p:grpSpPr>
        <p:pic>
          <p:nvPicPr>
            <p:cNvPr id="18" name="Image 17"/>
            <p:cNvPicPr>
              <a:picLocks noChangeAspect="1"/>
            </p:cNvPicPr>
            <p:nvPr/>
          </p:nvPicPr>
          <p:blipFill rotWithShape="1">
            <a:blip r:embed="rId6"/>
            <a:srcRect t="5604" b="47612"/>
            <a:stretch/>
          </p:blipFill>
          <p:spPr>
            <a:xfrm>
              <a:off x="7444006" y="2887959"/>
              <a:ext cx="923615" cy="501187"/>
            </a:xfrm>
            <a:prstGeom prst="rect">
              <a:avLst/>
            </a:prstGeom>
          </p:spPr>
        </p:pic>
        <p:pic>
          <p:nvPicPr>
            <p:cNvPr id="19" name="Image 18"/>
            <p:cNvPicPr>
              <a:picLocks noChangeAspect="1"/>
            </p:cNvPicPr>
            <p:nvPr/>
          </p:nvPicPr>
          <p:blipFill rotWithShape="1">
            <a:blip r:embed="rId6"/>
            <a:srcRect l="15146" t="82597" r="23458" b="6710"/>
            <a:stretch/>
          </p:blipFill>
          <p:spPr>
            <a:xfrm>
              <a:off x="7401790" y="3476298"/>
              <a:ext cx="1008047" cy="20364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39255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0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5215C4F2-40F3-41B1-9246-CDB13DE2BD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600" y="3378504"/>
            <a:ext cx="5570596" cy="2276893"/>
          </a:xfrm>
        </p:spPr>
        <p:txBody>
          <a:bodyPr/>
          <a:lstStyle/>
          <a:p>
            <a:r>
              <a:rPr lang="en-US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05657580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13">
      <a:dk1>
        <a:sysClr val="windowText" lastClr="000000"/>
      </a:dk1>
      <a:lt1>
        <a:sysClr val="window" lastClr="FFFFFF"/>
      </a:lt1>
      <a:dk2>
        <a:srgbClr val="414763"/>
      </a:dk2>
      <a:lt2>
        <a:srgbClr val="E7E6E6"/>
      </a:lt2>
      <a:accent1>
        <a:srgbClr val="04ACA4"/>
      </a:accent1>
      <a:accent2>
        <a:srgbClr val="04ACA4"/>
      </a:accent2>
      <a:accent3>
        <a:srgbClr val="A5A5A5"/>
      </a:accent3>
      <a:accent4>
        <a:srgbClr val="04ACA4"/>
      </a:accent4>
      <a:accent5>
        <a:srgbClr val="04ACA4"/>
      </a:accent5>
      <a:accent6>
        <a:srgbClr val="04ACA4"/>
      </a:accent6>
      <a:hlink>
        <a:srgbClr val="04ACA4"/>
      </a:hlink>
      <a:folHlink>
        <a:srgbClr val="04ACA4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3298</TotalTime>
  <Words>3832</Words>
  <Application>Microsoft Office PowerPoint</Application>
  <PresentationFormat>Широкоэкранный</PresentationFormat>
  <Paragraphs>1070</Paragraphs>
  <Slides>73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73</vt:i4>
      </vt:variant>
    </vt:vector>
  </HeadingPairs>
  <TitlesOfParts>
    <vt:vector size="82" baseType="lpstr">
      <vt:lpstr>Arial Unicode MS</vt:lpstr>
      <vt:lpstr>Arial</vt:lpstr>
      <vt:lpstr>Calibri</vt:lpstr>
      <vt:lpstr>Calibri Light</vt:lpstr>
      <vt:lpstr>FrutigerLTW02-55Roman</vt:lpstr>
      <vt:lpstr>MaureaJciTfML-Medium</vt:lpstr>
      <vt:lpstr>Source Sans Pro</vt:lpstr>
      <vt:lpstr>Wingdings</vt:lpstr>
      <vt:lpstr>Тема Office</vt:lpstr>
      <vt:lpstr>Новая линейка сплитов HITACHI</vt:lpstr>
      <vt:lpstr>– R32 cерия Premium</vt:lpstr>
      <vt:lpstr> R32 серия Premium  (RAK-PSE(W/S) / RAC-WSE) Factory: JCH-WH / Availability date: FY19Q3</vt:lpstr>
      <vt:lpstr>НОВОЕ </vt:lpstr>
      <vt:lpstr>НОВОЕ</vt:lpstr>
      <vt:lpstr>НОВАЯ ФУНКЦИЯ Frost Wash</vt:lpstr>
      <vt:lpstr>НОВАЯ ФУНКЦИЯ Frost Wash</vt:lpstr>
      <vt:lpstr>ДИЗАЙН</vt:lpstr>
      <vt:lpstr>НОВЫЙ ДИСПЛЕЙ НА ПАНЕЛИ</vt:lpstr>
      <vt:lpstr>ОЧИСТКА ФИЛЬТРА</vt:lpstr>
      <vt:lpstr>СТАБИЛЬНАЯ МОЩНОСТЬ</vt:lpstr>
      <vt:lpstr>ПРОСТОТА МОНТАЖА</vt:lpstr>
      <vt:lpstr>ЛЕГКОЕ ОБСЛУЖИВАНИЕ</vt:lpstr>
      <vt:lpstr>ДАТЧИК ПРИСУТСТВИЯ</vt:lpstr>
      <vt:lpstr>ДАТЧИК ПРИСУТСТВИЯ</vt:lpstr>
      <vt:lpstr>4х сторонняя подача</vt:lpstr>
      <vt:lpstr>ВАРИАНТЫ УПРАВЛЕНИЯ</vt:lpstr>
      <vt:lpstr>ИТОГО</vt:lpstr>
      <vt:lpstr>– New R32  Wall Hi-End</vt:lpstr>
      <vt:lpstr>R32 Wall Hi-End  (RAK-(Q/R)XE / RAC-WXE) Factory: JCH-WH / Availability date: FY19Q2</vt:lpstr>
      <vt:lpstr>Line-up</vt:lpstr>
      <vt:lpstr>IMPROVEMENTS</vt:lpstr>
      <vt:lpstr>Презентация PowerPoint</vt:lpstr>
      <vt:lpstr>IMPROVEMENTS</vt:lpstr>
      <vt:lpstr>IMPROVEMENTS</vt:lpstr>
      <vt:lpstr>IMPROVEMENTS</vt:lpstr>
      <vt:lpstr>IMPROVEMENTS</vt:lpstr>
      <vt:lpstr>IMPROVEMENTS</vt:lpstr>
      <vt:lpstr>IMPROVEMENTS</vt:lpstr>
      <vt:lpstr>IMPROVEMENTS</vt:lpstr>
      <vt:lpstr>NEW FROST WASH FUNCTION</vt:lpstr>
      <vt:lpstr>DESIGN</vt:lpstr>
      <vt:lpstr>DESIGN</vt:lpstr>
      <vt:lpstr>STAINLESS STEEL</vt:lpstr>
      <vt:lpstr>CONSTANT POWER</vt:lpstr>
      <vt:lpstr>Controls Range</vt:lpstr>
      <vt:lpstr>SUMMARY</vt:lpstr>
      <vt:lpstr>– New R32  Wall Standard</vt:lpstr>
      <vt:lpstr>R32 Wall Standard  (RAK-(Q/R)PE / RAC-WPE) Factory: JCH-WH / Availability date: FY19Q2</vt:lpstr>
      <vt:lpstr>IMPROVEMENTS</vt:lpstr>
      <vt:lpstr>IMPROVEMENTS</vt:lpstr>
      <vt:lpstr>IMPROVEMENTS</vt:lpstr>
      <vt:lpstr>IMPROVEMENTS</vt:lpstr>
      <vt:lpstr>IMPROVEMENTS</vt:lpstr>
      <vt:lpstr>IMPROVEMENTS</vt:lpstr>
      <vt:lpstr>IMPROVEMENTS</vt:lpstr>
      <vt:lpstr>IMPROVEMENTS</vt:lpstr>
      <vt:lpstr>IMPROVEMENTS</vt:lpstr>
      <vt:lpstr>CONTROLS RANGE</vt:lpstr>
      <vt:lpstr>SUMMARY</vt:lpstr>
      <vt:lpstr>New R32  Wall Entry RAK-REF/RAC-WEF</vt:lpstr>
      <vt:lpstr>New Wall Entry RAK-REF / RAC-WEF </vt:lpstr>
      <vt:lpstr>Line-up</vt:lpstr>
      <vt:lpstr>Indoor Unit Design</vt:lpstr>
      <vt:lpstr>End user benefits</vt:lpstr>
      <vt:lpstr>Installer benefits</vt:lpstr>
      <vt:lpstr>NEW GENERATION OF CONTROLLERS ENTRY UNITS</vt:lpstr>
      <vt:lpstr>New Entry Remocon RAR-7PE1</vt:lpstr>
      <vt:lpstr>Презентация PowerPoint</vt:lpstr>
      <vt:lpstr>New Single Wall Entry</vt:lpstr>
      <vt:lpstr>Controls Range</vt:lpstr>
      <vt:lpstr>– New R32  Multi </vt:lpstr>
      <vt:lpstr>Multi Outdoor Units Range (RAM-NP-E)   Factory: JCH-MY for RAM33 to RAM90 / JCH-WH for RAM110 Availability date: FY19Q3</vt:lpstr>
      <vt:lpstr>Multi Indoor Unit Range</vt:lpstr>
      <vt:lpstr>Презентация PowerPoint</vt:lpstr>
      <vt:lpstr>Hibernate</vt:lpstr>
      <vt:lpstr>IDU Range</vt:lpstr>
      <vt:lpstr>Controls Range</vt:lpstr>
      <vt:lpstr>SPX-RAMHLK</vt:lpstr>
      <vt:lpstr>SPX-RAMHLK</vt:lpstr>
      <vt:lpstr>CONTROLS RANGE</vt:lpstr>
      <vt:lpstr>SUMMARY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Яна Денисенко</dc:creator>
  <cp:lastModifiedBy>Александра Пригода</cp:lastModifiedBy>
  <cp:revision>65</cp:revision>
  <dcterms:created xsi:type="dcterms:W3CDTF">2020-10-22T06:39:41Z</dcterms:created>
  <dcterms:modified xsi:type="dcterms:W3CDTF">2020-12-21T13:39:24Z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4031113</vt:lpwstr>
  </property>
  <property fmtid="{D5CDD505-2E9C-101B-9397-08002B2CF9AE}" name="NXPowerLiteSettings" pid="3">
    <vt:lpwstr>C7000400038000</vt:lpwstr>
  </property>
  <property fmtid="{D5CDD505-2E9C-101B-9397-08002B2CF9AE}" name="NXPowerLiteVersion" pid="4">
    <vt:lpwstr>S9.0.3</vt:lpwstr>
  </property>
</Properties>
</file>